
<file path=[Content_Types].xml><?xml version="1.0" encoding="utf-8"?>
<Types xmlns="http://schemas.openxmlformats.org/package/2006/content-types">
  <Default Extension="gif" ContentType="image/gif"/>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presentation.xml" ContentType="application/vnd.openxmlformats-officedocument.presentationml.presentation.main+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slideMasters/slideMaster1.xml" ContentType="application/vnd.openxmlformats-officedocument.presentationml.slideMaster+xml"/>
  <Override PartName="/ppt/notesSlides/notesSlide20.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notesSlides/notesSlide21.xml" ContentType="application/vnd.openxmlformats-officedocument.presentationml.notesSlide+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notesSlides/notesSlide22.xml" ContentType="application/vnd.openxmlformats-officedocument.presentationml.notesSlide+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3.xml" ContentType="application/vnd.openxmlformats-officedocument.presentationml.notesSlid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25.xml" ContentType="application/vnd.openxmlformats-officedocument.presentationml.notesSlide+xml"/>
  <Override PartName="/ppt/notesSlides/notesSlide42.xml" ContentType="application/vnd.openxmlformats-officedocument.presentationml.notesSlide+xml"/>
  <Override PartName="/ppt/notesSlides/notesSlide41.xml" ContentType="application/vnd.openxmlformats-officedocument.presentationml.notesSlide+xml"/>
  <Override PartName="/ppt/notesSlides/notesSlide26.xml" ContentType="application/vnd.openxmlformats-officedocument.presentationml.notesSlide+xml"/>
  <Override PartName="/ppt/notesSlides/notesSlide40.xml" ContentType="application/vnd.openxmlformats-officedocument.presentationml.notesSlide+xml"/>
  <Override PartName="/ppt/notesSlides/notesSlide39.xml" ContentType="application/vnd.openxmlformats-officedocument.presentationml.notesSlide+xml"/>
  <Override PartName="/ppt/notesSlides/notesSlide27.xml" ContentType="application/vnd.openxmlformats-officedocument.presentationml.notesSlide+xml"/>
  <Override PartName="/ppt/notesSlides/notesSlide38.xml" ContentType="application/vnd.openxmlformats-officedocument.presentationml.notesSlide+xml"/>
  <Override PartName="/ppt/notesSlides/notesSlide37.xml" ContentType="application/vnd.openxmlformats-officedocument.presentationml.notesSlide+xml"/>
  <Override PartName="/ppt/notesSlides/notesSlide28.xml" ContentType="application/vnd.openxmlformats-officedocument.presentationml.notesSlide+xml"/>
  <Override PartName="/ppt/notesSlides/notesSlide24.xml" ContentType="application/vnd.openxmlformats-officedocument.presentationml.notesSlide+xml"/>
  <Override PartName="/ppt/notesSlides/notesSlide36.xml" ContentType="application/vnd.openxmlformats-officedocument.presentationml.notesSlide+xml"/>
  <Override PartName="/ppt/notesSlides/notesSlide29.xml" ContentType="application/vnd.openxmlformats-officedocument.presentationml.notesSlide+xml"/>
  <Override PartName="/ppt/notesSlides/notesSlide35.xml" ContentType="application/vnd.openxmlformats-officedocument.presentationml.notesSlide+xml"/>
  <Override PartName="/ppt/notesSlides/notesSlide34.xml" ContentType="application/vnd.openxmlformats-officedocument.presentationml.notesSlide+xml"/>
  <Override PartName="/ppt/notesSlides/notesSlide30.xml" ContentType="application/vnd.openxmlformats-officedocument.presentationml.notesSlide+xml"/>
  <Override PartName="/ppt/notesSlides/notesSlide33.xml" ContentType="application/vnd.openxmlformats-officedocument.presentationml.notesSlide+xml"/>
  <Override PartName="/ppt/notesSlides/notesSlide32.xml" ContentType="application/vnd.openxmlformats-officedocument.presentationml.notesSlide+xml"/>
  <Override PartName="/ppt/notesSlides/notesSlide31.xml" ContentType="application/vnd.openxmlformats-officedocument.presentationml.notesSlide+xml"/>
  <Override PartName="/ppt/theme/theme2.xml" ContentType="application/vnd.openxmlformats-officedocument.theme+xml"/>
  <Override PartName="/ppt/charts/colors2.xml" ContentType="application/vnd.ms-office.chartcolorstyle+xml"/>
  <Override PartName="/ppt/charts/style2.xml" ContentType="application/vnd.ms-office.chartstyle+xml"/>
  <Override PartName="/ppt/charts/chart2.xml" ContentType="application/vnd.openxmlformats-officedocument.drawingml.chart+xml"/>
  <Override PartName="/ppt/theme/theme1.xml" ContentType="application/vnd.openxmlformats-officedocument.theme+xml"/>
  <Override PartName="/ppt/notesMasters/notesMaster1.xml" ContentType="application/vnd.openxmlformats-officedocument.presentationml.notesMaster+xml"/>
  <Override PartName="/ppt/charts/colors1.xml" ContentType="application/vnd.ms-office.chartcolorstyle+xml"/>
  <Override PartName="/ppt/charts/style1.xml" ContentType="application/vnd.ms-office.chartstyle+xml"/>
  <Override PartName="/ppt/charts/chart1.xml" ContentType="application/vnd.openxmlformats-officedocument.drawingml.chart+xml"/>
  <Override PartName="/ppt/tableStyles.xml" ContentType="application/vnd.openxmlformats-officedocument.presentationml.tableStyles+xml"/>
  <Override PartName="/ppt/viewProps.xml" ContentType="application/vnd.openxmlformats-officedocument.presentationml.viewProps+xml"/>
  <Override PartName="/ppt/presProps.xml" ContentType="application/vnd.openxmlformats-officedocument.presentationml.presProps+xml"/>
  <Override PartName="/ppt/tags/tag1.xml" ContentType="application/vnd.openxmlformats-officedocument.presentationml.tags+xml"/>
  <Override PartName="/ppt/tags/tag19.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20.xml" ContentType="application/vnd.openxmlformats-officedocument.presentationml.tags+xml"/>
  <Override PartName="/ppt/tags/tag16.xml" ContentType="application/vnd.openxmlformats-officedocument.presentationml.tags+xml"/>
  <Override PartName="/ppt/tags/tag21.xml" ContentType="application/vnd.openxmlformats-officedocument.presentationml.tags+xml"/>
  <Override PartName="/ppt/tags/tag15.xml" ContentType="application/vnd.openxmlformats-officedocument.presentationml.tags+xml"/>
  <Override PartName="/ppt/tags/tag22.xml" ContentType="application/vnd.openxmlformats-officedocument.presentationml.tags+xml"/>
  <Override PartName="/ppt/tags/tag14.xml" ContentType="application/vnd.openxmlformats-officedocument.presentationml.tags+xml"/>
  <Override PartName="/ppt/tags/tag2.xml" ContentType="application/vnd.openxmlformats-officedocument.presentationml.tags+xml"/>
  <Override PartName="/ppt/tags/tag13.xml" ContentType="application/vnd.openxmlformats-officedocument.presentationml.tags+xml"/>
  <Override PartName="/ppt/tags/tag3.xml" ContentType="application/vnd.openxmlformats-officedocument.presentationml.tags+xml"/>
  <Override PartName="/ppt/tags/tag12.xml" ContentType="application/vnd.openxmlformats-officedocument.presentationml.tags+xml"/>
  <Override PartName="/ppt/tags/tag23.xml" ContentType="application/vnd.openxmlformats-officedocument.presentationml.tags+xml"/>
  <Override PartName="/ppt/tags/tag4.xml" ContentType="application/vnd.openxmlformats-officedocument.presentationml.tags+xml"/>
  <Override PartName="/ppt/tags/tag11.xml" ContentType="application/vnd.openxmlformats-officedocument.presentationml.tags+xml"/>
  <Override PartName="/ppt/tags/tag24.xml" ContentType="application/vnd.openxmlformats-officedocument.presentationml.tags+xml"/>
  <Override PartName="/docProps/app.xml" ContentType="application/vnd.openxmlformats-officedocument.extended-properties+xml"/>
  <Override PartName="/docProps/core.xml" ContentType="application/vnd.openxmlformats-package.core-properties+xml"/>
  <Override PartName="/ppt/tags/tag41.xml" ContentType="application/vnd.openxmlformats-officedocument.presentationml.tags+xml"/>
  <Override PartName="/ppt/tags/tag10.xml" ContentType="application/vnd.openxmlformats-officedocument.presentationml.tags+xml"/>
  <Override PartName="/ppt/tags/tag25.xml" ContentType="application/vnd.openxmlformats-officedocument.presentationml.tags+xml"/>
  <Override PartName="/ppt/tags/tag40.xml" ContentType="application/vnd.openxmlformats-officedocument.presentationml.tags+xml"/>
  <Override PartName="/ppt/tags/tag39.xml" ContentType="application/vnd.openxmlformats-officedocument.presentationml.tags+xml"/>
  <Override PartName="/ppt/tags/tag26.xml" ContentType="application/vnd.openxmlformats-officedocument.presentationml.tags+xml"/>
  <Override PartName="/ppt/tags/tag9.xml" ContentType="application/vnd.openxmlformats-officedocument.presentationml.tags+xml"/>
  <Override PartName="/ppt/tags/tag38.xml" ContentType="application/vnd.openxmlformats-officedocument.presentationml.tags+xml"/>
  <Override PartName="/ppt/tags/tag8.xml" ContentType="application/vnd.openxmlformats-officedocument.presentationml.tags+xml"/>
  <Override PartName="/ppt/tags/tag37.xml" ContentType="application/vnd.openxmlformats-officedocument.presentationml.tags+xml"/>
  <Override PartName="/ppt/tags/tag7.xml" ContentType="application/vnd.openxmlformats-officedocument.presentationml.tags+xml"/>
  <Override PartName="/ppt/tags/tag27.xml" ContentType="application/vnd.openxmlformats-officedocument.presentationml.tags+xml"/>
  <Override PartName="/ppt/tags/tag6.xml" ContentType="application/vnd.openxmlformats-officedocument.presentationml.tags+xml"/>
  <Override PartName="/ppt/tags/tag36.xml" ContentType="application/vnd.openxmlformats-officedocument.presentationml.tags+xml"/>
  <Override PartName="/ppt/tags/tag28.xml" ContentType="application/vnd.openxmlformats-officedocument.presentationml.tags+xml"/>
  <Override PartName="/ppt/tags/tag35.xml" ContentType="application/vnd.openxmlformats-officedocument.presentationml.tags+xml"/>
  <Override PartName="/ppt/tags/tag34.xml" ContentType="application/vnd.openxmlformats-officedocument.presentationml.tags+xml"/>
  <Override PartName="/ppt/tags/tag29.xml" ContentType="application/vnd.openxmlformats-officedocument.presentationml.tags+xml"/>
  <Override PartName="/ppt/tags/tag33.xml" ContentType="application/vnd.openxmlformats-officedocument.presentationml.tags+xml"/>
  <Override PartName="/ppt/tags/tag5.xml" ContentType="application/vnd.openxmlformats-officedocument.presentationml.tags+xml"/>
  <Override PartName="/ppt/tags/tag32.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4"/>
  </p:notesMasterIdLst>
  <p:sldIdLst>
    <p:sldId id="8102" r:id="rId2"/>
    <p:sldId id="256" r:id="rId3"/>
    <p:sldId id="8521" r:id="rId4"/>
    <p:sldId id="8573" r:id="rId5"/>
    <p:sldId id="258" r:id="rId6"/>
    <p:sldId id="8103" r:id="rId7"/>
    <p:sldId id="286" r:id="rId8"/>
    <p:sldId id="287" r:id="rId9"/>
    <p:sldId id="8458" r:id="rId10"/>
    <p:sldId id="8508" r:id="rId11"/>
    <p:sldId id="300" r:id="rId12"/>
    <p:sldId id="8468" r:id="rId13"/>
    <p:sldId id="8469" r:id="rId14"/>
    <p:sldId id="8470" r:id="rId15"/>
    <p:sldId id="8471" r:id="rId16"/>
    <p:sldId id="8472" r:id="rId17"/>
    <p:sldId id="310" r:id="rId18"/>
    <p:sldId id="8574" r:id="rId19"/>
    <p:sldId id="270" r:id="rId20"/>
    <p:sldId id="301" r:id="rId21"/>
    <p:sldId id="299" r:id="rId22"/>
    <p:sldId id="269" r:id="rId23"/>
    <p:sldId id="282" r:id="rId24"/>
    <p:sldId id="267" r:id="rId25"/>
    <p:sldId id="8104" r:id="rId26"/>
    <p:sldId id="8126" r:id="rId27"/>
    <p:sldId id="4336" r:id="rId28"/>
    <p:sldId id="8127" r:id="rId29"/>
    <p:sldId id="8128" r:id="rId30"/>
    <p:sldId id="8129" r:id="rId31"/>
    <p:sldId id="8130" r:id="rId32"/>
    <p:sldId id="8131" r:id="rId33"/>
    <p:sldId id="8515" r:id="rId34"/>
    <p:sldId id="8121" r:id="rId35"/>
    <p:sldId id="8576" r:id="rId36"/>
    <p:sldId id="8522" r:id="rId37"/>
    <p:sldId id="8635" r:id="rId38"/>
    <p:sldId id="298" r:id="rId39"/>
    <p:sldId id="8496" r:id="rId40"/>
    <p:sldId id="8205" r:id="rId41"/>
    <p:sldId id="8636" r:id="rId42"/>
    <p:sldId id="262" r:id="rId43"/>
  </p:sldIdLst>
  <p:sldSz cx="12192000" cy="6858000"/>
  <p:notesSz cx="6858000" cy="9144000"/>
  <p:custDataLst>
    <p:tags r:id="rId45"/>
  </p:custDataLst>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06478"/>
    <a:srgbClr val="FFFFFF"/>
    <a:srgbClr val="FF6400"/>
    <a:srgbClr val="FFCD00"/>
    <a:srgbClr val="828A8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198" autoAdjust="0"/>
    <p:restoredTop sz="61165" autoAdjust="0"/>
  </p:normalViewPr>
  <p:slideViewPr>
    <p:cSldViewPr snapToGrid="0">
      <p:cViewPr>
        <p:scale>
          <a:sx n="50" d="100"/>
          <a:sy n="50" d="100"/>
        </p:scale>
        <p:origin x="1144" y="936"/>
      </p:cViewPr>
      <p:guideLst>
        <p:guide orient="horz" pos="2160"/>
        <p:guide pos="3840"/>
      </p:guideLst>
    </p:cSldViewPr>
  </p:slideViewPr>
  <p:notesTextViewPr>
    <p:cViewPr>
      <p:scale>
        <a:sx n="3" d="2"/>
        <a:sy n="3" d="2"/>
      </p:scale>
      <p:origin x="0" y="0"/>
    </p:cViewPr>
  </p:notesTextViewPr>
  <p:sorterViewPr>
    <p:cViewPr>
      <p:scale>
        <a:sx n="80" d="100"/>
        <a:sy n="8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openxmlformats.org/officeDocument/2006/relationships/customXml" Target="../customXml/item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gs" Target="tags/tag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52" Type="http://schemas.openxmlformats.org/officeDocument/2006/relationships/customXml" Target="../customXml/item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customXml" Target="../customXml/item2.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Planilha_do_Microsoft_Excel.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Planilha_do_Microsoft_Excel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Planilha1!$B$1</c:f>
              <c:strCache>
                <c:ptCount val="1"/>
                <c:pt idx="0">
                  <c:v>Vendas</c:v>
                </c:pt>
              </c:strCache>
            </c:strRef>
          </c:tx>
          <c:explosion val="5"/>
          <c:dPt>
            <c:idx val="0"/>
            <c:bubble3D val="0"/>
            <c:spPr>
              <a:solidFill>
                <a:schemeClr val="tx2"/>
              </a:solidFill>
              <a:ln w="38100">
                <a:solidFill>
                  <a:schemeClr val="bg1"/>
                </a:solidFill>
              </a:ln>
              <a:effectLst/>
            </c:spPr>
            <c:extLst>
              <c:ext xmlns:c16="http://schemas.microsoft.com/office/drawing/2014/chart" uri="{C3380CC4-5D6E-409C-BE32-E72D297353CC}">
                <c16:uniqueId val="{00000002-7DB1-4A38-BD1C-B8B9D4B5937E}"/>
              </c:ext>
            </c:extLst>
          </c:dPt>
          <c:dPt>
            <c:idx val="1"/>
            <c:bubble3D val="0"/>
            <c:spPr>
              <a:gradFill flip="none" rotWithShape="1">
                <a:gsLst>
                  <a:gs pos="50000">
                    <a:schemeClr val="bg2"/>
                  </a:gs>
                  <a:gs pos="100000">
                    <a:schemeClr val="accent1"/>
                  </a:gs>
                </a:gsLst>
                <a:lin ang="2400000" scaled="0"/>
                <a:tileRect/>
              </a:gradFill>
              <a:ln w="38100">
                <a:solidFill>
                  <a:schemeClr val="bg1"/>
                </a:solidFill>
              </a:ln>
              <a:effectLst/>
            </c:spPr>
            <c:extLst>
              <c:ext xmlns:c16="http://schemas.microsoft.com/office/drawing/2014/chart" uri="{C3380CC4-5D6E-409C-BE32-E72D297353CC}">
                <c16:uniqueId val="{00000003-7DB1-4A38-BD1C-B8B9D4B5937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C5F-4450-8E8D-B1DD7F44A2B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C5F-4450-8E8D-B1DD7F44A2B2}"/>
              </c:ext>
            </c:extLst>
          </c:dPt>
          <c:cat>
            <c:strRef>
              <c:f>Planilha1!$A$2:$A$5</c:f>
              <c:strCache>
                <c:ptCount val="2"/>
                <c:pt idx="0">
                  <c:v>1º Tri</c:v>
                </c:pt>
                <c:pt idx="1">
                  <c:v>2º Tri</c:v>
                </c:pt>
              </c:strCache>
            </c:strRef>
          </c:cat>
          <c:val>
            <c:numRef>
              <c:f>Planilha1!$B$2:$B$5</c:f>
              <c:numCache>
                <c:formatCode>General</c:formatCode>
                <c:ptCount val="4"/>
                <c:pt idx="0">
                  <c:v>20</c:v>
                </c:pt>
                <c:pt idx="1">
                  <c:v>80</c:v>
                </c:pt>
              </c:numCache>
            </c:numRef>
          </c:val>
          <c:extLst>
            <c:ext xmlns:c16="http://schemas.microsoft.com/office/drawing/2014/chart" uri="{C3380CC4-5D6E-409C-BE32-E72D297353CC}">
              <c16:uniqueId val="{00000000-7DB1-4A38-BD1C-B8B9D4B5937E}"/>
            </c:ext>
          </c:extLst>
        </c:ser>
        <c:dLbls>
          <c:showLegendKey val="0"/>
          <c:showVal val="0"/>
          <c:showCatName val="0"/>
          <c:showSerName val="0"/>
          <c:showPercent val="0"/>
          <c:showBubbleSize val="0"/>
          <c:showLeaderLines val="1"/>
        </c:dLbls>
        <c:firstSliceAng val="200"/>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pt-BR"/>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pieChart>
        <c:varyColors val="1"/>
        <c:ser>
          <c:idx val="0"/>
          <c:order val="0"/>
          <c:tx>
            <c:strRef>
              <c:f>Planilha1!$B$1</c:f>
              <c:strCache>
                <c:ptCount val="1"/>
                <c:pt idx="0">
                  <c:v>Vendas</c:v>
                </c:pt>
              </c:strCache>
            </c:strRef>
          </c:tx>
          <c:explosion val="5"/>
          <c:dPt>
            <c:idx val="0"/>
            <c:bubble3D val="0"/>
            <c:spPr>
              <a:solidFill>
                <a:schemeClr val="tx2"/>
              </a:solidFill>
              <a:ln w="38100">
                <a:solidFill>
                  <a:schemeClr val="bg1"/>
                </a:solidFill>
              </a:ln>
              <a:effectLst/>
            </c:spPr>
            <c:extLst>
              <c:ext xmlns:c16="http://schemas.microsoft.com/office/drawing/2014/chart" uri="{C3380CC4-5D6E-409C-BE32-E72D297353CC}">
                <c16:uniqueId val="{00000002-7DB1-4A38-BD1C-B8B9D4B5937E}"/>
              </c:ext>
            </c:extLst>
          </c:dPt>
          <c:dPt>
            <c:idx val="1"/>
            <c:bubble3D val="0"/>
            <c:spPr>
              <a:gradFill flip="none" rotWithShape="1">
                <a:gsLst>
                  <a:gs pos="50000">
                    <a:schemeClr val="bg2"/>
                  </a:gs>
                  <a:gs pos="100000">
                    <a:schemeClr val="accent1"/>
                  </a:gs>
                </a:gsLst>
                <a:lin ang="2400000" scaled="0"/>
                <a:tileRect/>
              </a:gradFill>
              <a:ln w="38100">
                <a:solidFill>
                  <a:schemeClr val="bg1"/>
                </a:solidFill>
              </a:ln>
              <a:effectLst/>
            </c:spPr>
            <c:extLst>
              <c:ext xmlns:c16="http://schemas.microsoft.com/office/drawing/2014/chart" uri="{C3380CC4-5D6E-409C-BE32-E72D297353CC}">
                <c16:uniqueId val="{00000003-7DB1-4A38-BD1C-B8B9D4B5937E}"/>
              </c:ext>
            </c:extLst>
          </c:dPt>
          <c:dPt>
            <c:idx val="2"/>
            <c:bubble3D val="0"/>
            <c:spPr>
              <a:solidFill>
                <a:schemeClr val="accent3"/>
              </a:solidFill>
              <a:ln w="19050">
                <a:solidFill>
                  <a:schemeClr val="lt1"/>
                </a:solidFill>
              </a:ln>
              <a:effectLst/>
            </c:spPr>
            <c:extLst>
              <c:ext xmlns:c16="http://schemas.microsoft.com/office/drawing/2014/chart" uri="{C3380CC4-5D6E-409C-BE32-E72D297353CC}">
                <c16:uniqueId val="{00000005-2C5F-4450-8E8D-B1DD7F44A2B2}"/>
              </c:ext>
            </c:extLst>
          </c:dPt>
          <c:dPt>
            <c:idx val="3"/>
            <c:bubble3D val="0"/>
            <c:spPr>
              <a:solidFill>
                <a:schemeClr val="accent4"/>
              </a:solidFill>
              <a:ln w="19050">
                <a:solidFill>
                  <a:schemeClr val="lt1"/>
                </a:solidFill>
              </a:ln>
              <a:effectLst/>
            </c:spPr>
            <c:extLst>
              <c:ext xmlns:c16="http://schemas.microsoft.com/office/drawing/2014/chart" uri="{C3380CC4-5D6E-409C-BE32-E72D297353CC}">
                <c16:uniqueId val="{00000007-2C5F-4450-8E8D-B1DD7F44A2B2}"/>
              </c:ext>
            </c:extLst>
          </c:dPt>
          <c:cat>
            <c:strRef>
              <c:f>Planilha1!$A$2:$A$5</c:f>
              <c:strCache>
                <c:ptCount val="2"/>
                <c:pt idx="0">
                  <c:v>1º Tri</c:v>
                </c:pt>
                <c:pt idx="1">
                  <c:v>2º Tri</c:v>
                </c:pt>
              </c:strCache>
            </c:strRef>
          </c:cat>
          <c:val>
            <c:numRef>
              <c:f>Planilha1!$B$2:$B$5</c:f>
              <c:numCache>
                <c:formatCode>General</c:formatCode>
                <c:ptCount val="4"/>
                <c:pt idx="0">
                  <c:v>30</c:v>
                </c:pt>
                <c:pt idx="1">
                  <c:v>70</c:v>
                </c:pt>
              </c:numCache>
            </c:numRef>
          </c:val>
          <c:extLst>
            <c:ext xmlns:c16="http://schemas.microsoft.com/office/drawing/2014/chart" uri="{C3380CC4-5D6E-409C-BE32-E72D297353CC}">
              <c16:uniqueId val="{00000000-7DB1-4A38-BD1C-B8B9D4B5937E}"/>
            </c:ext>
          </c:extLst>
        </c:ser>
        <c:dLbls>
          <c:showLegendKey val="0"/>
          <c:showVal val="0"/>
          <c:showCatName val="0"/>
          <c:showSerName val="0"/>
          <c:showPercent val="0"/>
          <c:showBubbleSize val="0"/>
          <c:showLeaderLines val="1"/>
        </c:dLbls>
        <c:firstSliceAng val="66"/>
      </c:pieChart>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pt-BR"/>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Cabeçalh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pt-BR"/>
          </a:p>
        </p:txBody>
      </p:sp>
      <p:sp>
        <p:nvSpPr>
          <p:cNvPr id="3" name="Espaço Reservado para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0126DD6-E7E1-4499-BAE5-A6A0F3E5498A}" type="datetimeFigureOut">
              <a:rPr lang="pt-BR" smtClean="0"/>
              <a:t>30/11/2023</a:t>
            </a:fld>
            <a:endParaRPr lang="pt-BR"/>
          </a:p>
        </p:txBody>
      </p:sp>
      <p:sp>
        <p:nvSpPr>
          <p:cNvPr id="4" name="Espaço Reservado para Imagem de Slide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pt-BR"/>
          </a:p>
        </p:txBody>
      </p:sp>
      <p:sp>
        <p:nvSpPr>
          <p:cNvPr id="5" name="Espaço Reservado para Anotaçõ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6" name="Espaço Reservado para Rodapé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pt-BR"/>
          </a:p>
        </p:txBody>
      </p:sp>
      <p:sp>
        <p:nvSpPr>
          <p:cNvPr id="7" name="Espaço Reservado para Número de Slid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22DA2FD-2090-4F1B-9297-183F23AC7305}" type="slidenum">
              <a:rPr lang="pt-BR" smtClean="0"/>
              <a:t>‹nº›</a:t>
            </a:fld>
            <a:endParaRPr lang="pt-BR"/>
          </a:p>
        </p:txBody>
      </p:sp>
    </p:spTree>
    <p:extLst>
      <p:ext uri="{BB962C8B-B14F-4D97-AF65-F5344CB8AC3E}">
        <p14:creationId xmlns:p14="http://schemas.microsoft.com/office/powerpoint/2010/main" val="20547930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dirty="0">
                <a:latin typeface="Exo 2.0 Light" pitchFamily="2" charset="77"/>
                <a:ea typeface="Tahoma" pitchFamily="34" charset="0"/>
                <a:cs typeface="Tahoma" pitchFamily="34" charset="0"/>
                <a:sym typeface="Montserrat"/>
              </a:rPr>
              <a:t>Sejam todas bem-vindas ao nosso encontro.</a:t>
            </a:r>
          </a:p>
          <a:p>
            <a:pPr defTabSz="967585">
              <a:spcBef>
                <a:spcPct val="0"/>
              </a:spcBef>
              <a:defRPr/>
            </a:pPr>
            <a:endParaRPr lang="pt-BR" sz="1200" dirty="0">
              <a:latin typeface="Exo 2.0 Light" pitchFamily="2" charset="77"/>
              <a:ea typeface="Tahoma" pitchFamily="34" charset="0"/>
              <a:cs typeface="Tahoma" pitchFamily="34" charset="0"/>
              <a:sym typeface="Montserrat"/>
            </a:endParaRPr>
          </a:p>
          <a:p>
            <a:pPr marL="171450" indent="-171450" defTabSz="967585">
              <a:spcBef>
                <a:spcPct val="0"/>
              </a:spcBef>
              <a:buFont typeface="Wingdings" pitchFamily="2" charset="2"/>
              <a:buChar char="ü"/>
              <a:defRPr/>
            </a:pPr>
            <a:r>
              <a:rPr lang="pt-BR" sz="1200" dirty="0">
                <a:latin typeface="Exo 2.0 Light" pitchFamily="2" charset="77"/>
                <a:ea typeface="Tahoma" pitchFamily="34" charset="0"/>
                <a:cs typeface="Tahoma" pitchFamily="34" charset="0"/>
                <a:sym typeface="Montserrat"/>
              </a:rPr>
              <a:t>Esse é o momento que as participantes começam a chegar para o encontro. Procure conversar um pouco com cada pessoa que for chegando, gerando uma primeira conexão com elas;</a:t>
            </a:r>
          </a:p>
          <a:p>
            <a:pPr marL="171450" indent="-171450" defTabSz="967585">
              <a:spcBef>
                <a:spcPct val="0"/>
              </a:spcBef>
              <a:buFont typeface="Wingdings" pitchFamily="2" charset="2"/>
              <a:buChar char="ü"/>
              <a:defRPr/>
            </a:pPr>
            <a:r>
              <a:rPr lang="pt-BR" sz="1200" dirty="0">
                <a:latin typeface="Exo 2.0 Light" pitchFamily="2" charset="77"/>
                <a:sym typeface="Montserrat"/>
              </a:rPr>
              <a:t>Se for possível, deixe uma música de fundo tocando.</a:t>
            </a:r>
            <a:endParaRPr lang="pt-BR" sz="1200" dirty="0">
              <a:latin typeface="Exo 2.0 Light" pitchFamily="2" charset="77"/>
              <a:ea typeface="Tahoma" pitchFamily="34" charset="0"/>
              <a:cs typeface="Tahoma" pitchFamily="34" charset="0"/>
              <a:sym typeface="Montserrat"/>
            </a:endParaRP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a:t>
            </a:r>
          </a:p>
          <a:p>
            <a:r>
              <a:rPr lang="pt-BR" dirty="0">
                <a:solidFill>
                  <a:srgbClr val="F06478"/>
                </a:solidFill>
              </a:rPr>
              <a:t>Tempo até aqui:</a:t>
            </a:r>
            <a:r>
              <a:rPr lang="pt-BR" dirty="0"/>
              <a:t> </a:t>
            </a:r>
            <a:r>
              <a:rPr lang="pt-BR" b="0" dirty="0">
                <a:solidFill>
                  <a:schemeClr val="tx1"/>
                </a:solidFill>
                <a:latin typeface="Exo 2.0 Light" pitchFamily="2" charset="77"/>
              </a:rPr>
              <a:t>Antes da aula.</a:t>
            </a:r>
          </a:p>
          <a:p>
            <a:r>
              <a:rPr lang="pt-BR" dirty="0">
                <a:solidFill>
                  <a:srgbClr val="F06478"/>
                </a:solidFill>
              </a:rPr>
              <a:t>Para chamar o próximo slide: </a:t>
            </a:r>
            <a:br>
              <a:rPr lang="pt-BR" dirty="0">
                <a:solidFill>
                  <a:srgbClr val="F06478"/>
                </a:solidFill>
              </a:rPr>
            </a:br>
            <a:r>
              <a:rPr lang="pt-BR" b="0" dirty="0">
                <a:solidFill>
                  <a:schemeClr val="tx1"/>
                </a:solidFill>
                <a:latin typeface="Exo 2.0 Light" pitchFamily="2" charset="77"/>
              </a:rPr>
              <a:t>Muito bem, vamos iniciar o nosso encontro.</a:t>
            </a: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1</a:t>
            </a:fld>
            <a:endParaRPr lang="pt-BR"/>
          </a:p>
        </p:txBody>
      </p:sp>
    </p:spTree>
    <p:extLst>
      <p:ext uri="{BB962C8B-B14F-4D97-AF65-F5344CB8AC3E}">
        <p14:creationId xmlns:p14="http://schemas.microsoft.com/office/powerpoint/2010/main" val="104974756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Mas, como podemos contar boas histórias? O que acham?</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Levantar algumas ideias das participantes, antes de avançar.</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Vamos conhecer as 5 dicas ...</a:t>
            </a: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10</a:t>
            </a:fld>
            <a:endParaRPr lang="pt-BR"/>
          </a:p>
        </p:txBody>
      </p:sp>
    </p:spTree>
    <p:extLst>
      <p:ext uri="{BB962C8B-B14F-4D97-AF65-F5344CB8AC3E}">
        <p14:creationId xmlns:p14="http://schemas.microsoft.com/office/powerpoint/2010/main" val="3248448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gn="just"/>
            <a:r>
              <a:rPr lang="pt-BR" sz="1200" b="1" i="1" dirty="0">
                <a:latin typeface="Exo 2.0 Light" pitchFamily="2" charset="77"/>
                <a:ea typeface="Tahoma" pitchFamily="34" charset="0"/>
                <a:cs typeface="Tahoma" pitchFamily="34" charset="0"/>
              </a:rPr>
              <a:t>A verdade é que existem diversas formas de fazermos isso. Mas, para ajudar, separamos a seguir 5 dicas para se apresentar melhor, seja presencialmente ou digitalmente, seja um pequeno discurso sempre pronto, ousa caso você vá encontrar um potencial cliente ou parceiro, ou precisa fazer uma pequena apresentação sobre seu negócio.</a:t>
            </a:r>
          </a:p>
          <a:p>
            <a:pPr algn="just"/>
            <a:endParaRPr lang="pt-BR" sz="1200" b="1" i="1" dirty="0">
              <a:latin typeface="Exo 2.0 Light" pitchFamily="2" charset="77"/>
              <a:ea typeface="Tahoma" pitchFamily="34" charset="0"/>
              <a:cs typeface="Tahoma" pitchFamily="34" charset="0"/>
            </a:endParaRPr>
          </a:p>
          <a:p>
            <a:pPr algn="just"/>
            <a:r>
              <a:rPr lang="pt-BR" sz="1200" b="1" i="1" dirty="0">
                <a:latin typeface="Exo 2.0 Light" pitchFamily="2" charset="77"/>
                <a:ea typeface="Tahoma" pitchFamily="34" charset="0"/>
                <a:cs typeface="Tahoma" pitchFamily="34" charset="0"/>
              </a:rPr>
              <a:t>Vamos lá?!</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A primeira dica é ...</a:t>
            </a: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11</a:t>
            </a:fld>
            <a:endParaRPr lang="pt-BR"/>
          </a:p>
        </p:txBody>
      </p:sp>
    </p:spTree>
    <p:extLst>
      <p:ext uri="{BB962C8B-B14F-4D97-AF65-F5344CB8AC3E}">
        <p14:creationId xmlns:p14="http://schemas.microsoft.com/office/powerpoint/2010/main" val="174850397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 primeira dica é: Prepare um roteiro prévio.</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defTabSz="914400">
              <a:defRPr/>
            </a:pPr>
            <a:r>
              <a:rPr lang="pt-BR" sz="1200" b="1" i="1" dirty="0">
                <a:latin typeface="Exo 2.0 Light" pitchFamily="2" charset="77"/>
                <a:ea typeface="Tahoma" pitchFamily="34" charset="0"/>
                <a:cs typeface="Tahoma" pitchFamily="34" charset="0"/>
              </a:rPr>
              <a:t>A maioria das pessoas acha que comunicar é simplesmente “dar informações” a alguém ou a um grupo de pessoas. </a:t>
            </a:r>
          </a:p>
          <a:p>
            <a:pPr defTabSz="914400">
              <a:defRPr/>
            </a:pPr>
            <a:endParaRPr lang="pt-BR" sz="1200" b="1" i="1" dirty="0">
              <a:latin typeface="Exo 2.0 Light" pitchFamily="2" charset="77"/>
              <a:ea typeface="Tahoma" pitchFamily="34" charset="0"/>
              <a:cs typeface="Tahoma" pitchFamily="34" charset="0"/>
            </a:endParaRPr>
          </a:p>
          <a:p>
            <a:pPr defTabSz="914400">
              <a:defRPr/>
            </a:pPr>
            <a:r>
              <a:rPr lang="pt-BR" sz="1200" b="1" i="1" dirty="0">
                <a:latin typeface="Exo 2.0 Light" pitchFamily="2" charset="77"/>
                <a:ea typeface="Tahoma" pitchFamily="34" charset="0"/>
                <a:cs typeface="Tahoma" pitchFamily="34" charset="0"/>
              </a:rPr>
              <a:t>Prepare com antecedência o roteiro da sua fala. Isso ajuda a reduzir a insegurança, eliminando um foco determinante de ansiedade.</a:t>
            </a:r>
          </a:p>
          <a:p>
            <a:pPr defTabSz="914400">
              <a:defRPr/>
            </a:pPr>
            <a:endParaRPr lang="pt-BR" sz="1200" b="1" i="1" dirty="0">
              <a:latin typeface="Exo 2.0 Light" pitchFamily="2" charset="77"/>
              <a:ea typeface="Tahoma" pitchFamily="34" charset="0"/>
              <a:cs typeface="Tahoma" pitchFamily="34" charset="0"/>
            </a:endParaRPr>
          </a:p>
          <a:p>
            <a:pPr defTabSz="914400">
              <a:defRPr/>
            </a:pPr>
            <a:r>
              <a:rPr lang="pt-BR" sz="1200" b="1" i="1" dirty="0">
                <a:latin typeface="Exo 2.0 Light" pitchFamily="2" charset="77"/>
                <a:ea typeface="Tahoma" pitchFamily="34" charset="0"/>
                <a:cs typeface="Tahoma" pitchFamily="34" charset="0"/>
              </a:rPr>
              <a:t>Um dos maiores receios de um oradora é não conseguir conectar as ideias e ser mal compreendido.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p>
          <a:p>
            <a:endParaRPr lang="pt-BR" b="0" dirty="0"/>
          </a:p>
          <a:p>
            <a:endParaRPr lang="pt-BR" b="0" dirty="0"/>
          </a:p>
          <a:p>
            <a:r>
              <a:rPr lang="pt-BR" dirty="0">
                <a:solidFill>
                  <a:srgbClr val="F06478"/>
                </a:solidFill>
              </a:rPr>
              <a:t>Duração: </a:t>
            </a:r>
            <a:r>
              <a:rPr lang="pt-BR" b="0" dirty="0">
                <a:solidFill>
                  <a:schemeClr val="tx1"/>
                </a:solidFill>
                <a:latin typeface="Exo 2.0 Light" pitchFamily="2" charset="77"/>
              </a:rPr>
              <a:t>03 min.</a:t>
            </a:r>
          </a:p>
          <a:p>
            <a:r>
              <a:rPr lang="pt-BR" dirty="0">
                <a:solidFill>
                  <a:srgbClr val="F06478"/>
                </a:solidFill>
              </a:rPr>
              <a:t>Tempo até aqui:</a:t>
            </a:r>
            <a:r>
              <a:rPr lang="pt-BR" dirty="0"/>
              <a:t> </a:t>
            </a:r>
            <a:r>
              <a:rPr lang="pt-BR" b="0" dirty="0">
                <a:solidFill>
                  <a:schemeClr val="tx1"/>
                </a:solidFill>
                <a:latin typeface="Exo 2.0 Light" pitchFamily="2" charset="77"/>
              </a:rPr>
              <a:t>00:29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 segunda dica é ...</a:t>
            </a:r>
            <a:endParaRPr lang="pt-BR" b="0" dirty="0">
              <a:solidFill>
                <a:schemeClr val="tx1"/>
              </a:solidFill>
              <a:latin typeface="Exo 2.0 Light" pitchFamily="2" charset="77"/>
            </a:endParaRPr>
          </a:p>
          <a:p>
            <a:endParaRPr lang="pt-BR" b="0" dirty="0"/>
          </a:p>
        </p:txBody>
      </p:sp>
      <p:sp>
        <p:nvSpPr>
          <p:cNvPr id="4" name="Espaço Reservado para Número de Slide 3"/>
          <p:cNvSpPr>
            <a:spLocks noGrp="1"/>
          </p:cNvSpPr>
          <p:nvPr>
            <p:ph type="sldNum" sz="quarter" idx="5"/>
          </p:nvPr>
        </p:nvSpPr>
        <p:spPr/>
        <p:txBody>
          <a:bodyPr/>
          <a:lstStyle/>
          <a:p>
            <a:fld id="{7ABA8452-132A-4FFE-858A-EF5B14472099}" type="slidenum">
              <a:rPr lang="pt-BR" smtClean="0"/>
              <a:t>12</a:t>
            </a:fld>
            <a:endParaRPr lang="pt-BR"/>
          </a:p>
        </p:txBody>
      </p:sp>
    </p:spTree>
    <p:extLst>
      <p:ext uri="{BB962C8B-B14F-4D97-AF65-F5344CB8AC3E}">
        <p14:creationId xmlns:p14="http://schemas.microsoft.com/office/powerpoint/2010/main" val="18138818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 segunda dica é: Faça treinos de articulação.</a:t>
            </a:r>
          </a:p>
          <a:p>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Articular bem as palavras é importante na hora de conversarmos com outras pessoas. Algumas pessoas têm certa dificuldade de pronunciar corretamente as palavras ou se expressar, e acabam se retraindo. Mas não há motivo para se envergonhar.</a:t>
            </a:r>
          </a:p>
          <a:p>
            <a:pPr>
              <a:lnSpc>
                <a:spcPct val="130000"/>
              </a:lnSpc>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3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É importante treinar sua articulação adequadamente. Isso pode ser feito com exercícios que favorecem uma articulação eficaz, como por exemplo, falar as palavras com a boca bem aberta, buscando uma perfeita pronúncia de cada uma delas.</a:t>
            </a:r>
          </a:p>
          <a:p>
            <a:pPr marL="0" marR="0" lvl="0" indent="0" algn="l" defTabSz="914400" rtl="0" eaLnBrk="1" fontAlgn="auto" latinLnBrk="0" hangingPunct="1">
              <a:lnSpc>
                <a:spcPct val="13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p>
          <a:p>
            <a:endParaRPr lang="pt-BR" sz="1200" dirty="0">
              <a:ln w="12700">
                <a:noFill/>
              </a:ln>
              <a:solidFill>
                <a:schemeClr val="bg1"/>
              </a:solidFill>
              <a:latin typeface="Montserrat Medium" panose="00000600000000000000" pitchFamily="2" charset="0"/>
            </a:endParaRPr>
          </a:p>
          <a:p>
            <a:endParaRPr lang="pt-BR" sz="1200" dirty="0">
              <a:ln w="12700">
                <a:noFill/>
              </a:ln>
              <a:solidFill>
                <a:schemeClr val="bg1"/>
              </a:solidFill>
              <a:latin typeface="Montserrat Medium" panose="00000600000000000000" pitchFamily="2" charset="0"/>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 terceira dica é ...</a:t>
            </a:r>
            <a:endParaRPr lang="pt-BR" b="0" dirty="0">
              <a:solidFill>
                <a:schemeClr val="tx1"/>
              </a:solidFill>
              <a:latin typeface="Exo 2.0 Light" pitchFamily="2" charset="77"/>
            </a:endParaRPr>
          </a:p>
          <a:p>
            <a:endParaRPr lang="pt-BR" sz="1200" dirty="0">
              <a:ln w="12700">
                <a:noFill/>
              </a:ln>
              <a:solidFill>
                <a:schemeClr val="bg1"/>
              </a:solidFill>
              <a:latin typeface="Montserrat Medium" panose="00000600000000000000" pitchFamily="2" charset="0"/>
            </a:endParaRPr>
          </a:p>
        </p:txBody>
      </p:sp>
      <p:sp>
        <p:nvSpPr>
          <p:cNvPr id="4" name="Espaço Reservado para Número de Slide 3"/>
          <p:cNvSpPr>
            <a:spLocks noGrp="1"/>
          </p:cNvSpPr>
          <p:nvPr>
            <p:ph type="sldNum" sz="quarter" idx="5"/>
          </p:nvPr>
        </p:nvSpPr>
        <p:spPr/>
        <p:txBody>
          <a:bodyPr/>
          <a:lstStyle/>
          <a:p>
            <a:fld id="{7ABA8452-132A-4FFE-858A-EF5B14472099}" type="slidenum">
              <a:rPr lang="pt-BR" smtClean="0"/>
              <a:t>13</a:t>
            </a:fld>
            <a:endParaRPr lang="pt-BR"/>
          </a:p>
        </p:txBody>
      </p:sp>
    </p:spTree>
    <p:extLst>
      <p:ext uri="{BB962C8B-B14F-4D97-AF65-F5344CB8AC3E}">
        <p14:creationId xmlns:p14="http://schemas.microsoft.com/office/powerpoint/2010/main" val="27237312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 terceira dica é: Observe sua postura.</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Se você está querendo vender seu produto ou serviço, é importante adotar uma postura confiante durante suas apresentações.</a:t>
            </a:r>
          </a:p>
          <a:p>
            <a:pPr>
              <a:lnSpc>
                <a:spcPct val="130000"/>
              </a:lnSpc>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3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 postura de uma pessoa durante uma apresentação ou até mesmo uma conversa, diz muito sobre ela e pode ser determinante para conquistar a adesão do público.</a:t>
            </a:r>
          </a:p>
          <a:p>
            <a:pPr marL="0" marR="0" lvl="0" indent="0" algn="l" defTabSz="914400" rtl="0" eaLnBrk="1" fontAlgn="auto" latinLnBrk="0" hangingPunct="1">
              <a:lnSpc>
                <a:spcPct val="13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3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Por isso cuidado com posturas desanimadas ou inseguras, tais como costas curvadas para baixo. Não é só o público que vai pensar que você está insegura, mas a sua autoconfiança também estará diretamente relacionada à postura assumida.</a:t>
            </a:r>
          </a:p>
          <a:p>
            <a:pPr marL="0" marR="0" lvl="0" indent="0" algn="l" defTabSz="914400" rtl="0" eaLnBrk="1" fontAlgn="auto" latinLnBrk="0" hangingPunct="1">
              <a:lnSpc>
                <a:spcPct val="13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p>
          <a:p>
            <a:endParaRPr lang="pt-BR" sz="1200" dirty="0">
              <a:ln w="12700">
                <a:noFill/>
              </a:ln>
              <a:solidFill>
                <a:schemeClr val="bg1"/>
              </a:solidFill>
              <a:latin typeface="Montserrat Medium" panose="00000600000000000000" pitchFamily="2" charset="0"/>
            </a:endParaRPr>
          </a:p>
          <a:p>
            <a:endParaRPr lang="pt-BR" sz="1200" dirty="0">
              <a:ln w="12700">
                <a:noFill/>
              </a:ln>
              <a:solidFill>
                <a:schemeClr val="bg1"/>
              </a:solidFill>
              <a:latin typeface="Montserrat Medium" panose="00000600000000000000" pitchFamily="2" charset="0"/>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 quarta dica é ...</a:t>
            </a:r>
            <a:endParaRPr lang="pt-BR" b="0" dirty="0">
              <a:solidFill>
                <a:schemeClr val="tx1"/>
              </a:solidFill>
              <a:latin typeface="Exo 2.0 Light" pitchFamily="2" charset="77"/>
            </a:endParaRPr>
          </a:p>
          <a:p>
            <a:endParaRPr lang="pt-BR" sz="1200" dirty="0">
              <a:ln w="12700">
                <a:noFill/>
              </a:ln>
              <a:solidFill>
                <a:schemeClr val="bg1"/>
              </a:solidFill>
              <a:latin typeface="Montserrat Medium" panose="00000600000000000000" pitchFamily="2" charset="0"/>
            </a:endParaRPr>
          </a:p>
        </p:txBody>
      </p:sp>
      <p:sp>
        <p:nvSpPr>
          <p:cNvPr id="4" name="Espaço Reservado para Número de Slide 3"/>
          <p:cNvSpPr>
            <a:spLocks noGrp="1"/>
          </p:cNvSpPr>
          <p:nvPr>
            <p:ph type="sldNum" sz="quarter" idx="5"/>
          </p:nvPr>
        </p:nvSpPr>
        <p:spPr/>
        <p:txBody>
          <a:bodyPr/>
          <a:lstStyle/>
          <a:p>
            <a:fld id="{7ABA8452-132A-4FFE-858A-EF5B14472099}" type="slidenum">
              <a:rPr lang="pt-BR" smtClean="0"/>
              <a:t>14</a:t>
            </a:fld>
            <a:endParaRPr lang="pt-BR"/>
          </a:p>
        </p:txBody>
      </p:sp>
    </p:spTree>
    <p:extLst>
      <p:ext uri="{BB962C8B-B14F-4D97-AF65-F5344CB8AC3E}">
        <p14:creationId xmlns:p14="http://schemas.microsoft.com/office/powerpoint/2010/main" val="176326970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 quarta dica é: Lembre-se que o roteiro é seu.</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Se você errar ou se esquecer de algo durante uma apresentação ou fala, não tem problemas. Siga ela normalmente, só você conhece o roteiro.</a:t>
            </a:r>
          </a:p>
          <a:p>
            <a:pPr>
              <a:lnSpc>
                <a:spcPct val="130000"/>
              </a:lnSpc>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Muitas pessoas ao esquecerem de algo que gostariam de falar, ficam paralisadas e não prosseguem com a fala. Por isso, fique tranquila e siga o fluxo de forma natural. Ninguém sabe o que você ia falar, só você.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3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As pessoas só vão perceber se você demonstrar que esqueceu algo, caso contrário, lembre-se que somente você sabe o que iria falar.</a:t>
            </a:r>
          </a:p>
          <a:p>
            <a:pPr marL="0" marR="0" lvl="0" indent="0" algn="l" defTabSz="914400" rtl="0" eaLnBrk="1" fontAlgn="auto" latinLnBrk="0" hangingPunct="1">
              <a:lnSpc>
                <a:spcPct val="13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dirty="0">
              <a:ln w="12700">
                <a:noFill/>
              </a:ln>
              <a:solidFill>
                <a:schemeClr val="bg1"/>
              </a:solidFill>
              <a:latin typeface="Montserrat Medium" panose="00000600000000000000" pitchFamily="2"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dirty="0">
              <a:ln w="12700">
                <a:noFill/>
              </a:ln>
              <a:solidFill>
                <a:schemeClr val="bg1"/>
              </a:solidFill>
              <a:latin typeface="Montserrat Medium" panose="00000600000000000000" pitchFamily="2" charset="0"/>
            </a:endParaRPr>
          </a:p>
          <a:p>
            <a:r>
              <a:rPr lang="pt-BR" dirty="0">
                <a:solidFill>
                  <a:srgbClr val="F06478"/>
                </a:solidFill>
              </a:rPr>
              <a:t>Duração: </a:t>
            </a:r>
            <a:r>
              <a:rPr lang="pt-BR" b="0" dirty="0">
                <a:solidFill>
                  <a:schemeClr val="tx1"/>
                </a:solidFill>
                <a:latin typeface="Exo 2.0 Light" pitchFamily="2" charset="77"/>
              </a:rPr>
              <a:t>03 min.</a:t>
            </a:r>
          </a:p>
          <a:p>
            <a:r>
              <a:rPr lang="pt-BR" dirty="0">
                <a:solidFill>
                  <a:srgbClr val="F06478"/>
                </a:solidFill>
              </a:rPr>
              <a:t>Tempo até aqui:</a:t>
            </a:r>
            <a:r>
              <a:rPr lang="pt-BR" dirty="0"/>
              <a:t> </a:t>
            </a:r>
            <a:r>
              <a:rPr lang="pt-BR" b="0" dirty="0">
                <a:solidFill>
                  <a:schemeClr val="tx1"/>
                </a:solidFill>
                <a:latin typeface="Exo 2.0 Light" pitchFamily="2" charset="77"/>
              </a:rPr>
              <a:t>00:36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Por fim, a quinta dica é ...</a:t>
            </a:r>
            <a:endParaRPr lang="pt-BR" b="0" dirty="0">
              <a:solidFill>
                <a:schemeClr val="tx1"/>
              </a:solidFill>
              <a:latin typeface="Exo 2.0 Light"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dirty="0">
              <a:ln w="12700">
                <a:noFill/>
              </a:ln>
              <a:solidFill>
                <a:schemeClr val="bg1"/>
              </a:solidFill>
              <a:latin typeface="Montserrat Medium" panose="00000600000000000000" pitchFamily="2" charset="0"/>
            </a:endParaRPr>
          </a:p>
        </p:txBody>
      </p:sp>
      <p:sp>
        <p:nvSpPr>
          <p:cNvPr id="4" name="Espaço Reservado para Número de Slide 3"/>
          <p:cNvSpPr>
            <a:spLocks noGrp="1"/>
          </p:cNvSpPr>
          <p:nvPr>
            <p:ph type="sldNum" sz="quarter" idx="5"/>
          </p:nvPr>
        </p:nvSpPr>
        <p:spPr/>
        <p:txBody>
          <a:bodyPr/>
          <a:lstStyle/>
          <a:p>
            <a:fld id="{7ABA8452-132A-4FFE-858A-EF5B14472099}" type="slidenum">
              <a:rPr lang="pt-BR" smtClean="0"/>
              <a:t>15</a:t>
            </a:fld>
            <a:endParaRPr lang="pt-BR"/>
          </a:p>
        </p:txBody>
      </p:sp>
    </p:spTree>
    <p:extLst>
      <p:ext uri="{BB962C8B-B14F-4D97-AF65-F5344CB8AC3E}">
        <p14:creationId xmlns:p14="http://schemas.microsoft.com/office/powerpoint/2010/main" val="21048709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 quinta dica é: Relaxe e respire.</a:t>
            </a:r>
          </a:p>
          <a:p>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Sempre que estiver se sentindo um pouco nervosa ou antes de uma apresentação importante, lembre-se de parar e respirar.</a:t>
            </a:r>
          </a:p>
          <a:p>
            <a:pPr marL="0" marR="0" lvl="0" indent="0" algn="l" defTabSz="914400" rtl="0" eaLnBrk="1" fontAlgn="auto" latinLnBrk="0" hangingPunct="1">
              <a:lnSpc>
                <a:spcPct val="13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O mesmo vale para quando for atender um cliente em sua loja ou empresa. Fique calma e foque suas atenções naquele momento.</a:t>
            </a:r>
          </a:p>
          <a:p>
            <a:pPr marL="0" marR="0" lvl="0" indent="0" algn="l" defTabSz="914400" rtl="0" eaLnBrk="1" fontAlgn="auto" latinLnBrk="0" hangingPunct="1">
              <a:lnSpc>
                <a:spcPct val="13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r>
              <a:rPr lang="pt-BR" sz="1200" b="1" i="1" dirty="0">
                <a:latin typeface="Exo 2.0 Light" pitchFamily="2" charset="77"/>
                <a:ea typeface="Tahoma" pitchFamily="34" charset="0"/>
                <a:cs typeface="Tahoma" pitchFamily="34" charset="0"/>
              </a:rPr>
              <a:t>Enquanto a respiração curta e rápida alimenta a ansiedade, uma respiração lenta e profunda gera alterações absolutamente significativas no corpo humano.</a:t>
            </a:r>
          </a:p>
          <a:p>
            <a:pPr marL="0" marR="0" lvl="0" indent="0" algn="l" defTabSz="914400" rtl="0" eaLnBrk="1" fontAlgn="auto" latinLnBrk="0" hangingPunct="1">
              <a:lnSpc>
                <a:spcPct val="13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a:p>
            <a:pPr>
              <a:spcBef>
                <a:spcPts val="1600"/>
              </a:spcBef>
            </a:pPr>
            <a:r>
              <a:rPr lang="pt-BR" sz="1200" b="1" i="1" dirty="0">
                <a:latin typeface="Exo 2.0 Light" pitchFamily="2" charset="77"/>
                <a:ea typeface="Tahoma" pitchFamily="34" charset="0"/>
                <a:cs typeface="Tahoma" pitchFamily="34" charset="0"/>
              </a:rPr>
              <a:t>Sempre que necessário, revise e pratique essas dicas. Nunca se sabe o próximo momento que você tenha que “vender o seu peixe”. </a:t>
            </a:r>
            <a:endParaRPr lang="pt-BR" sz="1200" b="1" i="1" dirty="0">
              <a:latin typeface="Exo 2.0 Light" pitchFamily="2" charset="77"/>
              <a:ea typeface="Tahoma" pitchFamily="34" charset="0"/>
              <a:cs typeface="Tahoma" pitchFamily="34" charset="0"/>
              <a:sym typeface="Montserrat"/>
            </a:endParaRPr>
          </a:p>
          <a:p>
            <a:pPr>
              <a:lnSpc>
                <a:spcPct val="130000"/>
              </a:lnSpc>
              <a:spcBef>
                <a:spcPts val="1600"/>
              </a:spcBef>
            </a:pPr>
            <a:endParaRPr lang="pt-BR" sz="1200" b="0" i="1" dirty="0">
              <a:solidFill>
                <a:schemeClr val="bg1"/>
              </a:solidFill>
              <a:latin typeface="+mn-lt"/>
            </a:endParaRPr>
          </a:p>
          <a:p>
            <a:pPr>
              <a:lnSpc>
                <a:spcPct val="130000"/>
              </a:lnSpc>
              <a:spcBef>
                <a:spcPts val="1600"/>
              </a:spcBef>
            </a:pPr>
            <a:endParaRPr lang="pt-BR" sz="1200" b="0" i="1" dirty="0">
              <a:solidFill>
                <a:schemeClr val="bg1"/>
              </a:solidFill>
              <a:latin typeface="+mn-lt"/>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00:38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Como dito por ...</a:t>
            </a:r>
            <a:endParaRPr lang="pt-BR" b="0" dirty="0">
              <a:solidFill>
                <a:schemeClr val="tx1"/>
              </a:solidFill>
              <a:latin typeface="Exo 2.0 Light" pitchFamily="2" charset="77"/>
            </a:endParaRPr>
          </a:p>
          <a:p>
            <a:pPr>
              <a:lnSpc>
                <a:spcPct val="130000"/>
              </a:lnSpc>
              <a:spcBef>
                <a:spcPts val="1600"/>
              </a:spcBef>
            </a:pPr>
            <a:endParaRPr lang="pt-BR" sz="1200" b="0" i="1" dirty="0">
              <a:solidFill>
                <a:schemeClr val="bg1"/>
              </a:solidFill>
              <a:latin typeface="+mn-lt"/>
            </a:endParaRPr>
          </a:p>
        </p:txBody>
      </p:sp>
      <p:sp>
        <p:nvSpPr>
          <p:cNvPr id="4" name="Espaço Reservado para Número de Slide 3"/>
          <p:cNvSpPr>
            <a:spLocks noGrp="1"/>
          </p:cNvSpPr>
          <p:nvPr>
            <p:ph type="sldNum" sz="quarter" idx="5"/>
          </p:nvPr>
        </p:nvSpPr>
        <p:spPr/>
        <p:txBody>
          <a:bodyPr/>
          <a:lstStyle/>
          <a:p>
            <a:fld id="{7ABA8452-132A-4FFE-858A-EF5B14472099}" type="slidenum">
              <a:rPr lang="pt-BR" smtClean="0"/>
              <a:t>16</a:t>
            </a:fld>
            <a:endParaRPr lang="pt-BR"/>
          </a:p>
        </p:txBody>
      </p:sp>
    </p:spTree>
    <p:extLst>
      <p:ext uri="{BB962C8B-B14F-4D97-AF65-F5344CB8AC3E}">
        <p14:creationId xmlns:p14="http://schemas.microsoft.com/office/powerpoint/2010/main" val="24454006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Como dito por </a:t>
            </a:r>
            <a:r>
              <a:rPr lang="pt-BR" sz="1200" b="1" i="1" dirty="0" err="1">
                <a:latin typeface="Exo 2.0 Light" pitchFamily="2" charset="77"/>
                <a:ea typeface="Tahoma" pitchFamily="34" charset="0"/>
                <a:cs typeface="Tahoma" pitchFamily="34" charset="0"/>
              </a:rPr>
              <a:t>J.K</a:t>
            </a:r>
            <a:r>
              <a:rPr lang="pt-BR" sz="1200" b="1" i="1" dirty="0">
                <a:latin typeface="Exo 2.0 Light" pitchFamily="2" charset="77"/>
                <a:ea typeface="Tahoma" pitchFamily="34" charset="0"/>
                <a:cs typeface="Tahoma" pitchFamily="34" charset="0"/>
              </a:rPr>
              <a:t>. Rowling - escritora britânica e criadora da série Harry Potter: “Nunca espere demais com a expectativa de atingir a perfeição senão você esperará para sempre. Faça o melhor com o que tiver, e seja um daqueles que arriscaram e não apenas sonharam”.</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Ou seja, não espere alcançar a perfeição, porque isso pode levar a uma eternidade. Em vez disso, você deve fazer o seu melhor com os recursos que tem disponíveis e ser alguém que toma riscos em vez de apenas sonhar. </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A busca pela perfeição pode ser paralisante e impedir que você tome medidas eficazes. Portanto, é melhor agir com os recursos disponíveis e se esforçar para alcançar seus objetivos, mesmo que não seja possível atingir a perfeição.</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00:39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Interessante, não é mesmo?!</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17</a:t>
            </a:fld>
            <a:endParaRPr lang="pt-BR"/>
          </a:p>
        </p:txBody>
      </p:sp>
    </p:spTree>
    <p:extLst>
      <p:ext uri="{BB962C8B-B14F-4D97-AF65-F5344CB8AC3E}">
        <p14:creationId xmlns:p14="http://schemas.microsoft.com/office/powerpoint/2010/main" val="387716723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sym typeface="Nunito ExtraLight"/>
              </a:rPr>
              <a:t>Interessante esse tema que vimos, não é mesmo?!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sym typeface="Nunito ExtraLight"/>
            </a:endParaRPr>
          </a:p>
          <a:p>
            <a:pPr defTabSz="914400">
              <a:defRPr/>
            </a:pPr>
            <a:r>
              <a:rPr lang="pt-BR" sz="1200" b="1" i="1" dirty="0">
                <a:latin typeface="Exo 2.0 Light" pitchFamily="2" charset="77"/>
                <a:ea typeface="Tahoma" pitchFamily="34" charset="0"/>
                <a:cs typeface="Tahoma" pitchFamily="34" charset="0"/>
              </a:rPr>
              <a:t>Mas, não adianta saber se comunicar bem, se você não tiver para quem contar as suas histórias.</a:t>
            </a:r>
          </a:p>
          <a:p>
            <a:pPr defTabSz="914400">
              <a:defRPr/>
            </a:pPr>
            <a:endParaRPr lang="pt-BR" sz="1200" b="1" i="1" dirty="0">
              <a:latin typeface="Exo 2.0 Light" pitchFamily="2" charset="77"/>
              <a:ea typeface="Tahoma" pitchFamily="34" charset="0"/>
              <a:cs typeface="Tahoma" pitchFamily="34" charset="0"/>
            </a:endParaRPr>
          </a:p>
          <a:p>
            <a:pPr defTabSz="914400">
              <a:defRPr/>
            </a:pPr>
            <a:r>
              <a:rPr lang="pt-BR" sz="1200" b="1" i="1" dirty="0">
                <a:latin typeface="Exo 2.0 Light" pitchFamily="2" charset="77"/>
                <a:ea typeface="Tahoma" pitchFamily="34" charset="0"/>
                <a:cs typeface="Tahoma" pitchFamily="34" charset="0"/>
              </a:rPr>
              <a:t>E é aí que entra um outro conceito muito importante: a formação de uma rede de contatos.</a:t>
            </a:r>
          </a:p>
          <a:p>
            <a:pPr>
              <a:lnSpc>
                <a:spcPct val="130000"/>
              </a:lnSpc>
              <a:spcBef>
                <a:spcPts val="1600"/>
              </a:spcBef>
            </a:pPr>
            <a:endParaRPr lang="pt-BR" sz="1200" b="1" dirty="0"/>
          </a:p>
          <a:p>
            <a:pPr>
              <a:lnSpc>
                <a:spcPct val="130000"/>
              </a:lnSpc>
              <a:spcBef>
                <a:spcPts val="1600"/>
              </a:spcBef>
            </a:pPr>
            <a:endParaRPr lang="pt-BR" sz="1200" b="1"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00:40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conhecer alguns dados ...</a:t>
            </a:r>
            <a:endParaRPr lang="pt-BR" b="0" dirty="0">
              <a:solidFill>
                <a:schemeClr val="tx1"/>
              </a:solidFill>
              <a:latin typeface="Exo 2.0 Light" pitchFamily="2" charset="77"/>
            </a:endParaRPr>
          </a:p>
          <a:p>
            <a:pPr>
              <a:lnSpc>
                <a:spcPct val="130000"/>
              </a:lnSpc>
              <a:spcBef>
                <a:spcPts val="1600"/>
              </a:spcBef>
            </a:pPr>
            <a:endParaRPr lang="pt-BR" sz="1200" b="1"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18</a:t>
            </a:fld>
            <a:endParaRPr lang="pt-BR"/>
          </a:p>
        </p:txBody>
      </p:sp>
    </p:spTree>
    <p:extLst>
      <p:ext uri="{BB962C8B-B14F-4D97-AF65-F5344CB8AC3E}">
        <p14:creationId xmlns:p14="http://schemas.microsoft.com/office/powerpoint/2010/main" val="116338426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sym typeface="Nunito ExtraLight"/>
              </a:rPr>
              <a:t>Para se ter uma ideia, segunda uma pesquisa do </a:t>
            </a:r>
            <a:r>
              <a:rPr lang="pt-BR" sz="1200" b="1" i="1" dirty="0" err="1">
                <a:latin typeface="Exo 2.0 Light" pitchFamily="2" charset="77"/>
                <a:ea typeface="Tahoma" pitchFamily="34" charset="0"/>
                <a:cs typeface="Tahoma" pitchFamily="34" charset="0"/>
                <a:sym typeface="Nunito ExtraLight"/>
              </a:rPr>
              <a:t>Linkedin</a:t>
            </a:r>
            <a:r>
              <a:rPr lang="pt-BR" sz="1200" b="1" i="1" dirty="0">
                <a:latin typeface="Exo 2.0 Light" pitchFamily="2" charset="77"/>
                <a:ea typeface="Tahoma" pitchFamily="34" charset="0"/>
                <a:cs typeface="Tahoma" pitchFamily="34" charset="0"/>
                <a:sym typeface="Nunito ExtraLight"/>
              </a:rPr>
              <a:t>, 80% </a:t>
            </a:r>
            <a:r>
              <a:rPr lang="pt-BR" sz="1200" b="1" i="1" dirty="0">
                <a:latin typeface="Exo 2.0 Light" pitchFamily="2" charset="77"/>
                <a:ea typeface="Tahoma" pitchFamily="34" charset="0"/>
                <a:cs typeface="Tahoma" pitchFamily="34" charset="0"/>
              </a:rPr>
              <a:t>é a porcentagem de profissionais que consideram o networking (rede de contatos) como um fator chave de sucesso na carreira.</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Em resumo, a pesquisa destaca a importância de criarmos uma rede de contatos profissional, apesar de desafios no contato constante com a rede.</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Vamos ver outro dado a seguir.</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00:41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Outro dado importante sobre tema é que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19</a:t>
            </a:fld>
            <a:endParaRPr lang="pt-BR"/>
          </a:p>
        </p:txBody>
      </p:sp>
    </p:spTree>
    <p:extLst>
      <p:ext uri="{BB962C8B-B14F-4D97-AF65-F5344CB8AC3E}">
        <p14:creationId xmlns:p14="http://schemas.microsoft.com/office/powerpoint/2010/main" val="197222674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R="0" lvl="0" indent="0" defTabSz="967585" fontAlgn="auto">
              <a:lnSpc>
                <a:spcPct val="100000"/>
              </a:lnSpc>
              <a:spcBef>
                <a:spcPct val="0"/>
              </a:spcBef>
              <a:spcAft>
                <a:spcPts val="0"/>
              </a:spcAft>
              <a:buClrTx/>
              <a:buSzTx/>
              <a:buFontTx/>
              <a:buNone/>
              <a:tabLst/>
              <a:defRPr/>
            </a:pPr>
            <a:r>
              <a:rPr lang="pt-BR" sz="1200" b="1" dirty="0">
                <a:latin typeface="Exo 2.0 Light" pitchFamily="2" charset="77"/>
                <a:ea typeface="Tahoma" pitchFamily="34" charset="0"/>
                <a:cs typeface="Tahoma" pitchFamily="34" charset="0"/>
              </a:rPr>
              <a:t>Olá, sejam muito bem-vindas!</a:t>
            </a:r>
          </a:p>
          <a:p>
            <a:pPr algn="l"/>
            <a:br>
              <a:rPr lang="pt-BR" sz="1200" b="1" dirty="0">
                <a:latin typeface="Exo 2.0 Light" pitchFamily="2" charset="77"/>
                <a:ea typeface="Tahoma" pitchFamily="34" charset="0"/>
                <a:cs typeface="Tahoma" pitchFamily="34" charset="0"/>
              </a:rPr>
            </a:br>
            <a:r>
              <a:rPr lang="pt-BR" sz="1200" b="1" dirty="0">
                <a:latin typeface="Exo 2.0 Light" pitchFamily="2" charset="77"/>
                <a:ea typeface="Tahoma" pitchFamily="34" charset="0"/>
                <a:cs typeface="Tahoma" pitchFamily="34" charset="0"/>
              </a:rPr>
              <a:t>Neste módulo vamos explorar mais a fundo dois conceitos essenciais para conseguirmos divulgar melhor nosso negócio: Apresentação e Networking (rede de contatos). </a:t>
            </a:r>
          </a:p>
          <a:p>
            <a:pPr algn="l">
              <a:lnSpc>
                <a:spcPct val="130000"/>
              </a:lnSpc>
            </a:pPr>
            <a:endParaRPr lang="pt-BR" sz="1200" b="1" dirty="0">
              <a:latin typeface="Exo 2.0 Light" pitchFamily="2" charset="77"/>
              <a:ea typeface="Tahoma" pitchFamily="34" charset="0"/>
              <a:cs typeface="Tahoma" pitchFamily="34" charset="0"/>
            </a:endParaRPr>
          </a:p>
          <a:p>
            <a:pPr algn="l">
              <a:lnSpc>
                <a:spcPct val="130000"/>
              </a:lnSpc>
            </a:pPr>
            <a:r>
              <a:rPr lang="pt-BR" sz="1200" b="1" dirty="0">
                <a:latin typeface="Exo 2.0 Light" pitchFamily="2" charset="77"/>
                <a:ea typeface="Tahoma" pitchFamily="34" charset="0"/>
                <a:cs typeface="Tahoma" pitchFamily="34" charset="0"/>
              </a:rPr>
              <a:t>Você vai entender porque esses dois temas são tão importantes e como você pode dar os primeiros passos para desenvolvê-los.</a:t>
            </a:r>
          </a:p>
          <a:p>
            <a:pPr defTabSz="967585">
              <a:spcBef>
                <a:spcPct val="0"/>
              </a:spcBef>
              <a:defRPr/>
            </a:pPr>
            <a:endParaRPr lang="pt-BR" sz="1200" dirty="0">
              <a:latin typeface="Exo 2.0 Light" pitchFamily="2" charset="77"/>
              <a:ea typeface="Tahoma" pitchFamily="34" charset="0"/>
              <a:cs typeface="Tahoma" pitchFamily="34" charset="0"/>
              <a:sym typeface="Montserrat"/>
            </a:endParaRPr>
          </a:p>
          <a:p>
            <a:pPr marL="171450" indent="-171450" defTabSz="967585">
              <a:spcBef>
                <a:spcPct val="0"/>
              </a:spcBef>
              <a:buFont typeface="Wingdings" pitchFamily="2" charset="2"/>
              <a:buChar char="ü"/>
              <a:defRPr/>
            </a:pPr>
            <a:r>
              <a:rPr lang="pt-BR" sz="1200" dirty="0">
                <a:latin typeface="Exo 2.0 Light" pitchFamily="2" charset="77"/>
                <a:ea typeface="Tahoma" pitchFamily="34" charset="0"/>
                <a:cs typeface="Tahoma" pitchFamily="34" charset="0"/>
                <a:sym typeface="Montserrat"/>
              </a:rPr>
              <a:t>Inicie o encontro, explicando qual será o tema da aula e de qual Pilar ele faz parte.</a:t>
            </a:r>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00:01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Mas antes, vamos realizar o nosso check-in...</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2</a:t>
            </a:fld>
            <a:endParaRPr lang="pt-BR"/>
          </a:p>
        </p:txBody>
      </p:sp>
    </p:spTree>
    <p:extLst>
      <p:ext uri="{BB962C8B-B14F-4D97-AF65-F5344CB8AC3E}">
        <p14:creationId xmlns:p14="http://schemas.microsoft.com/office/powerpoint/2010/main" val="59064542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30000"/>
              </a:lnSpc>
            </a:pPr>
            <a:r>
              <a:rPr lang="pt-BR" sz="1200" b="1" i="1" dirty="0">
                <a:latin typeface="Exo 2.0 Light" pitchFamily="2" charset="77"/>
                <a:ea typeface="Tahoma" pitchFamily="34" charset="0"/>
                <a:cs typeface="Tahoma" pitchFamily="34" charset="0"/>
                <a:sym typeface="Nunito ExtraLight"/>
              </a:rPr>
              <a:t>Segundo uma outra pesquisa, da </a:t>
            </a:r>
            <a:r>
              <a:rPr lang="pt-BR" sz="1200" b="1" i="1" dirty="0" err="1">
                <a:latin typeface="Exo 2.0 Light" pitchFamily="2" charset="77"/>
                <a:ea typeface="Tahoma" pitchFamily="34" charset="0"/>
                <a:cs typeface="Tahoma" pitchFamily="34" charset="0"/>
                <a:sym typeface="Nunito ExtraLight"/>
              </a:rPr>
              <a:t>CNBC</a:t>
            </a:r>
            <a:r>
              <a:rPr lang="pt-BR" sz="1200" b="1" i="1" dirty="0">
                <a:latin typeface="Exo 2.0 Light" pitchFamily="2" charset="77"/>
                <a:ea typeface="Tahoma" pitchFamily="34" charset="0"/>
                <a:cs typeface="Tahoma" pitchFamily="34" charset="0"/>
                <a:sym typeface="Nunito ExtraLight"/>
              </a:rPr>
              <a:t>, 70% </a:t>
            </a:r>
            <a:r>
              <a:rPr lang="pt-BR" sz="1200" b="1" i="1" dirty="0">
                <a:latin typeface="Exo 2.0 Light" pitchFamily="2" charset="77"/>
                <a:ea typeface="Tahoma" pitchFamily="34" charset="0"/>
                <a:cs typeface="Tahoma" pitchFamily="34" charset="0"/>
              </a:rPr>
              <a:t>das vagas de trabalho não são necessariamente publicadas, mas sim são preenchidas diretamente por pessoas conhecidas.</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Daí a grande importância de se cultivar uma boa rede de relacionamentos.</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00:42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Mas, o que significa networking?</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20</a:t>
            </a:fld>
            <a:endParaRPr lang="pt-BR"/>
          </a:p>
        </p:txBody>
      </p:sp>
    </p:spTree>
    <p:extLst>
      <p:ext uri="{BB962C8B-B14F-4D97-AF65-F5344CB8AC3E}">
        <p14:creationId xmlns:p14="http://schemas.microsoft.com/office/powerpoint/2010/main" val="368491564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sym typeface="Nunito ExtraLight"/>
              </a:rPr>
              <a:t>Mas afina, o que significa essa palavra em inglês que estamos apresentando, chamada networking?</a:t>
            </a:r>
          </a:p>
          <a:p>
            <a:pPr defTabSz="967585">
              <a:spcBef>
                <a:spcPct val="0"/>
              </a:spcBef>
              <a:defRPr/>
            </a:pPr>
            <a:endParaRPr lang="pt-BR" sz="1200" b="1" i="1" dirty="0">
              <a:latin typeface="Exo 2.0 Light" pitchFamily="2" charset="77"/>
              <a:ea typeface="Tahoma" pitchFamily="34" charset="0"/>
              <a:cs typeface="Tahoma" pitchFamily="34" charset="0"/>
              <a:sym typeface="Nunito ExtraLight"/>
            </a:endParaRPr>
          </a:p>
          <a:p>
            <a:pPr defTabSz="967585">
              <a:spcBef>
                <a:spcPct val="0"/>
              </a:spcBef>
              <a:defRPr/>
            </a:pPr>
            <a:r>
              <a:rPr lang="pt-BR" sz="1200" b="1" i="1" dirty="0">
                <a:latin typeface="Exo 2.0 Light" pitchFamily="2" charset="77"/>
                <a:ea typeface="Tahoma" pitchFamily="34" charset="0"/>
                <a:cs typeface="Tahoma" pitchFamily="34" charset="0"/>
              </a:rPr>
              <a:t>A palavra “networking” pode ser traduzida como “trabalho em rede” ou simplesmente “rede de contatos” Portanto, quando falamos, “estamos fazendo networking", estamos querendo dizer, que estamos construindo nossa própria rede de contatos para trocar informações, buscar novas oportunidades e nos desenvolver profissionalmente. </a:t>
            </a:r>
            <a:endParaRPr lang="pt-BR" sz="1200" b="1" i="1" dirty="0">
              <a:latin typeface="Exo 2.0 Light" pitchFamily="2" charset="77"/>
              <a:ea typeface="Tahoma" pitchFamily="34" charset="0"/>
              <a:cs typeface="Tahoma" pitchFamily="34" charset="0"/>
              <a:sym typeface="Nunito ExtraLight"/>
            </a:endParaRPr>
          </a:p>
          <a:p>
            <a:pPr>
              <a:lnSpc>
                <a:spcPct val="130000"/>
              </a:lnSpc>
              <a:spcBef>
                <a:spcPts val="1400"/>
              </a:spcBef>
            </a:pPr>
            <a:r>
              <a:rPr lang="pt-BR" sz="1200" b="1" i="1" dirty="0">
                <a:latin typeface="Exo 2.0 Light" pitchFamily="2" charset="77"/>
                <a:ea typeface="Tahoma" pitchFamily="34" charset="0"/>
                <a:cs typeface="Tahoma" pitchFamily="34" charset="0"/>
              </a:rPr>
              <a:t>Ou seja, é a iniciativa de criar e cultivar uma rede de contatos profissionais.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tinha ouvido falar nesse conceito?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participantes.</a:t>
            </a:r>
          </a:p>
          <a:p>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00:45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E por que ...</a:t>
            </a: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21</a:t>
            </a:fld>
            <a:endParaRPr lang="pt-BR"/>
          </a:p>
        </p:txBody>
      </p:sp>
    </p:spTree>
    <p:extLst>
      <p:ext uri="{BB962C8B-B14F-4D97-AF65-F5344CB8AC3E}">
        <p14:creationId xmlns:p14="http://schemas.microsoft.com/office/powerpoint/2010/main" val="42502676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sym typeface="Nunito ExtraLight"/>
              </a:rPr>
              <a:t>E por que Networking é tão importante?</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indent="-228600">
              <a:buFont typeface="Wingdings" pitchFamily="2" charset="2"/>
              <a:buChar char="ü"/>
            </a:pPr>
            <a:r>
              <a:rPr lang="pt-BR" sz="1200" dirty="0">
                <a:latin typeface="Exo 2.0 Light" pitchFamily="2" charset="77"/>
              </a:rPr>
              <a:t>Incentive uma ou duas participantes compartilharem suas visões sobre a importância de construir uma rede de contatos e estimule a reflexão sobre esse tema com o grupo.</a:t>
            </a:r>
          </a:p>
          <a:p>
            <a:pPr marL="0" marR="0" lvl="0" indent="0" algn="l" defTabSz="914400" rtl="0" eaLnBrk="1" fontAlgn="auto" latinLnBrk="0" hangingPunct="1">
              <a:lnSpc>
                <a:spcPct val="130000"/>
              </a:lnSpc>
              <a:spcBef>
                <a:spcPts val="1600"/>
              </a:spcBef>
              <a:spcAft>
                <a:spcPts val="0"/>
              </a:spcAft>
              <a:buClrTx/>
              <a:buSzTx/>
              <a:buFontTx/>
              <a:buNone/>
              <a:tabLst/>
              <a:defRPr/>
            </a:pPr>
            <a:r>
              <a:rPr lang="pt-BR" sz="1200" b="1" i="1" dirty="0">
                <a:latin typeface="Exo 2.0 Light" pitchFamily="2" charset="77"/>
                <a:ea typeface="Tahoma" pitchFamily="34" charset="0"/>
                <a:cs typeface="Tahoma" pitchFamily="34" charset="0"/>
              </a:rPr>
              <a:t>A verdade é que você pode perguntar para qualquer empreendedora de sucesso sobre a importância do tema, e as chances de te dizerem que a maioria de seus negócios vêm de referências, indicações boca a boca e principalmente rede de contatos, são grandes! E o motivo é claro: você prefere comprar de alguém que você já conhece e confia ou de um completo desconhecido? Esse movimento faz parte da famosa “prova social”.</a:t>
            </a:r>
          </a:p>
          <a:p>
            <a:pPr>
              <a:lnSpc>
                <a:spcPct val="130000"/>
              </a:lnSpc>
              <a:spcBef>
                <a:spcPts val="1600"/>
              </a:spcBef>
            </a:pPr>
            <a:r>
              <a:rPr lang="pt-BR" sz="1200" b="1" i="1" dirty="0">
                <a:latin typeface="Exo 2.0 Light" pitchFamily="2" charset="77"/>
                <a:ea typeface="Tahoma" pitchFamily="34" charset="0"/>
                <a:cs typeface="Tahoma" pitchFamily="34" charset="0"/>
              </a:rPr>
              <a:t>Por isso, desenvolver uma rede de contatos precisa ser visto como uma estratégia de negócios e uma habilidade importante que nós, líderes e empreendedoras. Precisamos desenvolve-la de forma leve e positiva, para que não fique parecendo algo forçada ou artificial. </a:t>
            </a:r>
            <a:endParaRPr lang="pt-BR" sz="1200" b="1" i="1" dirty="0">
              <a:latin typeface="Exo 2.0 Light" pitchFamily="2" charset="77"/>
              <a:ea typeface="Tahoma" pitchFamily="34" charset="0"/>
              <a:cs typeface="Tahoma" pitchFamily="34" charset="0"/>
              <a:sym typeface="Montserrat"/>
            </a:endParaRP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00:46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Vale lembrar que...</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22</a:t>
            </a:fld>
            <a:endParaRPr lang="pt-BR"/>
          </a:p>
        </p:txBody>
      </p:sp>
    </p:spTree>
    <p:extLst>
      <p:ext uri="{BB962C8B-B14F-4D97-AF65-F5344CB8AC3E}">
        <p14:creationId xmlns:p14="http://schemas.microsoft.com/office/powerpoint/2010/main" val="1153768816"/>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Desenvolver uma boa rede de contatos vai muito além do que uma simples “troca de cartões”!</a:t>
            </a:r>
          </a:p>
          <a:p>
            <a:pPr defTabSz="967585">
              <a:spcBef>
                <a:spcPct val="0"/>
              </a:spcBef>
              <a:defRPr/>
            </a:pPr>
            <a:endParaRPr lang="pt-BR" sz="1200" b="1" i="1" dirty="0">
              <a:latin typeface="Exo 2.0 Light" pitchFamily="2" charset="77"/>
              <a:ea typeface="Tahoma" pitchFamily="34" charset="0"/>
              <a:cs typeface="Tahoma" pitchFamily="34" charset="0"/>
              <a:sym typeface="Arial"/>
            </a:endParaRPr>
          </a:p>
          <a:p>
            <a:pPr algn="l">
              <a:lnSpc>
                <a:spcPct val="130000"/>
              </a:lnSpc>
              <a:spcBef>
                <a:spcPts val="1600"/>
              </a:spcBef>
            </a:pPr>
            <a:r>
              <a:rPr lang="pt-BR" sz="1200" b="1" i="1" dirty="0">
                <a:latin typeface="Exo 2.0 Light" pitchFamily="2" charset="77"/>
                <a:ea typeface="Tahoma" pitchFamily="34" charset="0"/>
                <a:cs typeface="Tahoma" pitchFamily="34" charset="0"/>
              </a:rPr>
              <a:t>Lembre-se também que o networking pode e deve ir muito além de uma mera troca de contatos. É importante entendermos ele como uma possibilidade para construir relacionamentos de troca e confiança.</a:t>
            </a:r>
          </a:p>
          <a:p>
            <a:pPr algn="l">
              <a:lnSpc>
                <a:spcPct val="130000"/>
              </a:lnSpc>
              <a:spcBef>
                <a:spcPts val="1600"/>
              </a:spcBef>
            </a:pPr>
            <a:r>
              <a:rPr lang="pt-BR" sz="1200" b="1" i="1" dirty="0">
                <a:latin typeface="Exo 2.0 Light" pitchFamily="2" charset="77"/>
                <a:ea typeface="Tahoma" pitchFamily="34" charset="0"/>
                <a:cs typeface="Tahoma" pitchFamily="34" charset="0"/>
              </a:rPr>
              <a:t>Se você conseguir criar conexões verdadeiras, então, mesmo se mudar de emprego ou de profissão, essas conexões vão continuar te acompanhando e fazendo parte da sua rede.</a:t>
            </a:r>
          </a:p>
          <a:p>
            <a:pPr algn="l">
              <a:lnSpc>
                <a:spcPct val="130000"/>
              </a:lnSpc>
              <a:spcBef>
                <a:spcPts val="1600"/>
              </a:spcBef>
            </a:pPr>
            <a:r>
              <a:rPr lang="pt-BR" sz="1200" b="1" i="1" dirty="0">
                <a:latin typeface="Exo 2.0 Light" pitchFamily="2" charset="77"/>
                <a:ea typeface="Tahoma" pitchFamily="34" charset="0"/>
                <a:cs typeface="Tahoma" pitchFamily="34" charset="0"/>
              </a:rPr>
              <a:t>Uma boa rede de contatos pode servir de apoio em momentos difíceis ou na conquista de uma nova oportunidade.</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00:48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Como diz um provérbio africano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23</a:t>
            </a:fld>
            <a:endParaRPr lang="pt-BR"/>
          </a:p>
        </p:txBody>
      </p:sp>
    </p:spTree>
    <p:extLst>
      <p:ext uri="{BB962C8B-B14F-4D97-AF65-F5344CB8AC3E}">
        <p14:creationId xmlns:p14="http://schemas.microsoft.com/office/powerpoint/2010/main" val="86856825"/>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r>
              <a:rPr lang="pt-BR" sz="1200" b="1" i="1" dirty="0">
                <a:latin typeface="Exo 2.0 Light" pitchFamily="2" charset="77"/>
                <a:ea typeface="Tahoma" pitchFamily="34" charset="0"/>
                <a:cs typeface="Tahoma" pitchFamily="34" charset="0"/>
                <a:sym typeface="Nunito ExtraLight"/>
              </a:rPr>
              <a:t>Como diz um provérbio africano: “</a:t>
            </a:r>
            <a:r>
              <a:rPr lang="pt-BR" sz="1200" b="1" i="1" dirty="0">
                <a:latin typeface="Exo 2.0 Light" pitchFamily="2" charset="77"/>
                <a:ea typeface="Tahoma" pitchFamily="34" charset="0"/>
                <a:cs typeface="Tahoma" pitchFamily="34" charset="0"/>
              </a:rPr>
              <a:t>Se quiser ir rápido, vá sozinho. Se quiser ir longe, vá acompanhado”.</a:t>
            </a:r>
          </a:p>
          <a:p>
            <a:endParaRPr lang="pt-BR" sz="1200" b="1" i="1" dirty="0">
              <a:latin typeface="Exo 2.0 Light" pitchFamily="2" charset="77"/>
              <a:ea typeface="Tahoma" pitchFamily="34" charset="0"/>
              <a:cs typeface="Tahoma" pitchFamily="34" charset="0"/>
            </a:endParaRPr>
          </a:p>
          <a:p>
            <a:r>
              <a:rPr lang="pt-BR" sz="1200" b="1" i="1" dirty="0">
                <a:latin typeface="Exo 2.0 Light" pitchFamily="2" charset="77"/>
                <a:ea typeface="Tahoma" pitchFamily="34" charset="0"/>
                <a:cs typeface="Tahoma" pitchFamily="34" charset="0"/>
              </a:rPr>
              <a:t>Essa expressão africana enfatiza que, se a prioridade for alcançar um objetivo rapidamente, é melhor fazer isso sozinho, pois a independência pode agilizar o processo. No entanto, se o objetivo for conquistar algo duradouro e desafiador, é mais vantajoso buscar apoio e colaboração, pois trabalhar em equipe permite dividir responsabilidades, aproveitar habilidades complementares e superar obstáculos, o que leva a resultados mais sólidos a longo prazo. </a:t>
            </a:r>
          </a:p>
          <a:p>
            <a:endParaRPr lang="pt-BR" sz="1200" b="1" i="1" dirty="0">
              <a:latin typeface="Exo 2.0 Light" pitchFamily="2" charset="77"/>
              <a:ea typeface="Tahoma" pitchFamily="34" charset="0"/>
              <a:cs typeface="Tahoma" pitchFamily="34" charset="0"/>
            </a:endParaRPr>
          </a:p>
          <a:p>
            <a:r>
              <a:rPr lang="pt-BR" sz="1200" b="1" i="1" dirty="0">
                <a:latin typeface="Exo 2.0 Light" pitchFamily="2" charset="77"/>
                <a:ea typeface="Tahoma" pitchFamily="34" charset="0"/>
                <a:cs typeface="Tahoma" pitchFamily="34" charset="0"/>
              </a:rPr>
              <a:t>Em resumo, a mensagem é: rápido e sozinho para metas curtas, e acompanhada para conquistas significativas e duradouras.</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00:49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conhecer algumas dicas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24</a:t>
            </a:fld>
            <a:endParaRPr lang="pt-BR"/>
          </a:p>
        </p:txBody>
      </p:sp>
    </p:spTree>
    <p:extLst>
      <p:ext uri="{BB962C8B-B14F-4D97-AF65-F5344CB8AC3E}">
        <p14:creationId xmlns:p14="http://schemas.microsoft.com/office/powerpoint/2010/main" val="3882344053"/>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77a79fe0d0_0_6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sym typeface="Nunito ExtraLight"/>
              </a:rPr>
              <a:t>E </a:t>
            </a:r>
            <a:r>
              <a:rPr lang="pt-BR" sz="1200" b="1" i="1" dirty="0">
                <a:latin typeface="Exo 2.0 Light" pitchFamily="2" charset="77"/>
                <a:ea typeface="Tahoma" pitchFamily="34" charset="0"/>
                <a:cs typeface="Tahoma" pitchFamily="34" charset="0"/>
              </a:rPr>
              <a:t>como podemos construir uma boa rede de contatos?</a:t>
            </a:r>
          </a:p>
          <a:p>
            <a:pPr>
              <a:lnSpc>
                <a:spcPct val="130000"/>
              </a:lnSpc>
              <a:spcBef>
                <a:spcPts val="1400"/>
              </a:spcBef>
            </a:pPr>
            <a:r>
              <a:rPr lang="pt-BR" sz="1200" b="1" i="1" dirty="0">
                <a:latin typeface="Exo 2.0 Light" pitchFamily="2" charset="77"/>
                <a:ea typeface="Tahoma" pitchFamily="34" charset="0"/>
                <a:cs typeface="Tahoma" pitchFamily="34" charset="0"/>
              </a:rPr>
              <a:t>Para te ajudar, separamos 7 dicas muito legais sobre como construir essa rede de contato ou networking.</a:t>
            </a:r>
          </a:p>
          <a:p>
            <a:pPr>
              <a:lnSpc>
                <a:spcPct val="130000"/>
              </a:lnSpc>
              <a:spcBef>
                <a:spcPts val="1400"/>
              </a:spcBef>
            </a:pPr>
            <a:r>
              <a:rPr lang="pt-BR" sz="1200" b="1" i="1" dirty="0">
                <a:latin typeface="Exo 2.0 Light" pitchFamily="2" charset="77"/>
                <a:ea typeface="Tahoma" pitchFamily="34" charset="0"/>
                <a:cs typeface="Tahoma" pitchFamily="34" charset="0"/>
              </a:rPr>
              <a:t>Vamos lá?!</a:t>
            </a: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00:51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para a primeira dica ...</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134" name="Google Shape;134;g177a79fe0d0_0_6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Primeira dica: Toda hora é hora!</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Adquirir ou um cultivar um contato pode ocorrer em qualquer lugar, não só em eventos profissionais ou no ambiente de trabalho. </a:t>
            </a:r>
          </a:p>
          <a:p>
            <a:pPr>
              <a:lnSpc>
                <a:spcPct val="130000"/>
              </a:lnSpc>
            </a:pPr>
            <a:endParaRPr lang="pt-BR" sz="1200" b="1" i="1" dirty="0">
              <a:latin typeface="Exo 2.0 Light" pitchFamily="2" charset="77"/>
              <a:ea typeface="Tahoma" pitchFamily="34" charset="0"/>
              <a:cs typeface="Tahoma" pitchFamily="34" charset="0"/>
            </a:endParaRPr>
          </a:p>
          <a:p>
            <a:pPr algn="l">
              <a:lnSpc>
                <a:spcPct val="130000"/>
              </a:lnSpc>
            </a:pPr>
            <a:r>
              <a:rPr lang="pt-BR" sz="1200" b="1" i="1" dirty="0">
                <a:latin typeface="Exo 2.0 Light" pitchFamily="2" charset="77"/>
                <a:ea typeface="Tahoma" pitchFamily="34" charset="0"/>
                <a:cs typeface="Tahoma" pitchFamily="34" charset="0"/>
              </a:rPr>
              <a:t>Já pensou quantos contatos você pode fazer nas redes sociais, nos encontros com amigos e familiares ou mesmo na academia? E como os contatos de um lugar podem acabar sendo relevantes em outros?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p>
          <a:p>
            <a:pPr marL="228600" indent="-228600">
              <a:buFont typeface="Wingdings" pitchFamily="2" charset="2"/>
              <a:buChar char="ü"/>
            </a:pPr>
            <a:r>
              <a:rPr lang="pt-BR" sz="1200" dirty="0">
                <a:latin typeface="Exo 2.0 Light" pitchFamily="2" charset="77"/>
              </a:rPr>
              <a:t>Peça para alguma participante compartilhar algum lugar ou momento inusitado em que fez networking.</a:t>
            </a:r>
          </a:p>
          <a:p>
            <a:pPr marL="228600" lvl="0" indent="-228600" algn="l" rtl="0">
              <a:spcBef>
                <a:spcPts val="0"/>
              </a:spcBef>
              <a:spcAft>
                <a:spcPts val="0"/>
              </a:spcAft>
              <a:buFont typeface="Wingdings" pitchFamily="2" charset="2"/>
              <a:buChar char="ü"/>
            </a:pPr>
            <a:endParaRPr lang="pt-BR" sz="1200" dirty="0">
              <a:latin typeface="Exo 2.0 Light" pitchFamily="2" charset="77"/>
              <a:sym typeface="Montserrat"/>
            </a:endParaRPr>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00:53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para a segunda dica ...</a:t>
            </a:r>
            <a:endParaRPr lang="pt-BR" b="0" dirty="0">
              <a:solidFill>
                <a:schemeClr val="tx1"/>
              </a:solidFill>
              <a:latin typeface="Exo 2.0 Light" pitchFamily="2" charset="77"/>
            </a:endParaRPr>
          </a:p>
          <a:p>
            <a:pPr marL="0" lvl="0" indent="0" algn="l" rtl="0">
              <a:spcBef>
                <a:spcPts val="0"/>
              </a:spcBef>
              <a:spcAft>
                <a:spcPts val="0"/>
              </a:spcAft>
              <a:buNone/>
            </a:pPr>
            <a:endParaRPr lang="pt-BR" dirty="0"/>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26</a:t>
            </a:fld>
            <a:endParaRPr dirty="0">
              <a:latin typeface="Exo 2.0" panose="00000500000000000000" pitchFamily="50" charset="0"/>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A segunda dica é: Um passo de cada vez.</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Um relacionamento é construído passo a passo. Não queira ter uma relação próxima com quem você acabou de conhecer.</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É importante que a gente comece construindo um relacionamento, buscando conhecer de verdade a outra pessoa e compartilhando a nossa história, o que fazemos e o que temos para oferecer.</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Sempre tomando cuidado para não parecer algo “forçado”.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endParaRPr lang="pt-BR" sz="1200" b="1" i="1" dirty="0">
              <a:latin typeface="Exo 2.0 Light" pitchFamily="2" charset="77"/>
              <a:ea typeface="Tahoma" pitchFamily="34" charset="0"/>
              <a:cs typeface="Tahoma" pitchFamily="34" charset="0"/>
            </a:endParaRP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00:55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para a terceira dica ...</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27</a:t>
            </a:fld>
            <a:endParaRPr dirty="0">
              <a:latin typeface="Exo 2.0" panose="00000500000000000000" pitchFamily="50" charset="0"/>
            </a:endParaRPr>
          </a:p>
        </p:txBody>
      </p:sp>
    </p:spTree>
    <p:extLst>
      <p:ext uri="{BB962C8B-B14F-4D97-AF65-F5344CB8AC3E}">
        <p14:creationId xmlns:p14="http://schemas.microsoft.com/office/powerpoint/2010/main" val="397981223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1400"/>
              </a:spcBef>
            </a:pPr>
            <a:r>
              <a:rPr lang="pt-BR" sz="1200" b="1" i="1" dirty="0">
                <a:latin typeface="Exo 2.0 Light" pitchFamily="2" charset="77"/>
                <a:ea typeface="Tahoma" pitchFamily="34" charset="0"/>
                <a:cs typeface="Tahoma" pitchFamily="34" charset="0"/>
              </a:rPr>
              <a:t>A terceira dica é: Menos é mais.</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Muitas pessoas focam em quantidade e se esquecem de cultivar bons relacionamentos com qualidade.</a:t>
            </a:r>
          </a:p>
          <a:p>
            <a:pPr>
              <a:lnSpc>
                <a:spcPct val="130000"/>
              </a:lnSpc>
            </a:pPr>
            <a:endParaRPr lang="pt-BR" sz="1200" b="1" i="1" dirty="0">
              <a:latin typeface="Exo 2.0 Light" pitchFamily="2" charset="77"/>
              <a:ea typeface="Tahoma" pitchFamily="34" charset="0"/>
              <a:cs typeface="Tahoma" pitchFamily="34" charset="0"/>
            </a:endParaRPr>
          </a:p>
          <a:p>
            <a:pPr algn="l">
              <a:lnSpc>
                <a:spcPct val="130000"/>
              </a:lnSpc>
            </a:pPr>
            <a:r>
              <a:rPr lang="pt-BR" sz="1200" b="1" i="1" dirty="0">
                <a:latin typeface="Exo 2.0 Light" pitchFamily="2" charset="77"/>
                <a:ea typeface="Tahoma" pitchFamily="34" charset="0"/>
                <a:cs typeface="Tahoma" pitchFamily="34" charset="0"/>
              </a:rPr>
              <a:t>Lembre-se de que quantidade não é tudo.</a:t>
            </a:r>
          </a:p>
          <a:p>
            <a:pPr algn="l">
              <a:lnSpc>
                <a:spcPct val="130000"/>
              </a:lnSpc>
            </a:pPr>
            <a:endParaRPr lang="pt-BR" sz="1200" b="1" i="1" dirty="0">
              <a:latin typeface="Exo 2.0 Light" pitchFamily="2" charset="77"/>
              <a:ea typeface="Tahoma" pitchFamily="34" charset="0"/>
              <a:cs typeface="Tahoma" pitchFamily="34" charset="0"/>
            </a:endParaRPr>
          </a:p>
          <a:p>
            <a:pPr algn="l">
              <a:lnSpc>
                <a:spcPct val="130000"/>
              </a:lnSpc>
            </a:pPr>
            <a:r>
              <a:rPr lang="pt-BR" sz="1200" b="1" i="1" dirty="0">
                <a:latin typeface="Exo 2.0 Light" pitchFamily="2" charset="77"/>
                <a:ea typeface="Tahoma" pitchFamily="34" charset="0"/>
                <a:cs typeface="Tahoma" pitchFamily="34" charset="0"/>
              </a:rPr>
              <a:t>Se você sair de um evento com um único contato relevante, significa que dedicou tempo de qualidade a essa pessoa e, provavelmente, que foi estabelecido uma conexão real.</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endParaRPr lang="pt-BR" sz="1200" b="1" i="1" dirty="0">
              <a:latin typeface="Exo 2.0 Light" pitchFamily="2" charset="77"/>
              <a:ea typeface="Tahoma" pitchFamily="34" charset="0"/>
              <a:cs typeface="Tahoma" pitchFamily="34" charset="0"/>
            </a:endParaRPr>
          </a:p>
          <a:p>
            <a:pPr marL="0" lvl="0" indent="0" algn="l" rtl="0">
              <a:spcBef>
                <a:spcPts val="0"/>
              </a:spcBef>
              <a:spcAft>
                <a:spcPts val="0"/>
              </a:spcAft>
              <a:buNone/>
            </a:pPr>
            <a:endParaRPr lang="es-ES"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00:57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para a quarta dica ...</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28</a:t>
            </a:fld>
            <a:endParaRPr dirty="0">
              <a:latin typeface="Exo 2.0" panose="00000500000000000000" pitchFamily="50" charset="0"/>
            </a:endParaRPr>
          </a:p>
        </p:txBody>
      </p:sp>
    </p:spTree>
    <p:extLst>
      <p:ext uri="{BB962C8B-B14F-4D97-AF65-F5344CB8AC3E}">
        <p14:creationId xmlns:p14="http://schemas.microsoft.com/office/powerpoint/2010/main" val="1806837874"/>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A quarta dica é: Tenha uma boa gestão da sua rede de contatos.</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Ter contatos demais dificulta a gestão da nossa rede. </a:t>
            </a:r>
          </a:p>
          <a:p>
            <a:pPr>
              <a:lnSpc>
                <a:spcPct val="130000"/>
              </a:lnSpc>
            </a:pPr>
            <a:r>
              <a:rPr lang="pt-BR" sz="1200" b="1" i="1" dirty="0">
                <a:latin typeface="Exo 2.0 Light" pitchFamily="2" charset="77"/>
                <a:ea typeface="Tahoma" pitchFamily="34" charset="0"/>
                <a:cs typeface="Tahoma" pitchFamily="34" charset="0"/>
              </a:rPr>
              <a:t>Por isso, busque trazer valor real às pessoas.</a:t>
            </a:r>
          </a:p>
          <a:p>
            <a:pPr marL="0" marR="0" lvl="0" indent="0" algn="l" defTabSz="914400" rtl="0" eaLnBrk="1" fontAlgn="auto" latinLnBrk="0" hangingPunct="1">
              <a:lnSpc>
                <a:spcPct val="100000"/>
              </a:lnSpc>
              <a:spcBef>
                <a:spcPts val="1400"/>
              </a:spcBef>
              <a:spcAft>
                <a:spcPts val="0"/>
              </a:spcAft>
              <a:buClrTx/>
              <a:buSzTx/>
              <a:buFontTx/>
              <a:buNone/>
              <a:tabLst/>
              <a:defRPr/>
            </a:pPr>
            <a:r>
              <a:rPr lang="pt-BR" sz="1200" b="1" i="1" dirty="0">
                <a:latin typeface="Exo 2.0 Light" pitchFamily="2" charset="77"/>
                <a:ea typeface="Tahoma" pitchFamily="34" charset="0"/>
                <a:cs typeface="Tahoma" pitchFamily="34" charset="0"/>
              </a:rPr>
              <a:t>Cada rede tem uma dinâmica e, geralmente, as pessoas são sensíveis à pressão. Portanto, é importante ir com calma se você está começando a construir sua rede.</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endParaRPr lang="pt-BR" sz="1200" b="1" i="1" dirty="0">
              <a:latin typeface="Exo 2.0 Light" pitchFamily="2" charset="77"/>
              <a:ea typeface="Tahoma" pitchFamily="34" charset="0"/>
              <a:cs typeface="Tahoma" pitchFamily="34" charset="0"/>
            </a:endParaRP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00:59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para a quinta dica ...</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29</a:t>
            </a:fld>
            <a:endParaRPr dirty="0">
              <a:latin typeface="Exo 2.0" panose="00000500000000000000" pitchFamily="50" charset="0"/>
            </a:endParaRPr>
          </a:p>
        </p:txBody>
      </p:sp>
    </p:spTree>
    <p:extLst>
      <p:ext uri="{BB962C8B-B14F-4D97-AF65-F5344CB8AC3E}">
        <p14:creationId xmlns:p14="http://schemas.microsoft.com/office/powerpoint/2010/main" val="24948643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p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03" name="Google Shape;203;p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200" b="1" i="1" dirty="0">
                <a:solidFill>
                  <a:schemeClr val="tx1"/>
                </a:solidFill>
                <a:latin typeface="Exo 2.0 Light" pitchFamily="2" charset="77"/>
                <a:ea typeface="Montserrat"/>
                <a:cs typeface="Montserrat"/>
                <a:sym typeface="Montserrat"/>
              </a:rPr>
              <a:t>Vamos dar início ao nosso check-in. Hoje vamos fazer nosso check-in falando como estamos chegando e </a:t>
            </a:r>
            <a:r>
              <a:rPr lang="pt-BR" sz="1200" b="1" i="1" dirty="0">
                <a:latin typeface="Exo 2.0 Light" pitchFamily="2" charset="77"/>
                <a:ea typeface="Montserrat"/>
                <a:cs typeface="Montserrat"/>
                <a:sym typeface="Montserrat"/>
              </a:rPr>
              <a:t>apresentando o nosso negócio em 1 frase.</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Fazer o check-in com todas as participantes, começando pelo seu próprio check-in. </a:t>
            </a:r>
            <a:r>
              <a:rPr lang="pt-BR" sz="1200" dirty="0">
                <a:latin typeface="Exo 2.0 Light" pitchFamily="2" charset="77"/>
                <a:sym typeface="Montserrat"/>
              </a:rPr>
              <a:t>Após o seu compartilhar, sinalize para a pessoa a sua direita seguir e assim sucessivamente.</a:t>
            </a:r>
            <a:endParaRPr lang="pt-BR" sz="1200" dirty="0">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endParaRPr lang="pt-BR" sz="1200" dirty="0">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Evite interrupções nesse momento e o coloque máximo da sua atenção na pessoa que está falando. Se sentir que os participantes estão dispersando ou tendo conversas paralelas, retome a atenção do grupo para a pessoa que está falando.</a:t>
            </a:r>
            <a:endParaRPr lang="pt-BR" sz="1200" dirty="0">
              <a:latin typeface="Exo 2.0 Light" pitchFamily="2" charset="77"/>
            </a:endParaRPr>
          </a:p>
          <a:p>
            <a:pPr marL="0" lvl="0" indent="0" algn="l" rtl="0">
              <a:spcBef>
                <a:spcPts val="0"/>
              </a:spcBef>
              <a:spcAft>
                <a:spcPts val="0"/>
              </a:spcAft>
              <a:buNone/>
            </a:pPr>
            <a:endParaRPr lang="es-ES" dirty="0"/>
          </a:p>
          <a:p>
            <a:r>
              <a:rPr lang="pt-BR" dirty="0">
                <a:solidFill>
                  <a:srgbClr val="F06478"/>
                </a:solidFill>
              </a:rPr>
              <a:t>Duração: </a:t>
            </a:r>
            <a:r>
              <a:rPr lang="pt-BR" b="0" dirty="0">
                <a:solidFill>
                  <a:schemeClr val="tx1"/>
                </a:solidFill>
                <a:latin typeface="Exo 2.0 Light" pitchFamily="2" charset="77"/>
              </a:rPr>
              <a:t>08 min.</a:t>
            </a:r>
          </a:p>
          <a:p>
            <a:r>
              <a:rPr lang="pt-BR" dirty="0">
                <a:solidFill>
                  <a:srgbClr val="F06478"/>
                </a:solidFill>
              </a:rPr>
              <a:t>Tempo até aqui:</a:t>
            </a:r>
            <a:r>
              <a:rPr lang="pt-BR" dirty="0"/>
              <a:t> </a:t>
            </a:r>
            <a:r>
              <a:rPr lang="pt-BR" b="0" dirty="0">
                <a:solidFill>
                  <a:schemeClr val="tx1"/>
                </a:solidFill>
                <a:latin typeface="Exo 2.0 Light" pitchFamily="2" charset="77"/>
              </a:rPr>
              <a:t>00:09 min.</a:t>
            </a:r>
          </a:p>
          <a:p>
            <a:r>
              <a:rPr lang="pt-BR" dirty="0">
                <a:solidFill>
                  <a:srgbClr val="F06478"/>
                </a:solidFill>
              </a:rPr>
              <a:t>Para chamar o próximo slide: </a:t>
            </a:r>
            <a:br>
              <a:rPr lang="pt-BR" dirty="0">
                <a:solidFill>
                  <a:srgbClr val="F06478"/>
                </a:solidFill>
              </a:rPr>
            </a:br>
            <a:r>
              <a:rPr lang="pt-BR" b="0" dirty="0">
                <a:solidFill>
                  <a:schemeClr val="tx1"/>
                </a:solidFill>
                <a:latin typeface="Exo 2.0 Light" pitchFamily="2" charset="77"/>
                <a:sym typeface="Montserrat"/>
              </a:rPr>
              <a:t>Muito bem, agora que nos conhecemos, vamos conferir a agenda de hoje...</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204" name="Google Shape;204;p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t>3</a:t>
            </a:fld>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1400"/>
              </a:spcBef>
            </a:pPr>
            <a:r>
              <a:rPr lang="pt-BR" sz="1200" b="1" i="1" dirty="0">
                <a:latin typeface="Exo 2.0 Light" pitchFamily="2" charset="77"/>
                <a:ea typeface="Tahoma" pitchFamily="34" charset="0"/>
                <a:cs typeface="Tahoma" pitchFamily="34" charset="0"/>
              </a:rPr>
              <a:t>A quinta dica é: Foco no longo prazo.</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Busque criar bons relacionamentos diversos e de longo prazo, independente da sua profissão ou cargo, nunca sabemos onde estaremos amanhã.</a:t>
            </a:r>
          </a:p>
          <a:p>
            <a:pPr marL="0" marR="0" lvl="0" indent="0" algn="l" defTabSz="914400" rtl="0" eaLnBrk="1" fontAlgn="auto" latinLnBrk="0" hangingPunct="1">
              <a:lnSpc>
                <a:spcPct val="100000"/>
              </a:lnSpc>
              <a:spcBef>
                <a:spcPts val="1400"/>
              </a:spcBef>
              <a:spcAft>
                <a:spcPts val="0"/>
              </a:spcAft>
              <a:buClrTx/>
              <a:buSzTx/>
              <a:buFontTx/>
              <a:buNone/>
              <a:tabLst/>
              <a:defRPr/>
            </a:pPr>
            <a:r>
              <a:rPr lang="pt-BR" sz="1200" b="1" i="1" dirty="0">
                <a:latin typeface="Exo 2.0 Light" pitchFamily="2" charset="77"/>
                <a:ea typeface="Tahoma" pitchFamily="34" charset="0"/>
                <a:cs typeface="Tahoma" pitchFamily="34" charset="0"/>
              </a:rPr>
              <a:t>Carreiras e interesses mudam o tempo todo, tanto as nossas quanto das pessoas da nossa rede de contatos. Talvez, alguém que a gente conheça hoje não tenha nada concreto a oferecer nesse momento, mas nunca sabemos o dia de amanhã, não é mesmo?!</a:t>
            </a:r>
          </a:p>
          <a:p>
            <a:pPr marL="0" marR="0" lvl="0" indent="0"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indicou alguém ou recebeu uma indicação de uma pessoa depois de muito tempo?</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endParaRPr lang="pt-BR" sz="1200" b="1" i="1" dirty="0">
              <a:latin typeface="Exo 2.0 Light" pitchFamily="2" charset="77"/>
              <a:ea typeface="Tahoma" pitchFamily="34" charset="0"/>
              <a:cs typeface="Tahoma" pitchFamily="34" charset="0"/>
            </a:endParaRP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01:01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para a sexta dica ...</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30</a:t>
            </a:fld>
            <a:endParaRPr dirty="0">
              <a:latin typeface="Exo 2.0" panose="00000500000000000000" pitchFamily="50" charset="0"/>
            </a:endParaRPr>
          </a:p>
        </p:txBody>
      </p:sp>
    </p:spTree>
    <p:extLst>
      <p:ext uri="{BB962C8B-B14F-4D97-AF65-F5344CB8AC3E}">
        <p14:creationId xmlns:p14="http://schemas.microsoft.com/office/powerpoint/2010/main" val="148128293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1400"/>
              </a:spcBef>
            </a:pPr>
            <a:r>
              <a:rPr lang="pt-BR" sz="1200" b="1" i="1" dirty="0">
                <a:latin typeface="Exo 2.0 Light" pitchFamily="2" charset="77"/>
                <a:ea typeface="Tahoma" pitchFamily="34" charset="0"/>
                <a:cs typeface="Tahoma" pitchFamily="34" charset="0"/>
              </a:rPr>
              <a:t>A sexta dica é: Entenda que a prática leva a perfeição.</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Pratique se apresentar e explorar boas conversas com as pessoas. Treinando, conseguimos desenvolver uma boa conversa e  ir além de só responder o nosso nome e profissão, ou simplesmente entregar um cartão.</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Se já sabemos que vamos a um evento importante, sempre vale treinar o que queremos dizer para as pessoas antes. </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Se alguém te perguntar “o que você faz?”, como você responderia essa pergunta?</a:t>
            </a:r>
          </a:p>
          <a:p>
            <a:pPr>
              <a:lnSpc>
                <a:spcPct val="130000"/>
              </a:lnSpc>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endParaRPr lang="pt-BR" sz="1200" b="1" i="1" dirty="0">
              <a:latin typeface="Exo 2.0 Light" pitchFamily="2" charset="77"/>
              <a:ea typeface="Tahoma" pitchFamily="34" charset="0"/>
              <a:cs typeface="Tahoma" pitchFamily="34" charset="0"/>
            </a:endParaRPr>
          </a:p>
          <a:p>
            <a:pPr algn="l">
              <a:spcBef>
                <a:spcPts val="1400"/>
              </a:spcBef>
            </a:pPr>
            <a:endParaRPr lang="es-ES" sz="1200" b="0" dirty="0">
              <a:solidFill>
                <a:schemeClr val="tx1"/>
              </a:solidFill>
              <a:latin typeface="+mn-lt"/>
            </a:endParaRPr>
          </a:p>
          <a:p>
            <a:pPr algn="l">
              <a:spcBef>
                <a:spcPts val="1400"/>
              </a:spcBef>
            </a:pPr>
            <a:endParaRPr lang="pt-BR" sz="1200" b="0" dirty="0">
              <a:solidFill>
                <a:schemeClr val="tx1"/>
              </a:solidFill>
              <a:latin typeface="+mn-lt"/>
            </a:endParaRPr>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01:03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para a última dica ...</a:t>
            </a:r>
            <a:endParaRPr lang="pt-BR" b="0" dirty="0">
              <a:solidFill>
                <a:schemeClr val="tx1"/>
              </a:solidFill>
              <a:latin typeface="Exo 2.0 Light" pitchFamily="2" charset="77"/>
            </a:endParaRPr>
          </a:p>
          <a:p>
            <a:pPr algn="l">
              <a:spcBef>
                <a:spcPts val="1400"/>
              </a:spcBef>
            </a:pPr>
            <a:endParaRPr sz="1200" b="0" dirty="0">
              <a:solidFill>
                <a:schemeClr val="tx1"/>
              </a:solidFill>
              <a:latin typeface="+mn-lt"/>
            </a:endParaRPr>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31</a:t>
            </a:fld>
            <a:endParaRPr dirty="0">
              <a:latin typeface="Exo 2.0" panose="00000500000000000000" pitchFamily="50" charset="0"/>
            </a:endParaRPr>
          </a:p>
        </p:txBody>
      </p:sp>
    </p:spTree>
    <p:extLst>
      <p:ext uri="{BB962C8B-B14F-4D97-AF65-F5344CB8AC3E}">
        <p14:creationId xmlns:p14="http://schemas.microsoft.com/office/powerpoint/2010/main" val="157242688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29"/>
        <p:cNvGrpSpPr/>
        <p:nvPr/>
      </p:nvGrpSpPr>
      <p:grpSpPr>
        <a:xfrm>
          <a:off x="0" y="0"/>
          <a:ext cx="0" cy="0"/>
          <a:chOff x="0" y="0"/>
          <a:chExt cx="0" cy="0"/>
        </a:xfrm>
      </p:grpSpPr>
      <p:sp>
        <p:nvSpPr>
          <p:cNvPr id="630" name="Google Shape;630;p3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31" name="Google Shape;631;p33: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a:spcBef>
                <a:spcPts val="1400"/>
              </a:spcBef>
            </a:pPr>
            <a:r>
              <a:rPr lang="pt-BR" sz="1200" b="1" i="1" dirty="0">
                <a:latin typeface="Exo 2.0 Light" pitchFamily="2" charset="77"/>
                <a:ea typeface="Tahoma" pitchFamily="34" charset="0"/>
                <a:cs typeface="Tahoma" pitchFamily="34" charset="0"/>
              </a:rPr>
              <a:t>Por fim, a sétima dica é: Dê mais do que busca receber.</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Criar uma boa rede de contatos é uma via de mão dupla –  quanto mais você dar, mais terá a receber.</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Se você está começando um negócio, carreira ou profissão nova, ou simplesmente iniciando seus primeiros passos na construção da sua rede de contatos, uma coisa é certa: procure dar mais do que receber. </a:t>
            </a:r>
          </a:p>
          <a:p>
            <a:pPr marL="0" marR="0" lvl="0" indent="0"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Alguém já pratica essa dica?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rapidamente algumas impressões das participantes.</a:t>
            </a:r>
          </a:p>
          <a:p>
            <a:pPr>
              <a:lnSpc>
                <a:spcPct val="130000"/>
              </a:lnSpc>
              <a:spcBef>
                <a:spcPts val="1600"/>
              </a:spcBef>
            </a:pPr>
            <a:r>
              <a:rPr lang="pt-BR" sz="1200" b="1" i="1" dirty="0">
                <a:latin typeface="Exo 2.0 Light" pitchFamily="2" charset="77"/>
                <a:ea typeface="Tahoma" pitchFamily="34" charset="0"/>
                <a:cs typeface="Tahoma" pitchFamily="34" charset="0"/>
              </a:rPr>
              <a:t>Muito legal essas dicas, não é mesmo? </a:t>
            </a:r>
            <a:br>
              <a:rPr lang="pt-BR" sz="1200" b="1" i="1" dirty="0">
                <a:latin typeface="Exo 2.0 Light" pitchFamily="2" charset="77"/>
                <a:ea typeface="Tahoma" pitchFamily="34" charset="0"/>
                <a:cs typeface="Tahoma" pitchFamily="34" charset="0"/>
              </a:rPr>
            </a:br>
            <a:r>
              <a:rPr lang="pt-BR" sz="1200" b="1" i="1" dirty="0">
                <a:latin typeface="Exo 2.0 Light" pitchFamily="2" charset="77"/>
                <a:ea typeface="Tahoma" pitchFamily="34" charset="0"/>
                <a:cs typeface="Tahoma" pitchFamily="34" charset="0"/>
              </a:rPr>
              <a:t>Lembre-se que um bom networking não é construído de um dia para noite, mas sim a longo prazo e necessita de comprometimento, tempo e troca. </a:t>
            </a:r>
            <a:br>
              <a:rPr lang="pt-BR" sz="1200" b="1" i="1" dirty="0">
                <a:latin typeface="Exo 2.0 Light" pitchFamily="2" charset="77"/>
                <a:ea typeface="Tahoma" pitchFamily="34" charset="0"/>
                <a:cs typeface="Tahoma" pitchFamily="34" charset="0"/>
              </a:rPr>
            </a:br>
            <a:r>
              <a:rPr lang="pt-BR" sz="1200" b="1" i="1" dirty="0">
                <a:latin typeface="Exo 2.0 Light" pitchFamily="2" charset="77"/>
                <a:ea typeface="Tahoma" pitchFamily="34" charset="0"/>
                <a:cs typeface="Tahoma" pitchFamily="34" charset="0"/>
              </a:rPr>
              <a:t>Além disso, é importante também treinar o que queremos dizer, para que no momento certo, estejamos preparadas para dar o nosso melhor.</a:t>
            </a: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01:05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Que tal praticarmos?</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632" name="Google Shape;632;p33: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pt-BR">
                <a:latin typeface="Exo 2.0" panose="00000500000000000000" pitchFamily="50" charset="0"/>
              </a:rPr>
              <a:t>32</a:t>
            </a:fld>
            <a:endParaRPr dirty="0">
              <a:latin typeface="Exo 2.0" panose="00000500000000000000" pitchFamily="50" charset="0"/>
            </a:endParaRPr>
          </a:p>
        </p:txBody>
      </p:sp>
    </p:spTree>
    <p:extLst>
      <p:ext uri="{BB962C8B-B14F-4D97-AF65-F5344CB8AC3E}">
        <p14:creationId xmlns:p14="http://schemas.microsoft.com/office/powerpoint/2010/main" val="6696919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Agora, chegou o momento de praticarmos tudo isso que aprendemos e falamos nesse módulos.</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Vamos lá?!</a:t>
            </a:r>
            <a:endParaRPr lang="pt-BR" sz="1200" dirty="0">
              <a:latin typeface="Exo 2.0 Light" pitchFamily="2" charset="77"/>
            </a:endParaRPr>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01:06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Para isso, vamos fazer o exercício “Ciclo de networking”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33</a:t>
            </a:fld>
            <a:endParaRPr lang="pt-BR"/>
          </a:p>
        </p:txBody>
      </p:sp>
    </p:spTree>
    <p:extLst>
      <p:ext uri="{BB962C8B-B14F-4D97-AF65-F5344CB8AC3E}">
        <p14:creationId xmlns:p14="http://schemas.microsoft.com/office/powerpoint/2010/main" val="339735032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177a79fe0d0_0_5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defTabSz="967585">
              <a:spcBef>
                <a:spcPct val="0"/>
              </a:spcBef>
              <a:defRPr/>
            </a:pPr>
            <a:r>
              <a:rPr lang="pt-BR" sz="1200" b="1" i="1" dirty="0">
                <a:latin typeface="Exo 2.0 Light" pitchFamily="2" charset="77"/>
                <a:ea typeface="Tahoma" pitchFamily="34" charset="0"/>
                <a:cs typeface="Tahoma" pitchFamily="34" charset="0"/>
              </a:rPr>
              <a:t>O nome desse exercício é “Ciclo de networking”, e o objetivo dele é permitir que as pessoas compartilhem o que têm para oferecer e o que estão precisando, facilitando assim conexões e colaborações.</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Vou explicar como vai ser.</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Forneça o exercício impresso ou papel em branco para todas as participantes, ou se disponível, peça para utilizarem a Agenda da Mulher Empreendedora. Certifique-se de que todas tenham canetas.</a:t>
            </a:r>
          </a:p>
          <a:p>
            <a:pPr marL="228600" lvl="0" indent="-228600" algn="l" rtl="0">
              <a:spcBef>
                <a:spcPts val="0"/>
              </a:spcBef>
              <a:spcAft>
                <a:spcPts val="0"/>
              </a:spcAft>
              <a:buFont typeface="Wingdings" pitchFamily="2" charset="2"/>
              <a:buChar char="ü"/>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Nos campos à seguir, reflita sobre você e seu negócio, e preencha o exercício com as coisas que você pode oferecer para outras pessoas e as coisas que você está precisando.</a:t>
            </a:r>
          </a:p>
          <a:p>
            <a:pPr>
              <a:spcBef>
                <a:spcPts val="1400"/>
              </a:spcBef>
            </a:pPr>
            <a:r>
              <a:rPr lang="pt-BR" sz="1200" b="1" i="1" dirty="0">
                <a:latin typeface="Exo 2.0 Light" pitchFamily="2" charset="77"/>
                <a:ea typeface="Tahoma" pitchFamily="34" charset="0"/>
                <a:cs typeface="Tahoma" pitchFamily="34" charset="0"/>
              </a:rPr>
              <a:t>Depois, escreva o que está precisando de ajuda para a realização dos seus objetivos. Como as pessoas podem ajudar? Pode ser um contato, mão de obra, conhecimento, dentre outras.  </a:t>
            </a:r>
            <a:br>
              <a:rPr lang="pt-BR" sz="1200" b="1" i="1" dirty="0">
                <a:latin typeface="Exo 2.0 Light" pitchFamily="2" charset="77"/>
                <a:ea typeface="Tahoma" pitchFamily="34" charset="0"/>
                <a:cs typeface="Tahoma" pitchFamily="34" charset="0"/>
              </a:rPr>
            </a:br>
            <a:endParaRPr lang="pt-BR" sz="1200" dirty="0">
              <a:latin typeface="Exo 2.0 Light" pitchFamily="2" charset="77"/>
            </a:endParaRPr>
          </a:p>
          <a:p>
            <a:pPr marL="228600" lvl="0" indent="-228600" algn="l" rtl="0">
              <a:spcBef>
                <a:spcPts val="0"/>
              </a:spcBef>
              <a:spcAft>
                <a:spcPts val="0"/>
              </a:spcAft>
              <a:buFont typeface="Wingdings" pitchFamily="2" charset="2"/>
              <a:buChar char="ü"/>
            </a:pPr>
            <a:r>
              <a:rPr lang="pt-BR" sz="1200" dirty="0">
                <a:latin typeface="Exo 2.0 Light" pitchFamily="2" charset="77"/>
              </a:rPr>
              <a:t>Peça aos participantes que escreverem o que eles têm para oferecer de maneira profissional. Isso pode incluir habilidades, experiências, recursos, contatos, ou qualquer outra coisa que possa ser útil para os outros no grupo.</a:t>
            </a:r>
          </a:p>
          <a:p>
            <a:pPr marL="228600" lvl="0" indent="-228600" algn="l" rtl="0">
              <a:spcBef>
                <a:spcPts val="0"/>
              </a:spcBef>
              <a:spcAft>
                <a:spcPts val="0"/>
              </a:spcAft>
              <a:buFont typeface="Wingdings" pitchFamily="2" charset="2"/>
              <a:buChar char="ü"/>
            </a:pPr>
            <a:r>
              <a:rPr lang="pt-BR" sz="1200" dirty="0">
                <a:latin typeface="Exo 2.0 Light" pitchFamily="2" charset="77"/>
              </a:rPr>
              <a:t>Em seguida, peça que escrevam o que estão precisando ou buscando. Pode ser uma oportunidade de negócio, orientação em uma área específica, ou qualquer outra necessidade relacionada ao contexto do grupo.</a:t>
            </a:r>
          </a:p>
          <a:p>
            <a:pPr marL="0" lvl="0" indent="0" algn="l" rtl="0">
              <a:spcBef>
                <a:spcPts val="0"/>
              </a:spcBef>
              <a:spcAft>
                <a:spcPts val="0"/>
              </a:spcAft>
              <a:buNone/>
            </a:pPr>
            <a:endParaRPr lang="es-ES" dirty="0"/>
          </a:p>
          <a:p>
            <a:pPr marL="0" lvl="0" indent="0" algn="l" rtl="0">
              <a:spcBef>
                <a:spcPts val="0"/>
              </a:spcBef>
              <a:spcAft>
                <a:spcPts val="0"/>
              </a:spcAft>
              <a:buNone/>
            </a:pPr>
            <a:endParaRPr lang="pt-BR" dirty="0"/>
          </a:p>
          <a:p>
            <a:r>
              <a:rPr lang="pt-BR" dirty="0">
                <a:solidFill>
                  <a:srgbClr val="F06478"/>
                </a:solidFill>
              </a:rPr>
              <a:t>Duração: </a:t>
            </a:r>
            <a:r>
              <a:rPr lang="pt-BR" b="0" dirty="0">
                <a:solidFill>
                  <a:schemeClr val="tx1"/>
                </a:solidFill>
                <a:latin typeface="Exo 2.0 Light" pitchFamily="2" charset="77"/>
              </a:rPr>
              <a:t>04 min.</a:t>
            </a:r>
          </a:p>
          <a:p>
            <a:r>
              <a:rPr lang="pt-BR" dirty="0">
                <a:solidFill>
                  <a:srgbClr val="F06478"/>
                </a:solidFill>
              </a:rPr>
              <a:t>Tempo até aqui:</a:t>
            </a:r>
            <a:r>
              <a:rPr lang="pt-BR" dirty="0"/>
              <a:t> </a:t>
            </a:r>
            <a:r>
              <a:rPr lang="pt-BR" b="0" dirty="0">
                <a:solidFill>
                  <a:schemeClr val="tx1"/>
                </a:solidFill>
                <a:latin typeface="Exo 2.0 Light" pitchFamily="2" charset="77"/>
              </a:rPr>
              <a:t>01:10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Vamos ver um exemplo ...</a:t>
            </a:r>
            <a:endParaRPr lang="pt-BR" b="0" dirty="0">
              <a:solidFill>
                <a:schemeClr val="tx1"/>
              </a:solidFill>
              <a:latin typeface="Exo 2.0 Light" pitchFamily="2" charset="77"/>
            </a:endParaRPr>
          </a:p>
          <a:p>
            <a:pPr marL="0" lvl="0" indent="0" algn="l" rtl="0">
              <a:spcBef>
                <a:spcPts val="0"/>
              </a:spcBef>
              <a:spcAft>
                <a:spcPts val="0"/>
              </a:spcAft>
              <a:buNone/>
            </a:pPr>
            <a:endParaRPr dirty="0"/>
          </a:p>
        </p:txBody>
      </p:sp>
      <p:sp>
        <p:nvSpPr>
          <p:cNvPr id="606" name="Google Shape;606;g177a79fe0d0_0_5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04"/>
        <p:cNvGrpSpPr/>
        <p:nvPr/>
      </p:nvGrpSpPr>
      <p:grpSpPr>
        <a:xfrm>
          <a:off x="0" y="0"/>
          <a:ext cx="0" cy="0"/>
          <a:chOff x="0" y="0"/>
          <a:chExt cx="0" cy="0"/>
        </a:xfrm>
      </p:grpSpPr>
      <p:sp>
        <p:nvSpPr>
          <p:cNvPr id="605" name="Google Shape;605;g177a79fe0d0_0_59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r>
              <a:rPr lang="pt-BR" sz="1200" b="1" i="1" dirty="0">
                <a:latin typeface="Exo 2.0 Light" pitchFamily="2" charset="77"/>
                <a:ea typeface="Tahoma" pitchFamily="34" charset="0"/>
                <a:cs typeface="Tahoma" pitchFamily="34" charset="0"/>
              </a:rPr>
              <a:t>Vou mostrar alguns exemplos para vocês.</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Apresente os exemplos da tela e reforce para as participantes que é importante refletir sobre o que realmente pode oferecer e precisa de ajuda, sem julgamentos. Muitas vezes o que é simples para você, pode ser de grande ajuda para outra pessoa, e vice-versa.</a:t>
            </a: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Disponibilize 10 minutos para as participantes anotarem suas contribuições e pedidos de ajuda, antes de iniciar a troca.</a:t>
            </a:r>
            <a:endParaRPr lang="pt-BR" sz="1200" dirty="0">
              <a:latin typeface="Exo 2.0 Light"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s-ES" dirty="0"/>
          </a:p>
          <a:p>
            <a:r>
              <a:rPr lang="pt-BR" dirty="0">
                <a:solidFill>
                  <a:srgbClr val="F06478"/>
                </a:solidFill>
              </a:rPr>
              <a:t>Duração: </a:t>
            </a:r>
            <a:r>
              <a:rPr lang="pt-BR" b="0" dirty="0">
                <a:solidFill>
                  <a:schemeClr val="tx1"/>
                </a:solidFill>
                <a:latin typeface="Exo 2.0 Light" pitchFamily="2" charset="77"/>
              </a:rPr>
              <a:t>10 min.</a:t>
            </a:r>
          </a:p>
          <a:p>
            <a:r>
              <a:rPr lang="pt-BR" dirty="0">
                <a:solidFill>
                  <a:srgbClr val="F06478"/>
                </a:solidFill>
              </a:rPr>
              <a:t>Tempo até aqui:</a:t>
            </a:r>
            <a:r>
              <a:rPr lang="pt-BR" dirty="0"/>
              <a:t> </a:t>
            </a:r>
            <a:r>
              <a:rPr lang="pt-BR" b="0" dirty="0">
                <a:solidFill>
                  <a:schemeClr val="tx1"/>
                </a:solidFill>
                <a:latin typeface="Exo 2.0 Light" pitchFamily="2" charset="77"/>
              </a:rPr>
              <a:t>01:20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Chegou a hora de nos movimentarmos!</a:t>
            </a:r>
            <a:endParaRPr lang="pt-BR" b="0" dirty="0">
              <a:solidFill>
                <a:schemeClr val="tx1"/>
              </a:solidFill>
              <a:latin typeface="Exo 2.0 Light" pitchFamily="2" charset="77"/>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dirty="0"/>
          </a:p>
        </p:txBody>
      </p:sp>
      <p:sp>
        <p:nvSpPr>
          <p:cNvPr id="606" name="Google Shape;606;g177a79fe0d0_0_59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6985976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Chegou a hora de trocarmos contatos! Para isso, recomendo você procurar uma pessoa que você não conhece para apresentar suas contribuições e ver se ela pode (ou conhece alguém) ajudar você.</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Lembre-se que ao conversar com alguém que você não conhece, você está ampliando a sua rede de contatos.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Nós vamos realizar 6 rodadas de troca de contatos.</a:t>
            </a:r>
            <a:endParaRPr lang="pt-BR" sz="1200" b="1" i="1" dirty="0">
              <a:solidFill>
                <a:schemeClr val="tx1"/>
              </a:solidFill>
              <a:latin typeface="Exo 2.0 Light" pitchFamily="2" charset="77"/>
              <a:ea typeface="Tahoma" pitchFamily="34" charset="0"/>
              <a:cs typeface="Tahoma" pitchFamily="34" charset="0"/>
              <a:sym typeface="Montserra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Cada par compartilha o que têm para oferecer e o que estão precisando. Isso cria uma oportunidade para as pessoas se conhecerem melhor e identificarem possíveis sinergias.</a:t>
            </a:r>
          </a:p>
          <a:p>
            <a:pPr marL="228600" lvl="0" indent="-228600" algn="l" rtl="0">
              <a:spcBef>
                <a:spcPts val="0"/>
              </a:spcBef>
              <a:spcAft>
                <a:spcPts val="0"/>
              </a:spcAft>
              <a:buFont typeface="Wingdings" pitchFamily="2" charset="2"/>
              <a:buChar char="ü"/>
            </a:pPr>
            <a:r>
              <a:rPr lang="pt-BR" sz="1200" dirty="0">
                <a:latin typeface="Exo 2.0 Light" pitchFamily="2" charset="77"/>
              </a:rPr>
              <a:t>Marque o tempo de 3 minutos. Em seguida, avise que o tempo acabou e que é hora das participantes trocarem de par e buscarem uma nova pessoa para trocarem contatos.</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20 min.</a:t>
            </a:r>
          </a:p>
          <a:p>
            <a:r>
              <a:rPr lang="pt-BR" dirty="0">
                <a:solidFill>
                  <a:srgbClr val="F06478"/>
                </a:solidFill>
              </a:rPr>
              <a:t>Tempo até aqui:</a:t>
            </a:r>
            <a:r>
              <a:rPr lang="pt-BR" dirty="0"/>
              <a:t> </a:t>
            </a:r>
            <a:r>
              <a:rPr lang="pt-BR" b="0" dirty="0">
                <a:solidFill>
                  <a:schemeClr val="tx1"/>
                </a:solidFill>
                <a:latin typeface="Exo 2.0 Light" pitchFamily="2" charset="77"/>
              </a:rPr>
              <a:t>01:45 min.</a:t>
            </a:r>
          </a:p>
          <a:p>
            <a:r>
              <a:rPr lang="pt-BR" dirty="0">
                <a:solidFill>
                  <a:srgbClr val="F06478"/>
                </a:solidFill>
              </a:rPr>
              <a:t>Para chamar o próximo slide: </a:t>
            </a:r>
            <a:br>
              <a:rPr lang="pt-BR" dirty="0">
                <a:solidFill>
                  <a:schemeClr val="tx1"/>
                </a:solidFill>
                <a:latin typeface="Exo 2.0 Light" pitchFamily="2" charset="77"/>
              </a:rPr>
            </a:br>
            <a:r>
              <a:rPr lang="pt-BR" b="0" dirty="0">
                <a:solidFill>
                  <a:schemeClr val="tx1"/>
                </a:solidFill>
                <a:latin typeface="Exo 2.0 Light" pitchFamily="2" charset="77"/>
              </a:rPr>
              <a:t>E aí ...</a:t>
            </a: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36</a:t>
            </a:fld>
            <a:endParaRPr lang="pt-BR"/>
          </a:p>
        </p:txBody>
      </p:sp>
    </p:spTree>
    <p:extLst>
      <p:ext uri="{BB962C8B-B14F-4D97-AF65-F5344CB8AC3E}">
        <p14:creationId xmlns:p14="http://schemas.microsoft.com/office/powerpoint/2010/main" val="20940437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E aí, como foi a atividade?</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rPr>
              <a:t>Após 3 rodadas de troca de informações, reúna o grupo e convide duas ou três participantes para compartilharem como foi pra elas participarem da dinâmica. Peça que deem exemplos de conexões promissoras que foram feitas durante a dinâmica.</a:t>
            </a:r>
          </a:p>
          <a:p>
            <a:pPr marL="228600" lvl="0" indent="-228600" algn="l" rtl="0">
              <a:spcBef>
                <a:spcPts val="0"/>
              </a:spcBef>
              <a:spcAft>
                <a:spcPts val="0"/>
              </a:spcAft>
              <a:buFont typeface="Wingdings" pitchFamily="2" charset="2"/>
              <a:buChar char="ü"/>
            </a:pPr>
            <a:r>
              <a:rPr lang="pt-BR" sz="1200" dirty="0">
                <a:latin typeface="Exo 2.0 Light" pitchFamily="2" charset="77"/>
              </a:rPr>
              <a:t>Incentive a discussão sobre como essas conexões podem ser desenvolvidas e como o grupo pode continuar a colaborar no futuro.</a:t>
            </a:r>
            <a:endParaRPr lang="pt-BR" sz="1200" b="1" i="1" dirty="0">
              <a:latin typeface="Exo 2.0 Light" pitchFamily="2" charset="77"/>
              <a:ea typeface="Tahoma" pitchFamily="34" charset="0"/>
              <a:cs typeface="Tahoma" pitchFamily="34" charset="0"/>
            </a:endParaRPr>
          </a:p>
          <a:p>
            <a:pPr marL="228600" lvl="0" indent="-228600" algn="l" rtl="0">
              <a:spcBef>
                <a:spcPts val="0"/>
              </a:spcBef>
              <a:spcAft>
                <a:spcPts val="0"/>
              </a:spcAft>
              <a:buFont typeface="Wingdings" pitchFamily="2" charset="2"/>
              <a:buChar char="ü"/>
            </a:pPr>
            <a:endParaRPr lang="pt-BR" sz="1200" b="1" i="1" dirty="0">
              <a:latin typeface="Exo 2.0 Light" pitchFamily="2" charset="77"/>
              <a:ea typeface="Tahoma" pitchFamily="34" charset="0"/>
              <a:cs typeface="Tahoma" pitchFamily="34" charset="0"/>
            </a:endParaRPr>
          </a:p>
          <a:p>
            <a:pPr marL="0" marR="0" lvl="0" indent="0" algn="l" defTabSz="914400" rtl="0" eaLnBrk="1" fontAlgn="auto" latinLnBrk="0" hangingPunct="1">
              <a:lnSpc>
                <a:spcPct val="100000"/>
              </a:lnSpc>
              <a:spcBef>
                <a:spcPts val="0"/>
              </a:spcBef>
              <a:spcAft>
                <a:spcPts val="0"/>
              </a:spcAft>
              <a:buClr>
                <a:schemeClr val="lt1"/>
              </a:buClr>
              <a:buSzPts val="1200"/>
              <a:buFont typeface="Calibri"/>
              <a:buNone/>
              <a:tabLst/>
              <a:defRPr/>
            </a:pPr>
            <a:r>
              <a:rPr lang="pt-BR" sz="1200" b="1" i="1" dirty="0">
                <a:latin typeface="Exo 2.0 Light" pitchFamily="2" charset="77"/>
                <a:ea typeface="Tahoma" pitchFamily="34" charset="0"/>
                <a:cs typeface="Tahoma" pitchFamily="34" charset="0"/>
              </a:rPr>
              <a:t>Espero que todas tenham tido a chance de conhecer novas pessoas e fazer algumas conexões valiosas. </a:t>
            </a:r>
          </a:p>
          <a:p>
            <a:pPr>
              <a:lnSpc>
                <a:spcPct val="130000"/>
              </a:lnSpc>
              <a:spcBef>
                <a:spcPts val="1600"/>
              </a:spcBef>
            </a:pPr>
            <a:r>
              <a:rPr lang="pt-BR" sz="1200" b="1" i="1" dirty="0">
                <a:latin typeface="Exo 2.0 Light" pitchFamily="2" charset="77"/>
                <a:ea typeface="Tahoma" pitchFamily="34" charset="0"/>
                <a:cs typeface="Tahoma" pitchFamily="34" charset="0"/>
              </a:rPr>
              <a:t>No início, pode ser difícil conseguir focar no que você precisa e entender exatamente o que você oferece. Porém, mantenha em mente uma coisa: é importante ter a clareza do que você pode oferecer e onde você precisa de ajuda em cada momento de networking que você participar. </a:t>
            </a:r>
          </a:p>
          <a:p>
            <a:pPr>
              <a:lnSpc>
                <a:spcPct val="130000"/>
              </a:lnSpc>
              <a:spcBef>
                <a:spcPts val="1600"/>
              </a:spcBef>
            </a:pPr>
            <a:r>
              <a:rPr lang="pt-BR" sz="1200" b="1" i="1" dirty="0">
                <a:latin typeface="Exo 2.0 Light" pitchFamily="2" charset="77"/>
                <a:ea typeface="Tahoma" pitchFamily="34" charset="0"/>
                <a:cs typeface="Tahoma" pitchFamily="34" charset="0"/>
              </a:rPr>
              <a:t>Isso vai te ajudar a se relacionar melhor com sua rede de contato, assim como apoiá-la da melhor forma possível. Sempre que sentir necessidade, volte e refaça o exercício reflexivo antes de fazer novos contatos.</a:t>
            </a:r>
          </a:p>
          <a:p>
            <a:endParaRPr lang="pt-BR" dirty="0"/>
          </a:p>
          <a:p>
            <a:r>
              <a:rPr lang="pt-BR" dirty="0">
                <a:solidFill>
                  <a:srgbClr val="F06478"/>
                </a:solidFill>
              </a:rPr>
              <a:t>Duração: </a:t>
            </a:r>
            <a:r>
              <a:rPr lang="pt-BR" b="0" dirty="0">
                <a:solidFill>
                  <a:schemeClr val="tx1"/>
                </a:solidFill>
                <a:latin typeface="Exo 2.0 Light" pitchFamily="2" charset="77"/>
              </a:rPr>
              <a:t>10 min.</a:t>
            </a:r>
          </a:p>
          <a:p>
            <a:r>
              <a:rPr lang="pt-BR" dirty="0">
                <a:solidFill>
                  <a:srgbClr val="F06478"/>
                </a:solidFill>
              </a:rPr>
              <a:t>Tempo até aqui:</a:t>
            </a:r>
            <a:r>
              <a:rPr lang="pt-BR" dirty="0"/>
              <a:t> </a:t>
            </a:r>
            <a:r>
              <a:rPr lang="pt-BR" b="0" dirty="0">
                <a:solidFill>
                  <a:schemeClr val="tx1"/>
                </a:solidFill>
                <a:latin typeface="Exo 2.0 Light" pitchFamily="2" charset="77"/>
              </a:rPr>
              <a:t>01:55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Afinal, como dito por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37</a:t>
            </a:fld>
            <a:endParaRPr lang="pt-BR"/>
          </a:p>
        </p:txBody>
      </p:sp>
    </p:spTree>
    <p:extLst>
      <p:ext uri="{BB962C8B-B14F-4D97-AF65-F5344CB8AC3E}">
        <p14:creationId xmlns:p14="http://schemas.microsoft.com/office/powerpoint/2010/main" val="3058993040"/>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Como dito por Maya </a:t>
            </a:r>
            <a:r>
              <a:rPr lang="pt-BR" sz="1200" b="1" i="1" dirty="0" err="1">
                <a:latin typeface="Exo 2.0 Light" pitchFamily="2" charset="77"/>
                <a:ea typeface="Tahoma" pitchFamily="34" charset="0"/>
                <a:cs typeface="Tahoma" pitchFamily="34" charset="0"/>
              </a:rPr>
              <a:t>Angelou</a:t>
            </a:r>
            <a:r>
              <a:rPr lang="pt-BR" sz="1200" b="1" i="1" dirty="0">
                <a:latin typeface="Exo 2.0 Light" pitchFamily="2" charset="77"/>
                <a:ea typeface="Tahoma" pitchFamily="34" charset="0"/>
                <a:cs typeface="Tahoma" pitchFamily="34" charset="0"/>
              </a:rPr>
              <a:t> – escritora e poetisa: “As pessoas esquecerão o que você disse, as pessoas esquecerão o que você fez. Mas elas nunca esquecerão como você as fez sentir”.</a:t>
            </a:r>
          </a:p>
          <a:p>
            <a:pPr defTabSz="967585">
              <a:spcBef>
                <a:spcPct val="0"/>
              </a:spcBef>
              <a:defRPr/>
            </a:pPr>
            <a:endParaRPr lang="pt-BR" sz="1200" b="1" i="1" dirty="0">
              <a:latin typeface="Exo 2.0 Light" pitchFamily="2" charset="77"/>
              <a:ea typeface="Tahoma" pitchFamily="34" charset="0"/>
              <a:cs typeface="Tahoma" pitchFamily="34" charset="0"/>
            </a:endParaRPr>
          </a:p>
          <a:p>
            <a:pPr marL="0" lvl="0" indent="0" algn="just" rtl="0">
              <a:spcBef>
                <a:spcPts val="0"/>
              </a:spcBef>
              <a:spcAft>
                <a:spcPts val="0"/>
              </a:spcAft>
              <a:buNone/>
            </a:pPr>
            <a:r>
              <a:rPr lang="pt-BR" sz="1200" b="1" i="1" dirty="0">
                <a:latin typeface="Exo 2.0 Light" pitchFamily="2" charset="77"/>
                <a:ea typeface="Tahoma" pitchFamily="34" charset="0"/>
                <a:cs typeface="Tahoma" pitchFamily="34" charset="0"/>
              </a:rPr>
              <a:t>O modo como tratamos as pessoas, como as fazemos se sentir, é o que realmente importa e é o que elas lembrarão de nós. Portanto, a mensagem central é sobre a importância de ser gentil, compassiva e empática em nossas interações com as outras pessoas, porque essas são as coisas que vão ficar na memória delas.</a:t>
            </a:r>
            <a:endParaRPr lang="pt-BR" sz="1200" dirty="0">
              <a:latin typeface="Exo 2.0 Light" pitchFamily="2" charset="77"/>
            </a:endParaRPr>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01:56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Muito bacana todas essas trocas, não é mesmo?!</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38</a:t>
            </a:fld>
            <a:endParaRPr lang="pt-BR"/>
          </a:p>
        </p:txBody>
      </p:sp>
    </p:spTree>
    <p:extLst>
      <p:ext uri="{BB962C8B-B14F-4D97-AF65-F5344CB8AC3E}">
        <p14:creationId xmlns:p14="http://schemas.microsoft.com/office/powerpoint/2010/main" val="91234330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pt-BR" sz="1200" b="1" i="1" dirty="0">
                <a:latin typeface="Exo 2.0 Light" pitchFamily="2" charset="77"/>
                <a:ea typeface="Tahoma" pitchFamily="34" charset="0"/>
                <a:cs typeface="Tahoma" pitchFamily="34" charset="0"/>
              </a:rPr>
              <a:t>E  para quem quer seguir aprendendo, vou deixar aqui algumas recomendações complementares.</a:t>
            </a:r>
          </a:p>
          <a:p>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01:57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E para quem quer seguir aprendendo...</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39</a:t>
            </a:fld>
            <a:endParaRPr lang="pt-BR"/>
          </a:p>
        </p:txBody>
      </p:sp>
    </p:spTree>
    <p:extLst>
      <p:ext uri="{BB962C8B-B14F-4D97-AF65-F5344CB8AC3E}">
        <p14:creationId xmlns:p14="http://schemas.microsoft.com/office/powerpoint/2010/main" val="193616739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3"/>
        <p:cNvGrpSpPr/>
        <p:nvPr/>
      </p:nvGrpSpPr>
      <p:grpSpPr>
        <a:xfrm>
          <a:off x="0" y="0"/>
          <a:ext cx="0" cy="0"/>
          <a:chOff x="0" y="0"/>
          <a:chExt cx="0" cy="0"/>
        </a:xfrm>
      </p:grpSpPr>
      <p:sp>
        <p:nvSpPr>
          <p:cNvPr id="224" name="Google Shape;224;p4: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225" name="Google Shape;225;p4:notes"/>
          <p:cNvSpPr txBox="1">
            <a:spLocks noGrp="1"/>
          </p:cNvSpPr>
          <p:nvPr>
            <p:ph type="body" idx="1"/>
          </p:nvPr>
        </p:nvSpPr>
        <p:spPr>
          <a:xfrm>
            <a:off x="685800" y="4400550"/>
            <a:ext cx="5486400" cy="3600450"/>
          </a:xfrm>
          <a:prstGeom prst="rect">
            <a:avLst/>
          </a:prstGeom>
          <a:noFill/>
          <a:ln>
            <a:noFill/>
          </a:ln>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Hoje começaremos com um diagnóstico para avaliar nossos conhecimentos sobre o tema.</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Em seguida, vamos explorar a importância de contarmos boas histórias e conhecermos algumas dicas de como podemos nos apresentar melhor.</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Além disso, vamos conhecer o conceito de networking ou rede de contatos, e ver porque é tão importante desenvolvê-la. </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Para finalizar, vamos praticar toda essa conexão aqui nesse grupo.</a:t>
            </a:r>
          </a:p>
          <a:p>
            <a:pPr marR="0" lvl="0" indent="0" defTabSz="967585" fontAlgn="auto">
              <a:lnSpc>
                <a:spcPct val="100000"/>
              </a:lnSpc>
              <a:spcBef>
                <a:spcPct val="0"/>
              </a:spcBef>
              <a:spcAft>
                <a:spcPts val="0"/>
              </a:spcAft>
              <a:buClrTx/>
              <a:buSzTx/>
              <a:buFontTx/>
              <a:buNone/>
              <a:tabLst/>
              <a:defRPr/>
            </a:pPr>
            <a:endParaRPr lang="pt-BR" sz="1100" b="1" i="1" dirty="0">
              <a:latin typeface="Exo 2.0 Light" pitchFamily="2" charset="77"/>
              <a:ea typeface="Tahoma" pitchFamily="34" charset="0"/>
              <a:cs typeface="Tahoma" pitchFamily="34" charset="0"/>
            </a:endParaRPr>
          </a:p>
          <a:p>
            <a:pPr marR="0" lvl="0" indent="0" defTabSz="967585" fontAlgn="auto">
              <a:lnSpc>
                <a:spcPct val="100000"/>
              </a:lnSpc>
              <a:spcBef>
                <a:spcPct val="0"/>
              </a:spcBef>
              <a:spcAft>
                <a:spcPts val="0"/>
              </a:spcAft>
              <a:buClrTx/>
              <a:buSzTx/>
              <a:buFontTx/>
              <a:buNone/>
              <a:tabLst/>
              <a:defRPr/>
            </a:pPr>
            <a:r>
              <a:rPr lang="pt-BR" sz="1100" b="1" i="1" dirty="0">
                <a:latin typeface="Exo 2.0 Light" pitchFamily="2" charset="77"/>
                <a:ea typeface="Tahoma" pitchFamily="34" charset="0"/>
                <a:cs typeface="Tahoma" pitchFamily="34" charset="0"/>
              </a:rPr>
              <a:t>Interessante, não é mesmo?!</a:t>
            </a:r>
            <a:endParaRPr lang="pt-BR" sz="1100" b="1" dirty="0">
              <a:solidFill>
                <a:schemeClr val="tx1"/>
              </a:solidFill>
              <a:latin typeface="+mn-lt"/>
              <a:ea typeface="Arial"/>
              <a:cs typeface="Arial"/>
              <a:sym typeface="Arial"/>
            </a:endParaRPr>
          </a:p>
          <a:p>
            <a:pPr marL="0" lvl="0" indent="0" algn="l" rtl="0">
              <a:spcBef>
                <a:spcPts val="0"/>
              </a:spcBef>
              <a:spcAft>
                <a:spcPts val="0"/>
              </a:spcAft>
              <a:buNone/>
            </a:pPr>
            <a:endParaRPr lang="pt-BR" sz="11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100" dirty="0">
                <a:latin typeface="Exo 2.0 Light" pitchFamily="2" charset="77"/>
                <a:ea typeface="Montserrat"/>
                <a:cs typeface="Montserrat"/>
                <a:sym typeface="Montserrat"/>
              </a:rPr>
              <a:t>Percorrer rapidamente todos os tópicos da Agenda</a:t>
            </a:r>
            <a:r>
              <a:rPr lang="pt-BR" sz="1100" dirty="0">
                <a:latin typeface="Exo 2.0 Light" pitchFamily="2" charset="77"/>
                <a:sym typeface="Montserrat"/>
              </a:rPr>
              <a:t>.</a:t>
            </a:r>
            <a:endParaRPr lang="pt-BR" sz="1100" dirty="0">
              <a:solidFill>
                <a:schemeClr val="tx1">
                  <a:lumMod val="50000"/>
                  <a:lumOff val="50000"/>
                </a:schemeClr>
              </a:solidFill>
              <a:latin typeface="Exo 2.0 Light" pitchFamily="2" charset="77"/>
              <a:ea typeface="Tahoma" pitchFamily="34" charset="0"/>
              <a:cs typeface="Tahoma" pitchFamily="34" charset="0"/>
            </a:endParaRPr>
          </a:p>
          <a:p>
            <a:endParaRPr lang="pt-BR" sz="1100" dirty="0"/>
          </a:p>
          <a:p>
            <a:endParaRPr lang="pt-BR" sz="1100" dirty="0"/>
          </a:p>
          <a:p>
            <a:r>
              <a:rPr lang="pt-BR" sz="1600" dirty="0">
                <a:solidFill>
                  <a:srgbClr val="F06478"/>
                </a:solidFill>
              </a:rPr>
              <a:t>Duração: </a:t>
            </a:r>
            <a:r>
              <a:rPr lang="pt-BR" sz="1600" b="0" dirty="0">
                <a:solidFill>
                  <a:schemeClr val="tx1"/>
                </a:solidFill>
                <a:latin typeface="Exo 2.0 Light" pitchFamily="2" charset="77"/>
              </a:rPr>
              <a:t>01 min.</a:t>
            </a:r>
          </a:p>
          <a:p>
            <a:r>
              <a:rPr lang="pt-BR" sz="1600" dirty="0">
                <a:solidFill>
                  <a:srgbClr val="F06478"/>
                </a:solidFill>
              </a:rPr>
              <a:t>Tempo até aqui:</a:t>
            </a:r>
            <a:r>
              <a:rPr lang="pt-BR" sz="1600" dirty="0"/>
              <a:t> </a:t>
            </a:r>
            <a:r>
              <a:rPr lang="pt-BR" sz="1600" b="0" dirty="0">
                <a:solidFill>
                  <a:schemeClr val="tx1"/>
                </a:solidFill>
                <a:latin typeface="Exo 2.0 Light" pitchFamily="2" charset="77"/>
              </a:rPr>
              <a:t>00:10 min.</a:t>
            </a:r>
          </a:p>
          <a:p>
            <a:r>
              <a:rPr lang="pt-BR" sz="1600" dirty="0">
                <a:solidFill>
                  <a:srgbClr val="F06478"/>
                </a:solidFill>
              </a:rPr>
              <a:t>Para chamar o próximo slide: </a:t>
            </a:r>
            <a:endParaRPr lang="pt-BR" sz="1600" dirty="0">
              <a:solidFill>
                <a:schemeClr val="tx1"/>
              </a:solidFill>
              <a:latin typeface="Exo 2.0 Light" pitchFamily="2" charset="77"/>
            </a:endParaRPr>
          </a:p>
          <a:p>
            <a:r>
              <a:rPr lang="pt-BR" sz="1600" b="0" dirty="0">
                <a:solidFill>
                  <a:schemeClr val="tx1"/>
                </a:solidFill>
                <a:latin typeface="Exo 2.0 Light" pitchFamily="2" charset="77"/>
                <a:sym typeface="Arial"/>
              </a:rPr>
              <a:t>Agora que já conhecemos a agenda do dia, iniciaremos nossa jornada...</a:t>
            </a:r>
            <a:endParaRPr lang="pt-BR" sz="1600" b="0" dirty="0">
              <a:solidFill>
                <a:schemeClr val="tx1"/>
              </a:solidFill>
              <a:latin typeface="Exo 2.0 Light" pitchFamily="2" charset="77"/>
            </a:endParaRPr>
          </a:p>
          <a:p>
            <a:endParaRPr lang="pt-BR" sz="1100" dirty="0"/>
          </a:p>
        </p:txBody>
      </p:sp>
      <p:sp>
        <p:nvSpPr>
          <p:cNvPr id="226" name="Google Shape;226;p4:notes"/>
          <p:cNvSpPr txBox="1">
            <a:spLocks noGrp="1"/>
          </p:cNvSpPr>
          <p:nvPr>
            <p:ph type="sldNum" idx="12"/>
          </p:nvPr>
        </p:nvSpPr>
        <p:spPr>
          <a:xfrm>
            <a:off x="3884613" y="8685213"/>
            <a:ext cx="2971800" cy="458787"/>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pt-BR"/>
              <a:t>4</a:t>
            </a:fld>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Antes de encerrarmos nossa aula, vou deixar aqui 3 sugestões complementares para que quiser se aprofundando no tema.</a:t>
            </a:r>
          </a:p>
          <a:p>
            <a:pPr defTabSz="967585">
              <a:spcBef>
                <a:spcPct val="0"/>
              </a:spcBef>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Não deixe de colocar em prática os conhecimentos aqui adquiridos e sempre que necessário rever o módulo e explorar nossos materiais complementares.</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Citar cada uma das sugestões complementares;</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Lembrar que elas também estão disponíveis na Agenda da Mulher Empreendedora;</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Incentivar as participantes a seguirem estudando sobre o assunto.</a:t>
            </a:r>
          </a:p>
          <a:p>
            <a:pPr marL="0" marR="0" lvl="0" indent="0" defTabSz="914400" rtl="0" eaLnBrk="1" fontAlgn="auto" latinLnBrk="0" hangingPunct="1">
              <a:lnSpc>
                <a:spcPct val="100000"/>
              </a:lnSpc>
              <a:spcBef>
                <a:spcPts val="0"/>
              </a:spcBef>
              <a:spcAft>
                <a:spcPts val="0"/>
              </a:spcAft>
              <a:buClrTx/>
              <a:buSzTx/>
              <a:buFontTx/>
              <a:buNone/>
              <a:tabLst/>
              <a:defRPr/>
            </a:pPr>
            <a:endParaRPr lang="pt-BR" dirty="0"/>
          </a:p>
          <a:p>
            <a:pPr marL="0" marR="0" lvl="0" indent="0" defTabSz="914400" rtl="0" eaLnBrk="1" fontAlgn="auto" latinLnBrk="0" hangingPunct="1">
              <a:lnSpc>
                <a:spcPct val="100000"/>
              </a:lnSpc>
              <a:spcBef>
                <a:spcPts val="0"/>
              </a:spcBef>
              <a:spcAft>
                <a:spcPts val="0"/>
              </a:spcAft>
              <a:buClrTx/>
              <a:buSzTx/>
              <a:buFontTx/>
              <a:buNone/>
              <a:tabLst/>
              <a:defRPr/>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01:58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Chegamos ao fim do nosso workshop...</a:t>
            </a:r>
            <a:endParaRPr lang="pt-BR" b="0" dirty="0">
              <a:solidFill>
                <a:schemeClr val="tx1"/>
              </a:solidFill>
              <a:latin typeface="Exo 2.0 Light" pitchFamily="2" charset="77"/>
            </a:endParaRPr>
          </a:p>
          <a:p>
            <a:pPr marL="0" marR="0" lvl="0" indent="0"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40</a:t>
            </a:fld>
            <a:endParaRPr lang="pt-BR"/>
          </a:p>
        </p:txBody>
      </p:sp>
    </p:spTree>
    <p:extLst>
      <p:ext uri="{BB962C8B-B14F-4D97-AF65-F5344CB8AC3E}">
        <p14:creationId xmlns:p14="http://schemas.microsoft.com/office/powerpoint/2010/main" val="3049999907"/>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a:lnSpc>
                <a:spcPct val="130000"/>
              </a:lnSpc>
            </a:pPr>
            <a:r>
              <a:rPr lang="pt-BR" sz="1200" b="1" i="1" dirty="0">
                <a:latin typeface="Exo 2.0 Light" pitchFamily="2" charset="77"/>
                <a:ea typeface="Tahoma" pitchFamily="34" charset="0"/>
                <a:cs typeface="Tahoma" pitchFamily="34" charset="0"/>
              </a:rPr>
              <a:t>Esse foi o módulo sobre “Apresentação e Networking”!</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Não deixe de colocar em prática os conhecimentos aqui adquiridos e sempre que necessário e trocar experiência com outros colegas.</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Agora que você já sabe o que é networking, quando fazê-lo e como contar a sua história, é hora de colocar tudo isso na prática no mundo real. Tenha sempre preparada uma boa apresentação e busque cultivar continuamente sua rede de contatos.</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Não temos dúvidas de que esse é o primeiro passo para você se apresentar ainda melhor.</a:t>
            </a:r>
          </a:p>
          <a:p>
            <a:pPr>
              <a:lnSpc>
                <a:spcPct val="130000"/>
              </a:lnSpc>
            </a:pPr>
            <a:endParaRPr lang="pt-BR" sz="1200" b="1" i="1" dirty="0">
              <a:latin typeface="Exo 2.0 Light" pitchFamily="2" charset="77"/>
              <a:ea typeface="Tahoma" pitchFamily="34" charset="0"/>
              <a:cs typeface="Tahoma" pitchFamily="34" charset="0"/>
            </a:endParaRPr>
          </a:p>
          <a:p>
            <a:pPr>
              <a:lnSpc>
                <a:spcPct val="130000"/>
              </a:lnSpc>
            </a:pPr>
            <a:r>
              <a:rPr lang="pt-BR" sz="1200" b="1" i="1" dirty="0">
                <a:latin typeface="Exo 2.0 Light" pitchFamily="2" charset="77"/>
                <a:ea typeface="Tahoma" pitchFamily="34" charset="0"/>
                <a:cs typeface="Tahoma" pitchFamily="34" charset="0"/>
              </a:rPr>
              <a:t>Bons negócios e até a próxima!</a:t>
            </a:r>
          </a:p>
          <a:p>
            <a:pPr marL="0" marR="0" lvl="0" indent="0" algn="just" defTabSz="914400" rtl="0" eaLnBrk="1" fontAlgn="auto" latinLnBrk="0" hangingPunct="1">
              <a:lnSpc>
                <a:spcPct val="100000"/>
              </a:lnSpc>
              <a:spcBef>
                <a:spcPts val="0"/>
              </a:spcBef>
              <a:spcAft>
                <a:spcPts val="0"/>
              </a:spcAft>
              <a:buClrTx/>
              <a:buSzTx/>
              <a:buFontTx/>
              <a:buNone/>
              <a:tabLst/>
              <a:defRPr/>
            </a:pPr>
            <a:endParaRPr lang="pt-BR"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01:59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t>
            </a:r>
            <a:endParaRPr lang="pt-BR" b="0" dirty="0">
              <a:solidFill>
                <a:schemeClr val="tx1"/>
              </a:solidFill>
              <a:latin typeface="Exo 2.0 Light" pitchFamily="2" charset="77"/>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41</a:t>
            </a:fld>
            <a:endParaRPr lang="pt-BR" dirty="0"/>
          </a:p>
        </p:txBody>
      </p:sp>
    </p:spTree>
    <p:extLst>
      <p:ext uri="{BB962C8B-B14F-4D97-AF65-F5344CB8AC3E}">
        <p14:creationId xmlns:p14="http://schemas.microsoft.com/office/powerpoint/2010/main" val="159904737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Encerrar o workshop e deixar a capa projetada.</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Se possível, colocar uma música.</a:t>
            </a:r>
          </a:p>
          <a:p>
            <a:pPr marL="228600" lvl="0" indent="-228600" algn="l" rtl="0">
              <a:spcBef>
                <a:spcPts val="0"/>
              </a:spcBef>
              <a:spcAft>
                <a:spcPts val="0"/>
              </a:spcAft>
              <a:buFont typeface="Wingdings" pitchFamily="2" charset="2"/>
              <a:buChar char="ü"/>
            </a:pPr>
            <a:r>
              <a:rPr lang="pt-BR" sz="1200" i="1" dirty="0">
                <a:latin typeface="Exo 2.0 Light" pitchFamily="2" charset="77"/>
                <a:ea typeface="Tahoma" pitchFamily="34" charset="0"/>
                <a:cs typeface="Tahoma" pitchFamily="34" charset="0"/>
                <a:sym typeface="Montserrat"/>
              </a:rPr>
              <a:t>Se despedir das participantes.</a:t>
            </a:r>
          </a:p>
          <a:p>
            <a:pPr marL="228600" lvl="0" indent="-228600" algn="l" rtl="0">
              <a:spcBef>
                <a:spcPts val="0"/>
              </a:spcBef>
              <a:spcAft>
                <a:spcPts val="0"/>
              </a:spcAft>
              <a:buFont typeface="Wingdings" pitchFamily="2" charset="2"/>
              <a:buChar char="ü"/>
            </a:pPr>
            <a:endParaRPr lang="pt-BR" sz="1200" i="1" dirty="0">
              <a:latin typeface="Exo 2.0 Light" pitchFamily="2" charset="77"/>
              <a:ea typeface="Tahoma" pitchFamily="34" charset="0"/>
              <a:cs typeface="Tahoma" pitchFamily="34" charset="0"/>
              <a:sym typeface="Montserrat"/>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02:00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t>
            </a:r>
            <a:endParaRPr lang="pt-BR" b="0" dirty="0">
              <a:solidFill>
                <a:schemeClr val="tx1"/>
              </a:solidFill>
              <a:latin typeface="Exo 2.0 Light" pitchFamily="2" charset="77"/>
            </a:endParaRPr>
          </a:p>
          <a:p>
            <a:pPr marL="228600" lvl="0" indent="-228600" algn="l" rtl="0">
              <a:spcBef>
                <a:spcPts val="0"/>
              </a:spcBef>
              <a:spcAft>
                <a:spcPts val="0"/>
              </a:spcAft>
              <a:buFont typeface="Wingdings" pitchFamily="2" charset="2"/>
              <a:buChar char="ü"/>
            </a:pPr>
            <a:endParaRPr lang="pt-BR" sz="1200" dirty="0">
              <a:latin typeface="Exo 2.0 Light" pitchFamily="2" charset="77"/>
            </a:endParaRPr>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42</a:t>
            </a:fld>
            <a:endParaRPr lang="pt-BR"/>
          </a:p>
        </p:txBody>
      </p:sp>
    </p:spTree>
    <p:extLst>
      <p:ext uri="{BB962C8B-B14F-4D97-AF65-F5344CB8AC3E}">
        <p14:creationId xmlns:p14="http://schemas.microsoft.com/office/powerpoint/2010/main" val="30104055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177a79fe0d0_0_673:notes"/>
          <p:cNvSpPr txBox="1">
            <a:spLocks noGrp="1"/>
          </p:cNvSpPr>
          <p:nvPr>
            <p:ph type="body" idx="1"/>
          </p:nvPr>
        </p:nvSpPr>
        <p:spPr>
          <a:xfrm>
            <a:off x="685800" y="4400550"/>
            <a:ext cx="5486400" cy="3600600"/>
          </a:xfrm>
          <a:prstGeom prst="rect">
            <a:avLst/>
          </a:prstGeom>
        </p:spPr>
        <p:txBody>
          <a:bodyPr spcFirstLastPara="1" wrap="square" lIns="91425" tIns="45700" rIns="91425" bIns="45700" anchor="t" anchorCtr="0">
            <a:noAutofit/>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Mas, antes de iniciarmos, te convidamos a refletir sobre o tema e seus conhecimentos prévios, com o nosso Diagnóstico Inicial.</a:t>
            </a: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Lembrem-se que não existe certo ou errado. Utilize esse momento para refletir e resgatar sobre seus conhecimentos sobre o assunto.</a:t>
            </a:r>
            <a:endParaRPr lang="pt-BR" sz="1200" b="1" i="1" dirty="0">
              <a:latin typeface="Exo 2.0 Light" pitchFamily="2" charset="77"/>
              <a:ea typeface="Tahoma" pitchFamily="34" charset="0"/>
              <a:cs typeface="Tahoma" pitchFamily="34" charset="0"/>
              <a:sym typeface="Arial"/>
            </a:endParaRPr>
          </a:p>
          <a:p>
            <a:pPr marL="0" lvl="0" indent="0" algn="l" rtl="0">
              <a:spcBef>
                <a:spcPts val="0"/>
              </a:spcBef>
              <a:spcAft>
                <a:spcPts val="0"/>
              </a:spcAft>
              <a:buNone/>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ea typeface="Montserrat"/>
                <a:cs typeface="Montserrat"/>
                <a:sym typeface="Montserrat"/>
              </a:rPr>
              <a:t>Recomenda-se entregar uma folha impressa com o Diagnóstico para as participantes ou, se disponível, incentivar o uso da Agenda da Mulher Empreendedora.</a:t>
            </a:r>
            <a:endParaRPr lang="pt-BR" sz="1200" dirty="0">
              <a:solidFill>
                <a:schemeClr val="tx1">
                  <a:lumMod val="50000"/>
                  <a:lumOff val="50000"/>
                </a:schemeClr>
              </a:solidFill>
              <a:latin typeface="Exo 2.0 Light" pitchFamily="2" charset="77"/>
              <a:ea typeface="Tahoma" pitchFamily="34" charset="0"/>
              <a:cs typeface="Tahoma" pitchFamily="34" charset="0"/>
            </a:endParaRPr>
          </a:p>
          <a:p>
            <a:pPr marL="0" lvl="0" indent="0" algn="l" rtl="0">
              <a:spcBef>
                <a:spcPts val="0"/>
              </a:spcBef>
              <a:spcAft>
                <a:spcPts val="0"/>
              </a:spcAft>
              <a:buNone/>
            </a:pPr>
            <a:endParaRPr lang="es-ES" dirty="0"/>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00:11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Para começarmos nosso módulo, reflita sobre as seguintes questões</a:t>
            </a:r>
            <a:r>
              <a:rPr lang="pt-BR" b="0" dirty="0">
                <a:solidFill>
                  <a:schemeClr val="tx1"/>
                </a:solidFill>
                <a:latin typeface="Exo 2.0 Light" pitchFamily="2" charset="77"/>
                <a:sym typeface="Montserrat"/>
              </a:rPr>
              <a:t>...</a:t>
            </a:r>
          </a:p>
          <a:p>
            <a:pPr marL="0" lvl="0" indent="0" algn="l" rtl="0">
              <a:spcBef>
                <a:spcPts val="0"/>
              </a:spcBef>
              <a:spcAft>
                <a:spcPts val="0"/>
              </a:spcAft>
              <a:buNone/>
            </a:pPr>
            <a:endParaRPr dirty="0"/>
          </a:p>
        </p:txBody>
      </p:sp>
      <p:sp>
        <p:nvSpPr>
          <p:cNvPr id="134" name="Google Shape;134;g177a79fe0d0_0_67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Para começarmos nosso módulo, reflita sobre as perguntas do slide.</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Recomenda-se ler todas as perguntas para as participantes.</a:t>
            </a: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Algumas perguntas que podem ajudar no fechamento do diagnóstico são:</a:t>
            </a:r>
          </a:p>
          <a:p>
            <a:pPr marL="685800" lvl="1" indent="-228600">
              <a:buFont typeface="Wingdings" pitchFamily="2" charset="2"/>
              <a:buChar char="ü"/>
            </a:pPr>
            <a:r>
              <a:rPr lang="pt-BR" sz="1200" dirty="0">
                <a:latin typeface="Exo 2.0 Light" pitchFamily="2" charset="77"/>
              </a:rPr>
              <a:t>Como foi responder o diagnóstico para vocês?</a:t>
            </a:r>
          </a:p>
          <a:p>
            <a:pPr marL="685800" lvl="1" indent="-228600">
              <a:buFont typeface="Wingdings" pitchFamily="2" charset="2"/>
              <a:buChar char="ü"/>
            </a:pPr>
            <a:r>
              <a:rPr lang="pt-BR" sz="1200" dirty="0">
                <a:latin typeface="Exo 2.0 Light" pitchFamily="2" charset="77"/>
              </a:rPr>
              <a:t>Conseguiram responder todas as perguntas? </a:t>
            </a:r>
          </a:p>
          <a:p>
            <a:pPr marL="685800" lvl="1" indent="-228600">
              <a:buFont typeface="Wingdings" pitchFamily="2" charset="2"/>
              <a:buChar char="ü"/>
            </a:pPr>
            <a:endParaRPr lang="pt-BR" sz="1200" dirty="0">
              <a:latin typeface="Exo 2.0 Light" pitchFamily="2" charset="77"/>
            </a:endParaRPr>
          </a:p>
          <a:p>
            <a:pPr marL="685800" lvl="1" indent="-228600">
              <a:buFont typeface="Wingdings" pitchFamily="2" charset="2"/>
              <a:buChar char="ü"/>
            </a:pPr>
            <a:endParaRPr lang="pt-BR" sz="1200" dirty="0">
              <a:latin typeface="Exo 2.0 Light" pitchFamily="2" charset="77"/>
            </a:endParaRPr>
          </a:p>
          <a:p>
            <a:r>
              <a:rPr lang="pt-BR" dirty="0">
                <a:solidFill>
                  <a:srgbClr val="F06478"/>
                </a:solidFill>
              </a:rPr>
              <a:t>Duração: </a:t>
            </a:r>
            <a:r>
              <a:rPr lang="pt-BR" b="0" dirty="0">
                <a:solidFill>
                  <a:schemeClr val="tx1"/>
                </a:solidFill>
                <a:latin typeface="Exo 2.0 Light" pitchFamily="2" charset="77"/>
              </a:rPr>
              <a:t>08 min.</a:t>
            </a:r>
          </a:p>
          <a:p>
            <a:r>
              <a:rPr lang="pt-BR" dirty="0">
                <a:solidFill>
                  <a:srgbClr val="F06478"/>
                </a:solidFill>
              </a:rPr>
              <a:t>Tempo até aqui:</a:t>
            </a:r>
            <a:r>
              <a:rPr lang="pt-BR" dirty="0"/>
              <a:t> </a:t>
            </a:r>
            <a:r>
              <a:rPr lang="pt-BR" b="0" dirty="0">
                <a:solidFill>
                  <a:schemeClr val="tx1"/>
                </a:solidFill>
                <a:latin typeface="Exo 2.0 Light" pitchFamily="2" charset="77"/>
              </a:rPr>
              <a:t>00:19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rPr>
              <a:t>Você já ouviu falar ...</a:t>
            </a:r>
          </a:p>
          <a:p>
            <a:pPr marL="685800" lvl="1" indent="-228600">
              <a:buFont typeface="Wingdings" pitchFamily="2" charset="2"/>
              <a:buChar char="ü"/>
            </a:pPr>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6</a:t>
            </a:fld>
            <a:endParaRPr lang="pt-BR"/>
          </a:p>
        </p:txBody>
      </p:sp>
    </p:spTree>
    <p:extLst>
      <p:ext uri="{BB962C8B-B14F-4D97-AF65-F5344CB8AC3E}">
        <p14:creationId xmlns:p14="http://schemas.microsoft.com/office/powerpoint/2010/main" val="34095175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Para começarmos nosso workshop, vamos falar sobre ”a arte de contar histórias” ou narrativa. Vocês já ouviram falar nesse tema?</a:t>
            </a:r>
          </a:p>
          <a:p>
            <a:pPr marR="0" lvl="0" indent="0" defTabSz="967585" fontAlgn="auto">
              <a:lnSpc>
                <a:spcPct val="100000"/>
              </a:lnSpc>
              <a:spcBef>
                <a:spcPct val="0"/>
              </a:spcBef>
              <a:spcAft>
                <a:spcPts val="0"/>
              </a:spcAft>
              <a:buClrTx/>
              <a:buSzTx/>
              <a:buFontTx/>
              <a:buNone/>
              <a:tabLst/>
              <a:defRPr/>
            </a:pPr>
            <a:endParaRPr lang="pt-BR" sz="1200" dirty="0">
              <a:solidFill>
                <a:schemeClr val="tx1"/>
              </a:solidFill>
              <a:latin typeface="Exo 2.0 Light" pitchFamily="2" charset="77"/>
              <a:ea typeface="Montserrat"/>
              <a:cs typeface="Montserrat"/>
              <a:sym typeface="Montserrat"/>
            </a:endParaRPr>
          </a:p>
          <a:p>
            <a:pPr marL="228600" lvl="0" indent="-228600" algn="l" rtl="0">
              <a:spcBef>
                <a:spcPts val="0"/>
              </a:spcBef>
              <a:spcAft>
                <a:spcPts val="0"/>
              </a:spcAft>
              <a:buFont typeface="Wingdings" pitchFamily="2" charset="2"/>
              <a:buChar char="ü"/>
            </a:pPr>
            <a:r>
              <a:rPr lang="pt-BR" sz="1200" dirty="0">
                <a:latin typeface="Exo 2.0 Light" pitchFamily="2" charset="77"/>
                <a:sym typeface="Montserrat"/>
              </a:rPr>
              <a:t>Ouvir algumas impressões das participantes</a:t>
            </a:r>
          </a:p>
          <a:p>
            <a:pPr marL="228600" lvl="0" indent="-228600" algn="l" rtl="0">
              <a:spcBef>
                <a:spcPts val="0"/>
              </a:spcBef>
              <a:spcAft>
                <a:spcPts val="0"/>
              </a:spcAft>
              <a:buFont typeface="Wingdings" pitchFamily="2" charset="2"/>
              <a:buChar char="ü"/>
            </a:pPr>
            <a:endParaRPr lang="pt-BR" sz="1200" b="1" dirty="0">
              <a:latin typeface="Exo 2.0 Light" pitchFamily="2" charset="77"/>
              <a:sym typeface="Montserrat"/>
            </a:endParaRPr>
          </a:p>
          <a:p>
            <a:r>
              <a:rPr lang="pt-BR" dirty="0">
                <a:solidFill>
                  <a:srgbClr val="F06478"/>
                </a:solidFill>
              </a:rPr>
              <a:t>Duração: </a:t>
            </a:r>
            <a:r>
              <a:rPr lang="pt-BR" b="0" dirty="0">
                <a:solidFill>
                  <a:schemeClr val="tx1"/>
                </a:solidFill>
                <a:latin typeface="Exo 2.0 Light" pitchFamily="2" charset="77"/>
              </a:rPr>
              <a:t>01 min.</a:t>
            </a:r>
          </a:p>
          <a:p>
            <a:r>
              <a:rPr lang="pt-BR" dirty="0">
                <a:solidFill>
                  <a:srgbClr val="F06478"/>
                </a:solidFill>
              </a:rPr>
              <a:t>Tempo até aqui:</a:t>
            </a:r>
            <a:r>
              <a:rPr lang="pt-BR" dirty="0"/>
              <a:t> </a:t>
            </a:r>
            <a:r>
              <a:rPr lang="pt-BR" b="0" dirty="0">
                <a:solidFill>
                  <a:schemeClr val="tx1"/>
                </a:solidFill>
                <a:latin typeface="Exo 2.0 Light" pitchFamily="2" charset="77"/>
              </a:rPr>
              <a:t>00:20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Basicamente, a arte de contar histórias ...</a:t>
            </a:r>
            <a:endParaRPr lang="pt-BR" b="0" dirty="0">
              <a:solidFill>
                <a:schemeClr val="tx1"/>
              </a:solidFill>
              <a:latin typeface="Exo 2.0 Light" pitchFamily="2" charset="77"/>
            </a:endParaRPr>
          </a:p>
          <a:p>
            <a:pPr marL="228600" lvl="0" indent="-228600" algn="l" rtl="0">
              <a:spcBef>
                <a:spcPts val="0"/>
              </a:spcBef>
              <a:spcAft>
                <a:spcPts val="0"/>
              </a:spcAft>
              <a:buFont typeface="Wingdings" pitchFamily="2" charset="2"/>
              <a:buChar char="ü"/>
            </a:pPr>
            <a:endParaRPr lang="pt-BR" sz="1200" b="1"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7</a:t>
            </a:fld>
            <a:endParaRPr lang="pt-BR"/>
          </a:p>
        </p:txBody>
      </p:sp>
    </p:spTree>
    <p:extLst>
      <p:ext uri="{BB962C8B-B14F-4D97-AF65-F5344CB8AC3E}">
        <p14:creationId xmlns:p14="http://schemas.microsoft.com/office/powerpoint/2010/main" val="312650574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defTabSz="967585">
              <a:spcBef>
                <a:spcPct val="0"/>
              </a:spcBef>
              <a:defRPr/>
            </a:pPr>
            <a:r>
              <a:rPr lang="pt-BR" sz="1200" b="1" i="1" dirty="0">
                <a:latin typeface="Exo 2.0 Light" pitchFamily="2" charset="77"/>
                <a:ea typeface="Tahoma" pitchFamily="34" charset="0"/>
                <a:cs typeface="Tahoma" pitchFamily="34" charset="0"/>
              </a:rPr>
              <a:t>A “Narrativa”, tem relação com a “arte de contar boas histórias”, e é uma prática que nos auxilia na apresentação das nossas ideias ou negócios.</a:t>
            </a:r>
          </a:p>
          <a:p>
            <a:pPr>
              <a:lnSpc>
                <a:spcPct val="130000"/>
              </a:lnSpc>
              <a:spcBef>
                <a:spcPts val="1600"/>
              </a:spcBef>
            </a:pPr>
            <a:r>
              <a:rPr lang="pt-BR" sz="1200" b="1" i="1" dirty="0">
                <a:latin typeface="Exo 2.0 Light" pitchFamily="2" charset="77"/>
                <a:ea typeface="Tahoma" pitchFamily="34" charset="0"/>
                <a:cs typeface="Tahoma" pitchFamily="34" charset="0"/>
              </a:rPr>
              <a:t>Ela é uma boa prática que auxilia na formação de vínculos de longo prazo com a sua audiência, construindo um bom relacionamento. É uma ferramenta poderosa para compartilhar quem você é, o que você faz, porque você faz isso, e a diferença que isso causa na vida das pessoas. </a:t>
            </a:r>
          </a:p>
          <a:p>
            <a:pPr>
              <a:lnSpc>
                <a:spcPct val="130000"/>
              </a:lnSpc>
              <a:spcBef>
                <a:spcPts val="1600"/>
              </a:spcBef>
            </a:pPr>
            <a:r>
              <a:rPr lang="pt-BR" sz="1200" b="1" i="1" dirty="0">
                <a:latin typeface="Exo 2.0 Light" pitchFamily="2" charset="77"/>
                <a:ea typeface="Tahoma" pitchFamily="34" charset="0"/>
                <a:cs typeface="Tahoma" pitchFamily="34" charset="0"/>
              </a:rPr>
              <a:t>Histórias criam memórias ao ligar emoções com as coisas que acontecem. Ou seja, as melhores histórias são aquelas que têm o poder de motivar, inspirar e influenciar - engajando as pessoas não apenas com suas mentes, mas também com suas emoções, valores e imaginação.</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00:22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Além disso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D22DA2FD-2090-4F1B-9297-183F23AC7305}" type="slidenum">
              <a:rPr lang="pt-BR" smtClean="0"/>
              <a:t>8</a:t>
            </a:fld>
            <a:endParaRPr lang="pt-BR"/>
          </a:p>
        </p:txBody>
      </p:sp>
    </p:spTree>
    <p:extLst>
      <p:ext uri="{BB962C8B-B14F-4D97-AF65-F5344CB8AC3E}">
        <p14:creationId xmlns:p14="http://schemas.microsoft.com/office/powerpoint/2010/main" val="53174747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ço Reservado para Imagem de Slide 1"/>
          <p:cNvSpPr>
            <a:spLocks noGrp="1" noRot="1" noChangeAspect="1"/>
          </p:cNvSpPr>
          <p:nvPr>
            <p:ph type="sldImg"/>
          </p:nvPr>
        </p:nvSpPr>
        <p:spPr/>
      </p:sp>
      <p:sp>
        <p:nvSpPr>
          <p:cNvPr id="3" name="Espaço Reservado para Anotações 2"/>
          <p:cNvSpPr>
            <a:spLocks noGrp="1"/>
          </p:cNvSpPr>
          <p:nvPr>
            <p:ph type="body" idx="1"/>
          </p:nvPr>
        </p:nvSpPr>
        <p:spPr/>
        <p:txBody>
          <a:bodyPr/>
          <a:lstStyle/>
          <a:p>
            <a:pPr marR="0" lvl="0" indent="0" defTabSz="967585" fontAlgn="auto">
              <a:lnSpc>
                <a:spcPct val="100000"/>
              </a:lnSpc>
              <a:spcBef>
                <a:spcPct val="0"/>
              </a:spcBef>
              <a:spcAft>
                <a:spcPts val="0"/>
              </a:spcAft>
              <a:buClrTx/>
              <a:buSzTx/>
              <a:buFontTx/>
              <a:buNone/>
              <a:tabLst/>
              <a:defRPr/>
            </a:pPr>
            <a:r>
              <a:rPr lang="pt-BR" sz="1200" b="1" i="1" dirty="0">
                <a:latin typeface="Exo 2.0 Light" pitchFamily="2" charset="77"/>
                <a:ea typeface="Tahoma" pitchFamily="34" charset="0"/>
                <a:cs typeface="Tahoma" pitchFamily="34" charset="0"/>
              </a:rPr>
              <a:t>Além disso, ao contar boas histórias, você garante que está produzindo um material único. Por mais que seja sobre um tema desgastado ou de conhecimento geral, o seu conteúdo abordará uma perspectiva única: a sua.</a:t>
            </a:r>
          </a:p>
          <a:p>
            <a:pPr marR="0" lvl="0" indent="0" defTabSz="967585" fontAlgn="auto">
              <a:lnSpc>
                <a:spcPct val="100000"/>
              </a:lnSpc>
              <a:spcBef>
                <a:spcPct val="0"/>
              </a:spcBef>
              <a:spcAft>
                <a:spcPts val="0"/>
              </a:spcAft>
              <a:buClrTx/>
              <a:buSzTx/>
              <a:buFontTx/>
              <a:buNone/>
              <a:tabLst/>
              <a:defRPr/>
            </a:pPr>
            <a:endParaRPr lang="pt-BR" sz="1200" b="1" i="1" dirty="0">
              <a:latin typeface="Exo 2.0 Light" pitchFamily="2" charset="77"/>
              <a:ea typeface="Tahoma" pitchFamily="34" charset="0"/>
              <a:cs typeface="Tahoma" pitchFamily="34" charset="0"/>
            </a:endParaRPr>
          </a:p>
          <a:p>
            <a:pPr defTabSz="967585">
              <a:spcBef>
                <a:spcPct val="0"/>
              </a:spcBef>
              <a:defRPr/>
            </a:pPr>
            <a:r>
              <a:rPr lang="pt-BR" sz="1200" b="1" i="1" dirty="0">
                <a:latin typeface="Exo 2.0 Light" pitchFamily="2" charset="77"/>
                <a:ea typeface="Tahoma" pitchFamily="34" charset="0"/>
                <a:cs typeface="Tahoma" pitchFamily="34" charset="0"/>
              </a:rPr>
              <a:t>A história por trás do nosso projeto precisa ser ouvida - e para isso ela precisa ser contada de forma à prender a atenção de quem está ouvindo. </a:t>
            </a:r>
          </a:p>
          <a:p>
            <a:endParaRPr lang="pt-BR" dirty="0"/>
          </a:p>
          <a:p>
            <a:endParaRPr lang="pt-BR" dirty="0"/>
          </a:p>
          <a:p>
            <a:r>
              <a:rPr lang="pt-BR" dirty="0">
                <a:solidFill>
                  <a:srgbClr val="F06478"/>
                </a:solidFill>
              </a:rPr>
              <a:t>Duração: </a:t>
            </a:r>
            <a:r>
              <a:rPr lang="pt-BR" b="0" dirty="0">
                <a:solidFill>
                  <a:schemeClr val="tx1"/>
                </a:solidFill>
                <a:latin typeface="Exo 2.0 Light" pitchFamily="2" charset="77"/>
              </a:rPr>
              <a:t>02 min.</a:t>
            </a:r>
          </a:p>
          <a:p>
            <a:r>
              <a:rPr lang="pt-BR" dirty="0">
                <a:solidFill>
                  <a:srgbClr val="F06478"/>
                </a:solidFill>
              </a:rPr>
              <a:t>Tempo até aqui:</a:t>
            </a:r>
            <a:r>
              <a:rPr lang="pt-BR" dirty="0"/>
              <a:t> </a:t>
            </a:r>
            <a:r>
              <a:rPr lang="pt-BR" b="0" dirty="0">
                <a:solidFill>
                  <a:schemeClr val="tx1"/>
                </a:solidFill>
                <a:latin typeface="Exo 2.0 Light" pitchFamily="2" charset="77"/>
              </a:rPr>
              <a:t>00:24 min.</a:t>
            </a:r>
          </a:p>
          <a:p>
            <a:r>
              <a:rPr lang="pt-BR" dirty="0">
                <a:solidFill>
                  <a:srgbClr val="F06478"/>
                </a:solidFill>
              </a:rPr>
              <a:t>Para chamar o próximo slide: </a:t>
            </a:r>
            <a:endParaRPr lang="pt-BR" dirty="0">
              <a:solidFill>
                <a:schemeClr val="tx1"/>
              </a:solidFill>
              <a:latin typeface="Exo 2.0 Light" pitchFamily="2" charset="77"/>
            </a:endParaRPr>
          </a:p>
          <a:p>
            <a:r>
              <a:rPr lang="pt-BR" b="0" dirty="0">
                <a:solidFill>
                  <a:schemeClr val="tx1"/>
                </a:solidFill>
                <a:latin typeface="Exo 2.0 Light" pitchFamily="2" charset="77"/>
                <a:sym typeface="Arial"/>
              </a:rPr>
              <a:t>Mas, como podemos ...</a:t>
            </a:r>
            <a:endParaRPr lang="pt-BR" b="0" dirty="0">
              <a:solidFill>
                <a:schemeClr val="tx1"/>
              </a:solidFill>
              <a:latin typeface="Exo 2.0 Light" pitchFamily="2" charset="77"/>
            </a:endParaRPr>
          </a:p>
          <a:p>
            <a:endParaRPr lang="pt-BR" dirty="0"/>
          </a:p>
        </p:txBody>
      </p:sp>
      <p:sp>
        <p:nvSpPr>
          <p:cNvPr id="4" name="Espaço Reservado para Número de Slide 3"/>
          <p:cNvSpPr>
            <a:spLocks noGrp="1"/>
          </p:cNvSpPr>
          <p:nvPr>
            <p:ph type="sldNum" sz="quarter" idx="5"/>
          </p:nvPr>
        </p:nvSpPr>
        <p:spPr/>
        <p:txBody>
          <a:bodyPr/>
          <a:lstStyle/>
          <a:p>
            <a:fld id="{EC121679-397E-4517-A18B-8AFDB463FA8A}" type="slidenum">
              <a:rPr lang="pt-BR" smtClean="0"/>
              <a:t>9</a:t>
            </a:fld>
            <a:endParaRPr lang="pt-BR"/>
          </a:p>
        </p:txBody>
      </p:sp>
    </p:spTree>
    <p:extLst>
      <p:ext uri="{BB962C8B-B14F-4D97-AF65-F5344CB8AC3E}">
        <p14:creationId xmlns:p14="http://schemas.microsoft.com/office/powerpoint/2010/main" val="63242831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Slide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2D99A17-2F1A-4A4B-8E22-6E733F9E11A6}"/>
              </a:ext>
            </a:extLst>
          </p:cNvPr>
          <p:cNvSpPr>
            <a:spLocks noGrp="1"/>
          </p:cNvSpPr>
          <p:nvPr>
            <p:ph type="ctrTitle"/>
          </p:nvPr>
        </p:nvSpPr>
        <p:spPr>
          <a:xfrm>
            <a:off x="1524000" y="1122363"/>
            <a:ext cx="9144000" cy="2387600"/>
          </a:xfrm>
        </p:spPr>
        <p:txBody>
          <a:bodyPr anchor="b"/>
          <a:lstStyle>
            <a:lvl1pPr algn="ctr">
              <a:defRPr sz="6000"/>
            </a:lvl1pPr>
          </a:lstStyle>
          <a:p>
            <a:r>
              <a:rPr lang="pt-BR"/>
              <a:t>Clique para editar o título Mestre</a:t>
            </a:r>
          </a:p>
        </p:txBody>
      </p:sp>
      <p:sp>
        <p:nvSpPr>
          <p:cNvPr id="3" name="Subtítulo 2">
            <a:extLst>
              <a:ext uri="{FF2B5EF4-FFF2-40B4-BE49-F238E27FC236}">
                <a16:creationId xmlns:a16="http://schemas.microsoft.com/office/drawing/2014/main" id="{9EA8B31B-E2F7-4CA5-954E-ACBF94F7D91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t-BR"/>
              <a:t>Clique para editar o estilo do subtítulo Mestre</a:t>
            </a:r>
          </a:p>
        </p:txBody>
      </p:sp>
      <p:sp>
        <p:nvSpPr>
          <p:cNvPr id="4" name="Espaço Reservado para Data 3">
            <a:extLst>
              <a:ext uri="{FF2B5EF4-FFF2-40B4-BE49-F238E27FC236}">
                <a16:creationId xmlns:a16="http://schemas.microsoft.com/office/drawing/2014/main" id="{0E8B6D29-2A91-4766-80CA-FC657F91ABEF}"/>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5" name="Espaço Reservado para Rodapé 4">
            <a:extLst>
              <a:ext uri="{FF2B5EF4-FFF2-40B4-BE49-F238E27FC236}">
                <a16:creationId xmlns:a16="http://schemas.microsoft.com/office/drawing/2014/main" id="{BA220963-261C-4D31-84C7-F0BC1B838279}"/>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7E7909F-46E9-4C48-AC76-852EC05B4DE1}"/>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18028337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e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E3E4CA06-343C-47A8-B0CC-6A8BF7EC391B}"/>
              </a:ext>
            </a:extLst>
          </p:cNvPr>
          <p:cNvSpPr>
            <a:spLocks noGrp="1"/>
          </p:cNvSpPr>
          <p:nvPr>
            <p:ph type="title"/>
          </p:nvPr>
        </p:nvSpPr>
        <p:spPr/>
        <p:txBody>
          <a:bodyPr/>
          <a:lstStyle/>
          <a:p>
            <a:r>
              <a:rPr lang="pt-BR"/>
              <a:t>Clique para editar o título Mestre</a:t>
            </a:r>
          </a:p>
        </p:txBody>
      </p:sp>
      <p:sp>
        <p:nvSpPr>
          <p:cNvPr id="3" name="Espaço Reservado para Texto Vertical 2">
            <a:extLst>
              <a:ext uri="{FF2B5EF4-FFF2-40B4-BE49-F238E27FC236}">
                <a16:creationId xmlns:a16="http://schemas.microsoft.com/office/drawing/2014/main" id="{03DA54ED-651A-4DD6-989F-BFAF6B2ADFE9}"/>
              </a:ext>
            </a:extLst>
          </p:cNvPr>
          <p:cNvSpPr>
            <a:spLocks noGrp="1"/>
          </p:cNvSpPr>
          <p:nvPr>
            <p:ph type="body" orient="vert" idx="1"/>
          </p:nvPr>
        </p:nvSpPr>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DFC37045-F244-4E09-AB6C-E7B302CBCB15}"/>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5" name="Espaço Reservado para Rodapé 4">
            <a:extLst>
              <a:ext uri="{FF2B5EF4-FFF2-40B4-BE49-F238E27FC236}">
                <a16:creationId xmlns:a16="http://schemas.microsoft.com/office/drawing/2014/main" id="{8EA9DDDD-85D3-4E68-8BEA-9BC30E7FCF75}"/>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D0495F73-65EB-4755-AB20-652FC18F8581}"/>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3108203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exto e Título Vertical">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D1C4E3EE-25F4-4FC7-B11F-F7C8D1F2FE30}"/>
              </a:ext>
            </a:extLst>
          </p:cNvPr>
          <p:cNvSpPr>
            <a:spLocks noGrp="1"/>
          </p:cNvSpPr>
          <p:nvPr>
            <p:ph type="title" orient="vert"/>
          </p:nvPr>
        </p:nvSpPr>
        <p:spPr>
          <a:xfrm>
            <a:off x="8724900" y="365125"/>
            <a:ext cx="2628900" cy="5811838"/>
          </a:xfrm>
        </p:spPr>
        <p:txBody>
          <a:bodyPr vert="eaVert"/>
          <a:lstStyle/>
          <a:p>
            <a:r>
              <a:rPr lang="pt-BR"/>
              <a:t>Clique para editar o título Mestre</a:t>
            </a:r>
          </a:p>
        </p:txBody>
      </p:sp>
      <p:sp>
        <p:nvSpPr>
          <p:cNvPr id="3" name="Espaço Reservado para Texto Vertical 2">
            <a:extLst>
              <a:ext uri="{FF2B5EF4-FFF2-40B4-BE49-F238E27FC236}">
                <a16:creationId xmlns:a16="http://schemas.microsoft.com/office/drawing/2014/main" id="{1DE9FE45-35AF-4597-A398-856EAE20C220}"/>
              </a:ext>
            </a:extLst>
          </p:cNvPr>
          <p:cNvSpPr>
            <a:spLocks noGrp="1"/>
          </p:cNvSpPr>
          <p:nvPr>
            <p:ph type="body" orient="vert" idx="1"/>
          </p:nvPr>
        </p:nvSpPr>
        <p:spPr>
          <a:xfrm>
            <a:off x="838200" y="365125"/>
            <a:ext cx="7734300" cy="5811838"/>
          </a:xfrm>
        </p:spPr>
        <p:txBody>
          <a:bodyPr vert="eaVert"/>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FC0D480D-A935-4C27-8150-AD8CB68B3429}"/>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5" name="Espaço Reservado para Rodapé 4">
            <a:extLst>
              <a:ext uri="{FF2B5EF4-FFF2-40B4-BE49-F238E27FC236}">
                <a16:creationId xmlns:a16="http://schemas.microsoft.com/office/drawing/2014/main" id="{F04B1BC1-6DDE-415F-A9EE-FDD0389D9FB6}"/>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8B972D32-05F7-4F83-AF72-C6E26D6588BE}"/>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12302633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C018E5F-451A-4C63-9D26-44425132B1D6}"/>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9CFFCB21-CC0F-4051-B4C5-0394CF6DC66C}"/>
              </a:ext>
            </a:extLst>
          </p:cNvPr>
          <p:cNvSpPr>
            <a:spLocks noGrp="1"/>
          </p:cNvSpPr>
          <p:nvPr>
            <p:ph idx="1"/>
          </p:nvPr>
        </p:nvSpPr>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D5BA38B-F70F-4F38-A27E-2DB242F01D34}"/>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5" name="Espaço Reservado para Rodapé 4">
            <a:extLst>
              <a:ext uri="{FF2B5EF4-FFF2-40B4-BE49-F238E27FC236}">
                <a16:creationId xmlns:a16="http://schemas.microsoft.com/office/drawing/2014/main" id="{8AC1E24F-4A97-4296-8DD5-EB6B089A6684}"/>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5A446F50-5730-454E-A6EE-0A5619BA9D83}"/>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381505246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Cabeçalho da Se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A8D00D8-21A7-44A4-9D89-5B4FFC8EC8E0}"/>
              </a:ext>
            </a:extLst>
          </p:cNvPr>
          <p:cNvSpPr>
            <a:spLocks noGrp="1"/>
          </p:cNvSpPr>
          <p:nvPr>
            <p:ph type="title"/>
          </p:nvPr>
        </p:nvSpPr>
        <p:spPr>
          <a:xfrm>
            <a:off x="831850" y="1709738"/>
            <a:ext cx="10515600" cy="2852737"/>
          </a:xfrm>
        </p:spPr>
        <p:txBody>
          <a:bodyPr anchor="b"/>
          <a:lstStyle>
            <a:lvl1pPr>
              <a:defRPr sz="6000"/>
            </a:lvl1pPr>
          </a:lstStyle>
          <a:p>
            <a:r>
              <a:rPr lang="pt-BR"/>
              <a:t>Clique para editar o título Mestre</a:t>
            </a:r>
          </a:p>
        </p:txBody>
      </p:sp>
      <p:sp>
        <p:nvSpPr>
          <p:cNvPr id="3" name="Espaço Reservado para Texto 2">
            <a:extLst>
              <a:ext uri="{FF2B5EF4-FFF2-40B4-BE49-F238E27FC236}">
                <a16:creationId xmlns:a16="http://schemas.microsoft.com/office/drawing/2014/main" id="{45FC6716-E740-42A2-9FB6-5C025657DACB}"/>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pt-BR"/>
              <a:t>Clique para editar os estilos de texto Mestres</a:t>
            </a:r>
          </a:p>
        </p:txBody>
      </p:sp>
      <p:sp>
        <p:nvSpPr>
          <p:cNvPr id="4" name="Espaço Reservado para Data 3">
            <a:extLst>
              <a:ext uri="{FF2B5EF4-FFF2-40B4-BE49-F238E27FC236}">
                <a16:creationId xmlns:a16="http://schemas.microsoft.com/office/drawing/2014/main" id="{EA771791-E8DC-4D4A-B2CB-E1C1EBD55123}"/>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5" name="Espaço Reservado para Rodapé 4">
            <a:extLst>
              <a:ext uri="{FF2B5EF4-FFF2-40B4-BE49-F238E27FC236}">
                <a16:creationId xmlns:a16="http://schemas.microsoft.com/office/drawing/2014/main" id="{62B9F0DA-FB63-4544-BC3F-AAA88ED66BBA}"/>
              </a:ext>
            </a:extLst>
          </p:cNvPr>
          <p:cNvSpPr>
            <a:spLocks noGrp="1"/>
          </p:cNvSpPr>
          <p:nvPr>
            <p:ph type="ftr" sz="quarter" idx="11"/>
          </p:nvPr>
        </p:nvSpPr>
        <p:spPr/>
        <p:txBody>
          <a:bodyPr/>
          <a:lstStyle/>
          <a:p>
            <a:endParaRPr lang="pt-BR"/>
          </a:p>
        </p:txBody>
      </p:sp>
      <p:sp>
        <p:nvSpPr>
          <p:cNvPr id="6" name="Espaço Reservado para Número de Slide 5">
            <a:extLst>
              <a:ext uri="{FF2B5EF4-FFF2-40B4-BE49-F238E27FC236}">
                <a16:creationId xmlns:a16="http://schemas.microsoft.com/office/drawing/2014/main" id="{7EA4B947-1684-4F0F-9DE3-B63D54B30832}"/>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3754414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as Partes de Conteúd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B30FF18-23CB-472E-A41D-0516AB7BC8FF}"/>
              </a:ext>
            </a:extLst>
          </p:cNvPr>
          <p:cNvSpPr>
            <a:spLocks noGrp="1"/>
          </p:cNvSpPr>
          <p:nvPr>
            <p:ph type="title"/>
          </p:nvPr>
        </p:nvSpPr>
        <p:spPr/>
        <p:txBody>
          <a:bodyPr/>
          <a:lstStyle/>
          <a:p>
            <a:r>
              <a:rPr lang="pt-BR"/>
              <a:t>Clique para editar o título Mestre</a:t>
            </a:r>
          </a:p>
        </p:txBody>
      </p:sp>
      <p:sp>
        <p:nvSpPr>
          <p:cNvPr id="3" name="Espaço Reservado para Conteúdo 2">
            <a:extLst>
              <a:ext uri="{FF2B5EF4-FFF2-40B4-BE49-F238E27FC236}">
                <a16:creationId xmlns:a16="http://schemas.microsoft.com/office/drawing/2014/main" id="{BB32581D-FF5E-47CC-8E4B-2B072DE95CBD}"/>
              </a:ext>
            </a:extLst>
          </p:cNvPr>
          <p:cNvSpPr>
            <a:spLocks noGrp="1"/>
          </p:cNvSpPr>
          <p:nvPr>
            <p:ph sz="half" idx="1"/>
          </p:nvPr>
        </p:nvSpPr>
        <p:spPr>
          <a:xfrm>
            <a:off x="838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Conteúdo 3">
            <a:extLst>
              <a:ext uri="{FF2B5EF4-FFF2-40B4-BE49-F238E27FC236}">
                <a16:creationId xmlns:a16="http://schemas.microsoft.com/office/drawing/2014/main" id="{9D5652A3-4E5C-4631-B493-DA66008CD0F5}"/>
              </a:ext>
            </a:extLst>
          </p:cNvPr>
          <p:cNvSpPr>
            <a:spLocks noGrp="1"/>
          </p:cNvSpPr>
          <p:nvPr>
            <p:ph sz="half" idx="2"/>
          </p:nvPr>
        </p:nvSpPr>
        <p:spPr>
          <a:xfrm>
            <a:off x="6172200" y="1825625"/>
            <a:ext cx="5181600" cy="435133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Data 4">
            <a:extLst>
              <a:ext uri="{FF2B5EF4-FFF2-40B4-BE49-F238E27FC236}">
                <a16:creationId xmlns:a16="http://schemas.microsoft.com/office/drawing/2014/main" id="{204E6C22-2BED-4345-8BFF-91CA1E587656}"/>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6" name="Espaço Reservado para Rodapé 5">
            <a:extLst>
              <a:ext uri="{FF2B5EF4-FFF2-40B4-BE49-F238E27FC236}">
                <a16:creationId xmlns:a16="http://schemas.microsoft.com/office/drawing/2014/main" id="{FEC31C31-1608-44D6-BB3A-0FB55EC2283B}"/>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E4A4BC63-ECE2-4E42-A251-EA8A35A59284}"/>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10687980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çã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C3838F5-92C9-4498-BD5D-10D862E1209B}"/>
              </a:ext>
            </a:extLst>
          </p:cNvPr>
          <p:cNvSpPr>
            <a:spLocks noGrp="1"/>
          </p:cNvSpPr>
          <p:nvPr>
            <p:ph type="title"/>
          </p:nvPr>
        </p:nvSpPr>
        <p:spPr>
          <a:xfrm>
            <a:off x="839788" y="365125"/>
            <a:ext cx="10515600" cy="1325563"/>
          </a:xfrm>
        </p:spPr>
        <p:txBody>
          <a:bodyPr/>
          <a:lstStyle/>
          <a:p>
            <a:r>
              <a:rPr lang="pt-BR"/>
              <a:t>Clique para editar o título Mestre</a:t>
            </a:r>
          </a:p>
        </p:txBody>
      </p:sp>
      <p:sp>
        <p:nvSpPr>
          <p:cNvPr id="3" name="Espaço Reservado para Texto 2">
            <a:extLst>
              <a:ext uri="{FF2B5EF4-FFF2-40B4-BE49-F238E27FC236}">
                <a16:creationId xmlns:a16="http://schemas.microsoft.com/office/drawing/2014/main" id="{C91DB8C7-C5BF-4C1B-BA35-8C12AF9695E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4" name="Espaço Reservado para Conteúdo 3">
            <a:extLst>
              <a:ext uri="{FF2B5EF4-FFF2-40B4-BE49-F238E27FC236}">
                <a16:creationId xmlns:a16="http://schemas.microsoft.com/office/drawing/2014/main" id="{E6CD243E-06C1-4532-B273-90D9569C0756}"/>
              </a:ext>
            </a:extLst>
          </p:cNvPr>
          <p:cNvSpPr>
            <a:spLocks noGrp="1"/>
          </p:cNvSpPr>
          <p:nvPr>
            <p:ph sz="half" idx="2"/>
          </p:nvPr>
        </p:nvSpPr>
        <p:spPr>
          <a:xfrm>
            <a:off x="839788" y="2505075"/>
            <a:ext cx="5157787"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5" name="Espaço Reservado para Texto 4">
            <a:extLst>
              <a:ext uri="{FF2B5EF4-FFF2-40B4-BE49-F238E27FC236}">
                <a16:creationId xmlns:a16="http://schemas.microsoft.com/office/drawing/2014/main" id="{1F311251-50F5-4C27-9DC6-2E34B6142B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pt-BR"/>
              <a:t>Clique para editar os estilos de texto Mestres</a:t>
            </a:r>
          </a:p>
        </p:txBody>
      </p:sp>
      <p:sp>
        <p:nvSpPr>
          <p:cNvPr id="6" name="Espaço Reservado para Conteúdo 5">
            <a:extLst>
              <a:ext uri="{FF2B5EF4-FFF2-40B4-BE49-F238E27FC236}">
                <a16:creationId xmlns:a16="http://schemas.microsoft.com/office/drawing/2014/main" id="{8DF7C325-4131-43BD-AB9E-5AB60AF0C67A}"/>
              </a:ext>
            </a:extLst>
          </p:cNvPr>
          <p:cNvSpPr>
            <a:spLocks noGrp="1"/>
          </p:cNvSpPr>
          <p:nvPr>
            <p:ph sz="quarter" idx="4"/>
          </p:nvPr>
        </p:nvSpPr>
        <p:spPr>
          <a:xfrm>
            <a:off x="6172200" y="2505075"/>
            <a:ext cx="5183188" cy="3684588"/>
          </a:xfrm>
        </p:spPr>
        <p:txBody>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7" name="Espaço Reservado para Data 6">
            <a:extLst>
              <a:ext uri="{FF2B5EF4-FFF2-40B4-BE49-F238E27FC236}">
                <a16:creationId xmlns:a16="http://schemas.microsoft.com/office/drawing/2014/main" id="{62E2EBCF-47F6-46AF-BAC4-2D012D88E92F}"/>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8" name="Espaço Reservado para Rodapé 7">
            <a:extLst>
              <a:ext uri="{FF2B5EF4-FFF2-40B4-BE49-F238E27FC236}">
                <a16:creationId xmlns:a16="http://schemas.microsoft.com/office/drawing/2014/main" id="{52A6A034-BF56-47DB-B2B4-684FE391B1B8}"/>
              </a:ext>
            </a:extLst>
          </p:cNvPr>
          <p:cNvSpPr>
            <a:spLocks noGrp="1"/>
          </p:cNvSpPr>
          <p:nvPr>
            <p:ph type="ftr" sz="quarter" idx="11"/>
          </p:nvPr>
        </p:nvSpPr>
        <p:spPr/>
        <p:txBody>
          <a:bodyPr/>
          <a:lstStyle/>
          <a:p>
            <a:endParaRPr lang="pt-BR"/>
          </a:p>
        </p:txBody>
      </p:sp>
      <p:sp>
        <p:nvSpPr>
          <p:cNvPr id="9" name="Espaço Reservado para Número de Slide 8">
            <a:extLst>
              <a:ext uri="{FF2B5EF4-FFF2-40B4-BE49-F238E27FC236}">
                <a16:creationId xmlns:a16="http://schemas.microsoft.com/office/drawing/2014/main" id="{D5CEE7E7-2A95-4789-B299-80B07E7DF488}"/>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36845547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ment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C25053E-D83B-43D3-A06B-10CEE1E665F1}"/>
              </a:ext>
            </a:extLst>
          </p:cNvPr>
          <p:cNvSpPr>
            <a:spLocks noGrp="1"/>
          </p:cNvSpPr>
          <p:nvPr>
            <p:ph type="title"/>
          </p:nvPr>
        </p:nvSpPr>
        <p:spPr/>
        <p:txBody>
          <a:bodyPr/>
          <a:lstStyle/>
          <a:p>
            <a:r>
              <a:rPr lang="pt-BR"/>
              <a:t>Clique para editar o título Mestre</a:t>
            </a:r>
          </a:p>
        </p:txBody>
      </p:sp>
      <p:sp>
        <p:nvSpPr>
          <p:cNvPr id="3" name="Espaço Reservado para Data 2">
            <a:extLst>
              <a:ext uri="{FF2B5EF4-FFF2-40B4-BE49-F238E27FC236}">
                <a16:creationId xmlns:a16="http://schemas.microsoft.com/office/drawing/2014/main" id="{52D57D20-0CDA-4D03-A343-B4A2EE0B7036}"/>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4" name="Espaço Reservado para Rodapé 3">
            <a:extLst>
              <a:ext uri="{FF2B5EF4-FFF2-40B4-BE49-F238E27FC236}">
                <a16:creationId xmlns:a16="http://schemas.microsoft.com/office/drawing/2014/main" id="{78384941-26DF-4243-826F-8FEDD0EDA6F1}"/>
              </a:ext>
            </a:extLst>
          </p:cNvPr>
          <p:cNvSpPr>
            <a:spLocks noGrp="1"/>
          </p:cNvSpPr>
          <p:nvPr>
            <p:ph type="ftr" sz="quarter" idx="11"/>
          </p:nvPr>
        </p:nvSpPr>
        <p:spPr/>
        <p:txBody>
          <a:bodyPr/>
          <a:lstStyle/>
          <a:p>
            <a:endParaRPr lang="pt-BR"/>
          </a:p>
        </p:txBody>
      </p:sp>
      <p:sp>
        <p:nvSpPr>
          <p:cNvPr id="5" name="Espaço Reservado para Número de Slide 4">
            <a:extLst>
              <a:ext uri="{FF2B5EF4-FFF2-40B4-BE49-F238E27FC236}">
                <a16:creationId xmlns:a16="http://schemas.microsoft.com/office/drawing/2014/main" id="{ADCB3F22-FF36-4D72-BD03-3944239FB475}"/>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33679786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m Branco">
    <p:spTree>
      <p:nvGrpSpPr>
        <p:cNvPr id="1" name=""/>
        <p:cNvGrpSpPr/>
        <p:nvPr/>
      </p:nvGrpSpPr>
      <p:grpSpPr>
        <a:xfrm>
          <a:off x="0" y="0"/>
          <a:ext cx="0" cy="0"/>
          <a:chOff x="0" y="0"/>
          <a:chExt cx="0" cy="0"/>
        </a:xfrm>
      </p:grpSpPr>
      <p:sp>
        <p:nvSpPr>
          <p:cNvPr id="2" name="Espaço Reservado para Data 1">
            <a:extLst>
              <a:ext uri="{FF2B5EF4-FFF2-40B4-BE49-F238E27FC236}">
                <a16:creationId xmlns:a16="http://schemas.microsoft.com/office/drawing/2014/main" id="{8B4F2330-10B5-4B86-BDBA-3D3BE0AFDDA0}"/>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3" name="Espaço Reservado para Rodapé 2">
            <a:extLst>
              <a:ext uri="{FF2B5EF4-FFF2-40B4-BE49-F238E27FC236}">
                <a16:creationId xmlns:a16="http://schemas.microsoft.com/office/drawing/2014/main" id="{9F3401D6-9624-44EA-8F4E-C94DD4515F3D}"/>
              </a:ext>
            </a:extLst>
          </p:cNvPr>
          <p:cNvSpPr>
            <a:spLocks noGrp="1"/>
          </p:cNvSpPr>
          <p:nvPr>
            <p:ph type="ftr" sz="quarter" idx="11"/>
          </p:nvPr>
        </p:nvSpPr>
        <p:spPr/>
        <p:txBody>
          <a:bodyPr/>
          <a:lstStyle/>
          <a:p>
            <a:endParaRPr lang="pt-BR"/>
          </a:p>
        </p:txBody>
      </p:sp>
      <p:sp>
        <p:nvSpPr>
          <p:cNvPr id="4" name="Espaço Reservado para Número de Slide 3">
            <a:extLst>
              <a:ext uri="{FF2B5EF4-FFF2-40B4-BE49-F238E27FC236}">
                <a16:creationId xmlns:a16="http://schemas.microsoft.com/office/drawing/2014/main" id="{D0E82E7E-FEAF-45C8-9704-1B5725C1B6B3}"/>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301912826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údo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0F9754A-A9DA-4944-90F4-B72A1DF5EC43}"/>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Conteúdo 2">
            <a:extLst>
              <a:ext uri="{FF2B5EF4-FFF2-40B4-BE49-F238E27FC236}">
                <a16:creationId xmlns:a16="http://schemas.microsoft.com/office/drawing/2014/main" id="{C5711E74-8D40-4E13-B145-29881C55692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Texto 3">
            <a:extLst>
              <a:ext uri="{FF2B5EF4-FFF2-40B4-BE49-F238E27FC236}">
                <a16:creationId xmlns:a16="http://schemas.microsoft.com/office/drawing/2014/main" id="{B7B41FA7-6402-402B-9414-449D080F11B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4B9C45B5-E6B0-42A4-A66A-2B3E44CAC17A}"/>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6" name="Espaço Reservado para Rodapé 5">
            <a:extLst>
              <a:ext uri="{FF2B5EF4-FFF2-40B4-BE49-F238E27FC236}">
                <a16:creationId xmlns:a16="http://schemas.microsoft.com/office/drawing/2014/main" id="{DCF45536-E010-40A5-AEB6-D460CF181034}"/>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12D78F25-E783-4A13-8A74-655B61E8B034}"/>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253814772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m com Legenda">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5EE2C4F1-9A16-4115-BA1C-B359CE08D951}"/>
              </a:ext>
            </a:extLst>
          </p:cNvPr>
          <p:cNvSpPr>
            <a:spLocks noGrp="1"/>
          </p:cNvSpPr>
          <p:nvPr>
            <p:ph type="title"/>
          </p:nvPr>
        </p:nvSpPr>
        <p:spPr>
          <a:xfrm>
            <a:off x="839788" y="457200"/>
            <a:ext cx="3932237" cy="1600200"/>
          </a:xfrm>
        </p:spPr>
        <p:txBody>
          <a:bodyPr anchor="b"/>
          <a:lstStyle>
            <a:lvl1pPr>
              <a:defRPr sz="3200"/>
            </a:lvl1pPr>
          </a:lstStyle>
          <a:p>
            <a:r>
              <a:rPr lang="pt-BR"/>
              <a:t>Clique para editar o título Mestre</a:t>
            </a:r>
          </a:p>
        </p:txBody>
      </p:sp>
      <p:sp>
        <p:nvSpPr>
          <p:cNvPr id="3" name="Espaço Reservado para Imagem 2">
            <a:extLst>
              <a:ext uri="{FF2B5EF4-FFF2-40B4-BE49-F238E27FC236}">
                <a16:creationId xmlns:a16="http://schemas.microsoft.com/office/drawing/2014/main" id="{97539CCA-94E7-4A30-A9F4-47F2E182ACC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pt-BR"/>
          </a:p>
        </p:txBody>
      </p:sp>
      <p:sp>
        <p:nvSpPr>
          <p:cNvPr id="4" name="Espaço Reservado para Texto 3">
            <a:extLst>
              <a:ext uri="{FF2B5EF4-FFF2-40B4-BE49-F238E27FC236}">
                <a16:creationId xmlns:a16="http://schemas.microsoft.com/office/drawing/2014/main" id="{E5282A44-6295-4FE9-92EF-0F528F2AAEE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pt-BR"/>
              <a:t>Clique para editar os estilos de texto Mestres</a:t>
            </a:r>
          </a:p>
        </p:txBody>
      </p:sp>
      <p:sp>
        <p:nvSpPr>
          <p:cNvPr id="5" name="Espaço Reservado para Data 4">
            <a:extLst>
              <a:ext uri="{FF2B5EF4-FFF2-40B4-BE49-F238E27FC236}">
                <a16:creationId xmlns:a16="http://schemas.microsoft.com/office/drawing/2014/main" id="{A32CB20B-1080-4354-961F-8C6EB42FA711}"/>
              </a:ext>
            </a:extLst>
          </p:cNvPr>
          <p:cNvSpPr>
            <a:spLocks noGrp="1"/>
          </p:cNvSpPr>
          <p:nvPr>
            <p:ph type="dt" sz="half" idx="10"/>
          </p:nvPr>
        </p:nvSpPr>
        <p:spPr/>
        <p:txBody>
          <a:bodyPr/>
          <a:lstStyle/>
          <a:p>
            <a:fld id="{5956FF87-8EAF-4812-8240-1ACDDDC65625}" type="datetimeFigureOut">
              <a:rPr lang="pt-BR" smtClean="0"/>
              <a:t>30/11/2023</a:t>
            </a:fld>
            <a:endParaRPr lang="pt-BR"/>
          </a:p>
        </p:txBody>
      </p:sp>
      <p:sp>
        <p:nvSpPr>
          <p:cNvPr id="6" name="Espaço Reservado para Rodapé 5">
            <a:extLst>
              <a:ext uri="{FF2B5EF4-FFF2-40B4-BE49-F238E27FC236}">
                <a16:creationId xmlns:a16="http://schemas.microsoft.com/office/drawing/2014/main" id="{437AA8CE-CE50-4893-888C-4FD00BE75CD5}"/>
              </a:ext>
            </a:extLst>
          </p:cNvPr>
          <p:cNvSpPr>
            <a:spLocks noGrp="1"/>
          </p:cNvSpPr>
          <p:nvPr>
            <p:ph type="ftr" sz="quarter" idx="11"/>
          </p:nvPr>
        </p:nvSpPr>
        <p:spPr/>
        <p:txBody>
          <a:bodyPr/>
          <a:lstStyle/>
          <a:p>
            <a:endParaRPr lang="pt-BR"/>
          </a:p>
        </p:txBody>
      </p:sp>
      <p:sp>
        <p:nvSpPr>
          <p:cNvPr id="7" name="Espaço Reservado para Número de Slide 6">
            <a:extLst>
              <a:ext uri="{FF2B5EF4-FFF2-40B4-BE49-F238E27FC236}">
                <a16:creationId xmlns:a16="http://schemas.microsoft.com/office/drawing/2014/main" id="{A4DE3EF5-AF08-4A4D-A232-00F4B26BF557}"/>
              </a:ext>
            </a:extLst>
          </p:cNvPr>
          <p:cNvSpPr>
            <a:spLocks noGrp="1"/>
          </p:cNvSpPr>
          <p:nvPr>
            <p:ph type="sldNum" sz="quarter" idx="12"/>
          </p:nvPr>
        </p:nvSpPr>
        <p:spPr/>
        <p:txBody>
          <a:bodyPr/>
          <a:lstStyle/>
          <a:p>
            <a:fld id="{1FA2F137-BCC2-4AD1-AF85-2D0248E12762}" type="slidenum">
              <a:rPr lang="pt-BR" smtClean="0"/>
              <a:t>‹nº›</a:t>
            </a:fld>
            <a:endParaRPr lang="pt-BR"/>
          </a:p>
        </p:txBody>
      </p:sp>
    </p:spTree>
    <p:extLst>
      <p:ext uri="{BB962C8B-B14F-4D97-AF65-F5344CB8AC3E}">
        <p14:creationId xmlns:p14="http://schemas.microsoft.com/office/powerpoint/2010/main" val="321546769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ço Reservado para Título 1">
            <a:extLst>
              <a:ext uri="{FF2B5EF4-FFF2-40B4-BE49-F238E27FC236}">
                <a16:creationId xmlns:a16="http://schemas.microsoft.com/office/drawing/2014/main" id="{AB34CB66-79A5-4BAE-BAA4-ABA728B6C21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pt-BR"/>
              <a:t>Clique para editar o título Mestre</a:t>
            </a:r>
          </a:p>
        </p:txBody>
      </p:sp>
      <p:sp>
        <p:nvSpPr>
          <p:cNvPr id="3" name="Espaço Reservado para Texto 2">
            <a:extLst>
              <a:ext uri="{FF2B5EF4-FFF2-40B4-BE49-F238E27FC236}">
                <a16:creationId xmlns:a16="http://schemas.microsoft.com/office/drawing/2014/main" id="{FD89BAB9-8D51-42E4-9CE5-5B523EB10FC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t-BR"/>
              <a:t>Clique para editar os estilos de texto Mestres</a:t>
            </a:r>
          </a:p>
          <a:p>
            <a:pPr lvl="1"/>
            <a:r>
              <a:rPr lang="pt-BR"/>
              <a:t>Segundo nível</a:t>
            </a:r>
          </a:p>
          <a:p>
            <a:pPr lvl="2"/>
            <a:r>
              <a:rPr lang="pt-BR"/>
              <a:t>Terceiro nível</a:t>
            </a:r>
          </a:p>
          <a:p>
            <a:pPr lvl="3"/>
            <a:r>
              <a:rPr lang="pt-BR"/>
              <a:t>Quarto nível</a:t>
            </a:r>
          </a:p>
          <a:p>
            <a:pPr lvl="4"/>
            <a:r>
              <a:rPr lang="pt-BR"/>
              <a:t>Quinto nível</a:t>
            </a:r>
          </a:p>
        </p:txBody>
      </p:sp>
      <p:sp>
        <p:nvSpPr>
          <p:cNvPr id="4" name="Espaço Reservado para Data 3">
            <a:extLst>
              <a:ext uri="{FF2B5EF4-FFF2-40B4-BE49-F238E27FC236}">
                <a16:creationId xmlns:a16="http://schemas.microsoft.com/office/drawing/2014/main" id="{87258D78-4FBD-4264-AEBC-557F64BA41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5956FF87-8EAF-4812-8240-1ACDDDC65625}" type="datetimeFigureOut">
              <a:rPr lang="pt-BR" smtClean="0"/>
              <a:t>30/11/2023</a:t>
            </a:fld>
            <a:endParaRPr lang="pt-BR"/>
          </a:p>
        </p:txBody>
      </p:sp>
      <p:sp>
        <p:nvSpPr>
          <p:cNvPr id="5" name="Espaço Reservado para Rodapé 4">
            <a:extLst>
              <a:ext uri="{FF2B5EF4-FFF2-40B4-BE49-F238E27FC236}">
                <a16:creationId xmlns:a16="http://schemas.microsoft.com/office/drawing/2014/main" id="{5732C25A-E5EB-4E3F-93BA-F4FA8DA5F42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pt-BR"/>
          </a:p>
        </p:txBody>
      </p:sp>
      <p:sp>
        <p:nvSpPr>
          <p:cNvPr id="6" name="Espaço Reservado para Número de Slide 5">
            <a:extLst>
              <a:ext uri="{FF2B5EF4-FFF2-40B4-BE49-F238E27FC236}">
                <a16:creationId xmlns:a16="http://schemas.microsoft.com/office/drawing/2014/main" id="{842CB5E9-234F-4DCF-86D5-0D04919E425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FA2F137-BCC2-4AD1-AF85-2D0248E12762}" type="slidenum">
              <a:rPr lang="pt-BR" smtClean="0"/>
              <a:t>‹nº›</a:t>
            </a:fld>
            <a:endParaRPr lang="pt-BR"/>
          </a:p>
        </p:txBody>
      </p:sp>
    </p:spTree>
    <p:extLst>
      <p:ext uri="{BB962C8B-B14F-4D97-AF65-F5344CB8AC3E}">
        <p14:creationId xmlns:p14="http://schemas.microsoft.com/office/powerpoint/2010/main" val="39528305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notesSlide" Target="../notesSlides/notesSlide1.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2.xml"/><Relationship Id="rId6" Type="http://schemas.openxmlformats.org/officeDocument/2006/relationships/image" Target="../media/image3.svg"/><Relationship Id="rId11" Type="http://schemas.openxmlformats.org/officeDocument/2006/relationships/image" Target="../media/image8.png"/><Relationship Id="rId5" Type="http://schemas.openxmlformats.org/officeDocument/2006/relationships/image" Target="../media/image2.png"/><Relationship Id="rId10" Type="http://schemas.openxmlformats.org/officeDocument/2006/relationships/image" Target="../media/image7.svg"/><Relationship Id="rId4" Type="http://schemas.openxmlformats.org/officeDocument/2006/relationships/image" Target="../media/image1.jpeg"/><Relationship Id="rId9" Type="http://schemas.openxmlformats.org/officeDocument/2006/relationships/image" Target="../media/image6.png"/></Relationships>
</file>

<file path=ppt/slides/_rels/slide10.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notesSlide" Target="../notesSlides/notesSlide10.xml"/><Relationship Id="rId7"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9.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34.svg"/><Relationship Id="rId4" Type="http://schemas.openxmlformats.org/officeDocument/2006/relationships/image" Target="../media/image31.jpeg"/><Relationship Id="rId9" Type="http://schemas.openxmlformats.org/officeDocument/2006/relationships/image" Target="../media/image33.png"/></Relationships>
</file>

<file path=ppt/slides/_rels/slide1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notesSlide" Target="../notesSlides/notesSlide11.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0.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36.svg"/><Relationship Id="rId4" Type="http://schemas.openxmlformats.org/officeDocument/2006/relationships/image" Target="../media/image35.jpeg"/><Relationship Id="rId9" Type="http://schemas.openxmlformats.org/officeDocument/2006/relationships/image" Target="../media/image4.png"/></Relationships>
</file>

<file path=ppt/slides/_rels/slide12.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notesSlide" Target="../notesSlides/notesSlide12.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11.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37.jpeg"/></Relationships>
</file>

<file path=ppt/slides/_rels/slide13.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notesSlide" Target="../notesSlides/notesSlide13.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12.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39.jpeg"/></Relationships>
</file>

<file path=ppt/slides/_rels/slide14.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notesSlide" Target="../notesSlides/notesSlide14.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13.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0.jpeg"/></Relationships>
</file>

<file path=ppt/slides/_rels/slide15.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notesSlide" Target="../notesSlides/notesSlide15.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1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1.jpeg"/></Relationships>
</file>

<file path=ppt/slides/_rels/slide16.xml.rels><?xml version="1.0" encoding="UTF-8" standalone="yes"?>
<Relationships xmlns="http://schemas.openxmlformats.org/package/2006/relationships"><Relationship Id="rId8" Type="http://schemas.openxmlformats.org/officeDocument/2006/relationships/image" Target="../media/image38.svg"/><Relationship Id="rId3" Type="http://schemas.openxmlformats.org/officeDocument/2006/relationships/notesSlide" Target="../notesSlides/notesSlide16.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15.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42.jpeg"/></Relationships>
</file>

<file path=ppt/slides/_rels/slide17.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notesSlide" Target="../notesSlides/notesSlide17.xml"/><Relationship Id="rId7" Type="http://schemas.openxmlformats.org/officeDocument/2006/relationships/image" Target="../media/image44.png"/><Relationship Id="rId12" Type="http://schemas.openxmlformats.org/officeDocument/2006/relationships/image" Target="../media/image48.svg"/><Relationship Id="rId2" Type="http://schemas.openxmlformats.org/officeDocument/2006/relationships/slideLayout" Target="../slideLayouts/slideLayout7.xml"/><Relationship Id="rId1" Type="http://schemas.openxmlformats.org/officeDocument/2006/relationships/tags" Target="../tags/tag16.xml"/><Relationship Id="rId6" Type="http://schemas.openxmlformats.org/officeDocument/2006/relationships/image" Target="../media/image3.svg"/><Relationship Id="rId11" Type="http://schemas.openxmlformats.org/officeDocument/2006/relationships/image" Target="../media/image4.png"/><Relationship Id="rId5" Type="http://schemas.openxmlformats.org/officeDocument/2006/relationships/image" Target="../media/image2.png"/><Relationship Id="rId10" Type="http://schemas.openxmlformats.org/officeDocument/2006/relationships/image" Target="../media/image47.svg"/><Relationship Id="rId4" Type="http://schemas.openxmlformats.org/officeDocument/2006/relationships/image" Target="../media/image43.png"/><Relationship Id="rId9" Type="http://schemas.openxmlformats.org/officeDocument/2006/relationships/image" Target="../media/image46.png"/></Relationships>
</file>

<file path=ppt/slides/_rels/slide18.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notesSlide" Target="../notesSlides/notesSlide18.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1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image" Target="../media/image54.svg"/><Relationship Id="rId3" Type="http://schemas.openxmlformats.org/officeDocument/2006/relationships/notesSlide" Target="../notesSlides/notesSlide19.xml"/><Relationship Id="rId7" Type="http://schemas.openxmlformats.org/officeDocument/2006/relationships/image" Target="../media/image51.svg"/><Relationship Id="rId12" Type="http://schemas.openxmlformats.org/officeDocument/2006/relationships/image" Target="../media/image18.png"/><Relationship Id="rId2" Type="http://schemas.openxmlformats.org/officeDocument/2006/relationships/slideLayout" Target="../slideLayouts/slideLayout7.xml"/><Relationship Id="rId1" Type="http://schemas.openxmlformats.org/officeDocument/2006/relationships/tags" Target="../tags/tag18.xml"/><Relationship Id="rId6" Type="http://schemas.openxmlformats.org/officeDocument/2006/relationships/image" Target="../media/image50.png"/><Relationship Id="rId11" Type="http://schemas.openxmlformats.org/officeDocument/2006/relationships/image" Target="../media/image3.svg"/><Relationship Id="rId5" Type="http://schemas.openxmlformats.org/officeDocument/2006/relationships/image" Target="../media/image34.svg"/><Relationship Id="rId15" Type="http://schemas.openxmlformats.org/officeDocument/2006/relationships/hyperlink" Target="https://news.linkedin.com/2017/6/eighty-percent-of-professionals-consider-networking-important-to-career-success" TargetMode="External"/><Relationship Id="rId10" Type="http://schemas.openxmlformats.org/officeDocument/2006/relationships/image" Target="../media/image2.png"/><Relationship Id="rId4" Type="http://schemas.openxmlformats.org/officeDocument/2006/relationships/image" Target="../media/image33.png"/><Relationship Id="rId9" Type="http://schemas.openxmlformats.org/officeDocument/2006/relationships/image" Target="../media/image53.svg"/><Relationship Id="rId14" Type="http://schemas.openxmlformats.org/officeDocument/2006/relationships/chart" Target="../charts/chart1.xml"/></Relationships>
</file>

<file path=ppt/slides/_rels/slide2.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notesSlide" Target="../notesSlides/notesSlide2.xml"/><Relationship Id="rId7" Type="http://schemas.openxmlformats.org/officeDocument/2006/relationships/image" Target="../media/image2.png"/><Relationship Id="rId2" Type="http://schemas.openxmlformats.org/officeDocument/2006/relationships/slideLayout" Target="../slideLayouts/slideLayout7.xml"/><Relationship Id="rId1" Type="http://schemas.openxmlformats.org/officeDocument/2006/relationships/tags" Target="../tags/tag3.xml"/><Relationship Id="rId6" Type="http://schemas.openxmlformats.org/officeDocument/2006/relationships/image" Target="../media/image5.svg"/><Relationship Id="rId5" Type="http://schemas.openxmlformats.org/officeDocument/2006/relationships/image" Target="../media/image4.png"/><Relationship Id="rId10" Type="http://schemas.openxmlformats.org/officeDocument/2006/relationships/image" Target="../media/image11.svg"/><Relationship Id="rId4" Type="http://schemas.openxmlformats.org/officeDocument/2006/relationships/image" Target="../media/image9.jpeg"/><Relationship Id="rId9" Type="http://schemas.openxmlformats.org/officeDocument/2006/relationships/image" Target="../media/image10.png"/></Relationships>
</file>

<file path=ppt/slides/_rels/slide20.xml.rels><?xml version="1.0" encoding="UTF-8" standalone="yes"?>
<Relationships xmlns="http://schemas.openxmlformats.org/package/2006/relationships"><Relationship Id="rId8" Type="http://schemas.openxmlformats.org/officeDocument/2006/relationships/image" Target="../media/image52.png"/><Relationship Id="rId13" Type="http://schemas.openxmlformats.org/officeDocument/2006/relationships/hyperlink" Target="https://www.cnbc.com/2019/12/27/how-to-get-a-job-often-comes-down-to-one-elite-personal-asset.html" TargetMode="External"/><Relationship Id="rId3" Type="http://schemas.openxmlformats.org/officeDocument/2006/relationships/notesSlide" Target="../notesSlides/notesSlide20.xml"/><Relationship Id="rId7" Type="http://schemas.openxmlformats.org/officeDocument/2006/relationships/image" Target="../media/image51.svg"/><Relationship Id="rId12" Type="http://schemas.openxmlformats.org/officeDocument/2006/relationships/chart" Target="../charts/chart2.xml"/><Relationship Id="rId2" Type="http://schemas.openxmlformats.org/officeDocument/2006/relationships/slideLayout" Target="../slideLayouts/slideLayout7.xml"/><Relationship Id="rId1" Type="http://schemas.openxmlformats.org/officeDocument/2006/relationships/tags" Target="../tags/tag19.xml"/><Relationship Id="rId6" Type="http://schemas.openxmlformats.org/officeDocument/2006/relationships/image" Target="../media/image50.png"/><Relationship Id="rId11" Type="http://schemas.openxmlformats.org/officeDocument/2006/relationships/image" Target="../media/image3.svg"/><Relationship Id="rId5" Type="http://schemas.openxmlformats.org/officeDocument/2006/relationships/image" Target="../media/image34.svg"/><Relationship Id="rId10" Type="http://schemas.openxmlformats.org/officeDocument/2006/relationships/image" Target="../media/image2.png"/><Relationship Id="rId4" Type="http://schemas.openxmlformats.org/officeDocument/2006/relationships/image" Target="../media/image33.png"/><Relationship Id="rId9" Type="http://schemas.openxmlformats.org/officeDocument/2006/relationships/image" Target="../media/image53.svg"/></Relationships>
</file>

<file path=ppt/slides/_rels/slide21.xml.rels><?xml version="1.0" encoding="UTF-8" standalone="yes"?>
<Relationships xmlns="http://schemas.openxmlformats.org/package/2006/relationships"><Relationship Id="rId8" Type="http://schemas.openxmlformats.org/officeDocument/2006/relationships/image" Target="../media/image57.svg"/><Relationship Id="rId3" Type="http://schemas.openxmlformats.org/officeDocument/2006/relationships/notesSlide" Target="../notesSlides/notesSlide21.xml"/><Relationship Id="rId7" Type="http://schemas.openxmlformats.org/officeDocument/2006/relationships/image" Target="../media/image56.png"/><Relationship Id="rId2" Type="http://schemas.openxmlformats.org/officeDocument/2006/relationships/slideLayout" Target="../slideLayouts/slideLayout7.xml"/><Relationship Id="rId1" Type="http://schemas.openxmlformats.org/officeDocument/2006/relationships/tags" Target="../tags/tag20.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11.svg"/><Relationship Id="rId4" Type="http://schemas.openxmlformats.org/officeDocument/2006/relationships/image" Target="../media/image55.jpeg"/><Relationship Id="rId9" Type="http://schemas.openxmlformats.org/officeDocument/2006/relationships/image" Target="../media/image10.png"/></Relationships>
</file>

<file path=ppt/slides/_rels/slide22.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notesSlide" Target="../notesSlides/notesSlide22.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21.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34.svg"/><Relationship Id="rId4" Type="http://schemas.openxmlformats.org/officeDocument/2006/relationships/image" Target="../media/image58.jpeg"/><Relationship Id="rId9" Type="http://schemas.openxmlformats.org/officeDocument/2006/relationships/image" Target="../media/image33.png"/></Relationships>
</file>

<file path=ppt/slides/_rels/slide23.xml.rels><?xml version="1.0" encoding="UTF-8" standalone="yes"?>
<Relationships xmlns="http://schemas.openxmlformats.org/package/2006/relationships"><Relationship Id="rId3" Type="http://schemas.openxmlformats.org/officeDocument/2006/relationships/notesSlide" Target="../notesSlides/notesSlide23.xml"/><Relationship Id="rId2" Type="http://schemas.openxmlformats.org/officeDocument/2006/relationships/slideLayout" Target="../slideLayouts/slideLayout7.xml"/><Relationship Id="rId1" Type="http://schemas.openxmlformats.org/officeDocument/2006/relationships/tags" Target="../tags/tag22.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59.jpeg"/></Relationships>
</file>

<file path=ppt/slides/_rels/slide24.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notesSlide" Target="../notesSlides/notesSlide24.xml"/><Relationship Id="rId7" Type="http://schemas.openxmlformats.org/officeDocument/2006/relationships/image" Target="../media/image44.png"/><Relationship Id="rId12" Type="http://schemas.openxmlformats.org/officeDocument/2006/relationships/image" Target="../media/image48.svg"/><Relationship Id="rId2" Type="http://schemas.openxmlformats.org/officeDocument/2006/relationships/slideLayout" Target="../slideLayouts/slideLayout7.xml"/><Relationship Id="rId1" Type="http://schemas.openxmlformats.org/officeDocument/2006/relationships/tags" Target="../tags/tag23.xml"/><Relationship Id="rId6" Type="http://schemas.openxmlformats.org/officeDocument/2006/relationships/image" Target="../media/image3.svg"/><Relationship Id="rId11" Type="http://schemas.openxmlformats.org/officeDocument/2006/relationships/image" Target="../media/image4.png"/><Relationship Id="rId5" Type="http://schemas.openxmlformats.org/officeDocument/2006/relationships/image" Target="../media/image2.png"/><Relationship Id="rId10" Type="http://schemas.openxmlformats.org/officeDocument/2006/relationships/image" Target="../media/image47.svg"/><Relationship Id="rId4" Type="http://schemas.openxmlformats.org/officeDocument/2006/relationships/image" Target="../media/image60.jpg"/><Relationship Id="rId9" Type="http://schemas.openxmlformats.org/officeDocument/2006/relationships/image" Target="../media/image46.png"/></Relationships>
</file>

<file path=ppt/slides/_rels/slide2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25.xml"/><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2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61.jpeg"/><Relationship Id="rId9" Type="http://schemas.openxmlformats.org/officeDocument/2006/relationships/image" Target="../media/image21.svg"/></Relationships>
</file>

<file path=ppt/slides/_rels/slide26.xml.rels><?xml version="1.0" encoding="UTF-8" standalone="yes"?>
<Relationships xmlns="http://schemas.openxmlformats.org/package/2006/relationships"><Relationship Id="rId3" Type="http://schemas.openxmlformats.org/officeDocument/2006/relationships/notesSlide" Target="../notesSlides/notesSlide26.xml"/><Relationship Id="rId2" Type="http://schemas.openxmlformats.org/officeDocument/2006/relationships/slideLayout" Target="../slideLayouts/slideLayout7.xml"/><Relationship Id="rId1" Type="http://schemas.openxmlformats.org/officeDocument/2006/relationships/tags" Target="../tags/tag25.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62.jpeg"/></Relationships>
</file>

<file path=ppt/slides/_rels/slide27.xml.rels><?xml version="1.0" encoding="UTF-8" standalone="yes"?>
<Relationships xmlns="http://schemas.openxmlformats.org/package/2006/relationships"><Relationship Id="rId3" Type="http://schemas.openxmlformats.org/officeDocument/2006/relationships/notesSlide" Target="../notesSlides/notesSlide27.xml"/><Relationship Id="rId2" Type="http://schemas.openxmlformats.org/officeDocument/2006/relationships/slideLayout" Target="../slideLayouts/slideLayout7.xml"/><Relationship Id="rId1" Type="http://schemas.openxmlformats.org/officeDocument/2006/relationships/tags" Target="../tags/tag26.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63.jpeg"/></Relationships>
</file>

<file path=ppt/slides/_rels/slide28.xml.rels><?xml version="1.0" encoding="UTF-8" standalone="yes"?>
<Relationships xmlns="http://schemas.openxmlformats.org/package/2006/relationships"><Relationship Id="rId3" Type="http://schemas.openxmlformats.org/officeDocument/2006/relationships/notesSlide" Target="../notesSlides/notesSlide28.xml"/><Relationship Id="rId2" Type="http://schemas.openxmlformats.org/officeDocument/2006/relationships/slideLayout" Target="../slideLayouts/slideLayout7.xml"/><Relationship Id="rId1" Type="http://schemas.openxmlformats.org/officeDocument/2006/relationships/tags" Target="../tags/tag27.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64.jpeg"/></Relationships>
</file>

<file path=ppt/slides/_rels/slide29.xml.rels><?xml version="1.0" encoding="UTF-8" standalone="yes"?>
<Relationships xmlns="http://schemas.openxmlformats.org/package/2006/relationships"><Relationship Id="rId3" Type="http://schemas.openxmlformats.org/officeDocument/2006/relationships/notesSlide" Target="../notesSlides/notesSlide29.xml"/><Relationship Id="rId2" Type="http://schemas.openxmlformats.org/officeDocument/2006/relationships/slideLayout" Target="../slideLayouts/slideLayout7.xml"/><Relationship Id="rId1" Type="http://schemas.openxmlformats.org/officeDocument/2006/relationships/tags" Target="../tags/tag28.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65.jpeg"/></Relationships>
</file>

<file path=ppt/slides/_rels/slide3.xml.rels><?xml version="1.0" encoding="UTF-8" standalone="yes"?>
<Relationships xmlns="http://schemas.openxmlformats.org/package/2006/relationships"><Relationship Id="rId3" Type="http://schemas.openxmlformats.org/officeDocument/2006/relationships/image" Target="../media/image12.png"/><Relationship Id="rId7" Type="http://schemas.openxmlformats.org/officeDocument/2006/relationships/image" Target="../media/image16.pn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15.gif"/><Relationship Id="rId5" Type="http://schemas.openxmlformats.org/officeDocument/2006/relationships/image" Target="../media/image14.png"/><Relationship Id="rId4" Type="http://schemas.openxmlformats.org/officeDocument/2006/relationships/image" Target="../media/image13.gif"/></Relationships>
</file>

<file path=ppt/slides/_rels/slide30.xml.rels><?xml version="1.0" encoding="UTF-8" standalone="yes"?>
<Relationships xmlns="http://schemas.openxmlformats.org/package/2006/relationships"><Relationship Id="rId3" Type="http://schemas.openxmlformats.org/officeDocument/2006/relationships/notesSlide" Target="../notesSlides/notesSlide30.xml"/><Relationship Id="rId2" Type="http://schemas.openxmlformats.org/officeDocument/2006/relationships/slideLayout" Target="../slideLayouts/slideLayout7.xml"/><Relationship Id="rId1" Type="http://schemas.openxmlformats.org/officeDocument/2006/relationships/tags" Target="../tags/tag29.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66.jpeg"/></Relationships>
</file>

<file path=ppt/slides/_rels/slide31.xml.rels><?xml version="1.0" encoding="UTF-8" standalone="yes"?>
<Relationships xmlns="http://schemas.openxmlformats.org/package/2006/relationships"><Relationship Id="rId3" Type="http://schemas.openxmlformats.org/officeDocument/2006/relationships/notesSlide" Target="../notesSlides/notesSlide31.xml"/><Relationship Id="rId2" Type="http://schemas.openxmlformats.org/officeDocument/2006/relationships/slideLayout" Target="../slideLayouts/slideLayout7.xml"/><Relationship Id="rId1" Type="http://schemas.openxmlformats.org/officeDocument/2006/relationships/tags" Target="../tags/tag30.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67.jpeg"/></Relationships>
</file>

<file path=ppt/slides/_rels/slide32.xml.rels><?xml version="1.0" encoding="UTF-8" standalone="yes"?>
<Relationships xmlns="http://schemas.openxmlformats.org/package/2006/relationships"><Relationship Id="rId3" Type="http://schemas.openxmlformats.org/officeDocument/2006/relationships/notesSlide" Target="../notesSlides/notesSlide32.xml"/><Relationship Id="rId2" Type="http://schemas.openxmlformats.org/officeDocument/2006/relationships/slideLayout" Target="../slideLayouts/slideLayout7.xml"/><Relationship Id="rId1" Type="http://schemas.openxmlformats.org/officeDocument/2006/relationships/tags" Target="../tags/tag31.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68.jpeg"/></Relationships>
</file>

<file path=ppt/slides/_rels/slide33.xml.rels><?xml version="1.0" encoding="UTF-8" standalone="yes"?>
<Relationships xmlns="http://schemas.openxmlformats.org/package/2006/relationships"><Relationship Id="rId8" Type="http://schemas.openxmlformats.org/officeDocument/2006/relationships/image" Target="../media/image70.svg"/><Relationship Id="rId3" Type="http://schemas.openxmlformats.org/officeDocument/2006/relationships/notesSlide" Target="../notesSlides/notesSlide33.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32.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34.svg"/><Relationship Id="rId4" Type="http://schemas.openxmlformats.org/officeDocument/2006/relationships/image" Target="../media/image69.jpeg"/><Relationship Id="rId9" Type="http://schemas.openxmlformats.org/officeDocument/2006/relationships/image" Target="../media/image33.png"/></Relationships>
</file>

<file path=ppt/slides/_rels/slide34.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notesSlide" Target="../notesSlides/notesSlide34.xml"/><Relationship Id="rId7" Type="http://schemas.openxmlformats.org/officeDocument/2006/relationships/image" Target="../media/image74.svg"/><Relationship Id="rId2" Type="http://schemas.openxmlformats.org/officeDocument/2006/relationships/slideLayout" Target="../slideLayouts/slideLayout7.xml"/><Relationship Id="rId1" Type="http://schemas.openxmlformats.org/officeDocument/2006/relationships/tags" Target="../tags/tag33.xml"/><Relationship Id="rId6" Type="http://schemas.openxmlformats.org/officeDocument/2006/relationships/image" Target="../media/image73.png"/><Relationship Id="rId11" Type="http://schemas.openxmlformats.org/officeDocument/2006/relationships/image" Target="../media/image78.sv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svg"/></Relationships>
</file>

<file path=ppt/slides/_rels/slide35.xml.rels><?xml version="1.0" encoding="UTF-8" standalone="yes"?>
<Relationships xmlns="http://schemas.openxmlformats.org/package/2006/relationships"><Relationship Id="rId8" Type="http://schemas.openxmlformats.org/officeDocument/2006/relationships/image" Target="../media/image75.png"/><Relationship Id="rId3" Type="http://schemas.openxmlformats.org/officeDocument/2006/relationships/notesSlide" Target="../notesSlides/notesSlide35.xml"/><Relationship Id="rId7" Type="http://schemas.openxmlformats.org/officeDocument/2006/relationships/image" Target="../media/image74.svg"/><Relationship Id="rId2" Type="http://schemas.openxmlformats.org/officeDocument/2006/relationships/slideLayout" Target="../slideLayouts/slideLayout7.xml"/><Relationship Id="rId1" Type="http://schemas.openxmlformats.org/officeDocument/2006/relationships/tags" Target="../tags/tag34.xml"/><Relationship Id="rId6" Type="http://schemas.openxmlformats.org/officeDocument/2006/relationships/image" Target="../media/image73.png"/><Relationship Id="rId11" Type="http://schemas.openxmlformats.org/officeDocument/2006/relationships/image" Target="../media/image78.svg"/><Relationship Id="rId5" Type="http://schemas.openxmlformats.org/officeDocument/2006/relationships/image" Target="../media/image72.png"/><Relationship Id="rId10" Type="http://schemas.openxmlformats.org/officeDocument/2006/relationships/image" Target="../media/image77.png"/><Relationship Id="rId4" Type="http://schemas.openxmlformats.org/officeDocument/2006/relationships/image" Target="../media/image71.png"/><Relationship Id="rId9" Type="http://schemas.openxmlformats.org/officeDocument/2006/relationships/image" Target="../media/image76.svg"/></Relationships>
</file>

<file path=ppt/slides/_rels/slide36.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notesSlide" Target="../notesSlides/notesSlide36.xml"/><Relationship Id="rId7" Type="http://schemas.openxmlformats.org/officeDocument/2006/relationships/image" Target="../media/image33.png"/><Relationship Id="rId2" Type="http://schemas.openxmlformats.org/officeDocument/2006/relationships/slideLayout" Target="../slideLayouts/slideLayout7.xml"/><Relationship Id="rId1" Type="http://schemas.openxmlformats.org/officeDocument/2006/relationships/tags" Target="../tags/tag35.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79.jpeg"/></Relationships>
</file>

<file path=ppt/slides/_rels/slide37.xml.rels><?xml version="1.0" encoding="UTF-8" standalone="yes"?>
<Relationships xmlns="http://schemas.openxmlformats.org/package/2006/relationships"><Relationship Id="rId8" Type="http://schemas.openxmlformats.org/officeDocument/2006/relationships/image" Target="../media/image5.svg"/><Relationship Id="rId3" Type="http://schemas.openxmlformats.org/officeDocument/2006/relationships/notesSlide" Target="../notesSlides/notesSlide37.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36.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34.svg"/><Relationship Id="rId4" Type="http://schemas.openxmlformats.org/officeDocument/2006/relationships/image" Target="../media/image80.jpeg"/><Relationship Id="rId9" Type="http://schemas.openxmlformats.org/officeDocument/2006/relationships/image" Target="../media/image33.png"/></Relationships>
</file>

<file path=ppt/slides/_rels/slide38.xml.rels><?xml version="1.0" encoding="UTF-8" standalone="yes"?>
<Relationships xmlns="http://schemas.openxmlformats.org/package/2006/relationships"><Relationship Id="rId8" Type="http://schemas.openxmlformats.org/officeDocument/2006/relationships/image" Target="../media/image45.svg"/><Relationship Id="rId3" Type="http://schemas.openxmlformats.org/officeDocument/2006/relationships/notesSlide" Target="../notesSlides/notesSlide38.xml"/><Relationship Id="rId7" Type="http://schemas.openxmlformats.org/officeDocument/2006/relationships/image" Target="../media/image44.png"/><Relationship Id="rId12" Type="http://schemas.openxmlformats.org/officeDocument/2006/relationships/image" Target="../media/image48.svg"/><Relationship Id="rId2" Type="http://schemas.openxmlformats.org/officeDocument/2006/relationships/slideLayout" Target="../slideLayouts/slideLayout7.xml"/><Relationship Id="rId1" Type="http://schemas.openxmlformats.org/officeDocument/2006/relationships/tags" Target="../tags/tag37.xml"/><Relationship Id="rId6" Type="http://schemas.openxmlformats.org/officeDocument/2006/relationships/image" Target="../media/image3.svg"/><Relationship Id="rId11" Type="http://schemas.openxmlformats.org/officeDocument/2006/relationships/image" Target="../media/image4.png"/><Relationship Id="rId5" Type="http://schemas.openxmlformats.org/officeDocument/2006/relationships/image" Target="../media/image2.png"/><Relationship Id="rId10" Type="http://schemas.openxmlformats.org/officeDocument/2006/relationships/image" Target="../media/image47.svg"/><Relationship Id="rId4" Type="http://schemas.openxmlformats.org/officeDocument/2006/relationships/image" Target="../media/image81.jpg"/><Relationship Id="rId9" Type="http://schemas.openxmlformats.org/officeDocument/2006/relationships/image" Target="../media/image46.png"/></Relationships>
</file>

<file path=ppt/slides/_rels/slide39.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notesSlide" Target="../notesSlides/notesSlide39.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38.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84.svg"/><Relationship Id="rId4" Type="http://schemas.openxmlformats.org/officeDocument/2006/relationships/image" Target="../media/image82.jpeg"/><Relationship Id="rId9" Type="http://schemas.openxmlformats.org/officeDocument/2006/relationships/image" Target="../media/image83.png"/></Relationships>
</file>

<file path=ppt/slides/_rels/slide4.xml.rels><?xml version="1.0" encoding="UTF-8" standalone="yes"?>
<Relationships xmlns="http://schemas.openxmlformats.org/package/2006/relationships"><Relationship Id="rId3" Type="http://schemas.openxmlformats.org/officeDocument/2006/relationships/image" Target="../media/image17.jp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8" Type="http://schemas.openxmlformats.org/officeDocument/2006/relationships/hyperlink" Target="https://www.amazon.com/-/es/Eunice-Mendes/dp/8560912002/ref=sr_1_1?__mk_es_US=%C3%85M%C3%85%C5%BD%C3%95%C3%91&amp;crid=KMIXZ36OL2L&amp;keywords=Eunice+Mendes&amp;qid=1676301007&amp;s=books&amp;sprefix=eunice+mendes%2Cstripbooks-intl-ship%2C290&amp;sr=1-1" TargetMode="External"/><Relationship Id="rId13" Type="http://schemas.openxmlformats.org/officeDocument/2006/relationships/image" Target="../media/image89.png"/><Relationship Id="rId3" Type="http://schemas.openxmlformats.org/officeDocument/2006/relationships/notesSlide" Target="../notesSlides/notesSlide40.xml"/><Relationship Id="rId7" Type="http://schemas.openxmlformats.org/officeDocument/2006/relationships/image" Target="../media/image27.svg"/><Relationship Id="rId12" Type="http://schemas.openxmlformats.org/officeDocument/2006/relationships/image" Target="../media/image88.png"/><Relationship Id="rId2" Type="http://schemas.openxmlformats.org/officeDocument/2006/relationships/slideLayout" Target="../slideLayouts/slideLayout7.xml"/><Relationship Id="rId1" Type="http://schemas.openxmlformats.org/officeDocument/2006/relationships/tags" Target="../tags/tag39.xml"/><Relationship Id="rId6" Type="http://schemas.openxmlformats.org/officeDocument/2006/relationships/image" Target="../media/image26.png"/><Relationship Id="rId11" Type="http://schemas.openxmlformats.org/officeDocument/2006/relationships/image" Target="../media/image87.png"/><Relationship Id="rId5" Type="http://schemas.openxmlformats.org/officeDocument/2006/relationships/image" Target="../media/image25.svg"/><Relationship Id="rId10" Type="http://schemas.openxmlformats.org/officeDocument/2006/relationships/image" Target="../media/image86.jpeg"/><Relationship Id="rId4" Type="http://schemas.openxmlformats.org/officeDocument/2006/relationships/image" Target="../media/image14.png"/><Relationship Id="rId9" Type="http://schemas.openxmlformats.org/officeDocument/2006/relationships/image" Target="../media/image85.jpg"/><Relationship Id="rId14" Type="http://schemas.openxmlformats.org/officeDocument/2006/relationships/image" Target="../media/image90.png"/></Relationships>
</file>

<file path=ppt/slides/_rels/slide41.xml.rels><?xml version="1.0" encoding="UTF-8" standalone="yes"?>
<Relationships xmlns="http://schemas.openxmlformats.org/package/2006/relationships"><Relationship Id="rId8" Type="http://schemas.openxmlformats.org/officeDocument/2006/relationships/image" Target="../media/image36.svg"/><Relationship Id="rId3" Type="http://schemas.openxmlformats.org/officeDocument/2006/relationships/notesSlide" Target="../notesSlides/notesSlide41.xml"/><Relationship Id="rId7" Type="http://schemas.openxmlformats.org/officeDocument/2006/relationships/image" Target="../media/image4.png"/><Relationship Id="rId2" Type="http://schemas.openxmlformats.org/officeDocument/2006/relationships/slideLayout" Target="../slideLayouts/slideLayout7.xml"/><Relationship Id="rId1" Type="http://schemas.openxmlformats.org/officeDocument/2006/relationships/tags" Target="../tags/tag40.xml"/><Relationship Id="rId6" Type="http://schemas.openxmlformats.org/officeDocument/2006/relationships/image" Target="../media/image3.svg"/><Relationship Id="rId5" Type="http://schemas.openxmlformats.org/officeDocument/2006/relationships/image" Target="../media/image2.png"/><Relationship Id="rId10" Type="http://schemas.openxmlformats.org/officeDocument/2006/relationships/image" Target="../media/image84.svg"/><Relationship Id="rId4" Type="http://schemas.openxmlformats.org/officeDocument/2006/relationships/image" Target="../media/image91.jpeg"/><Relationship Id="rId9" Type="http://schemas.openxmlformats.org/officeDocument/2006/relationships/image" Target="../media/image83.png"/></Relationships>
</file>

<file path=ppt/slides/_rels/slide42.xml.rels><?xml version="1.0" encoding="UTF-8" standalone="yes"?>
<Relationships xmlns="http://schemas.openxmlformats.org/package/2006/relationships"><Relationship Id="rId8" Type="http://schemas.openxmlformats.org/officeDocument/2006/relationships/image" Target="../media/image24.svg"/><Relationship Id="rId3" Type="http://schemas.openxmlformats.org/officeDocument/2006/relationships/notesSlide" Target="../notesSlides/notesSlide42.xml"/><Relationship Id="rId7" Type="http://schemas.openxmlformats.org/officeDocument/2006/relationships/image" Target="../media/image23.png"/><Relationship Id="rId2" Type="http://schemas.openxmlformats.org/officeDocument/2006/relationships/slideLayout" Target="../slideLayouts/slideLayout7.xml"/><Relationship Id="rId1" Type="http://schemas.openxmlformats.org/officeDocument/2006/relationships/tags" Target="../tags/tag41.xml"/><Relationship Id="rId6" Type="http://schemas.openxmlformats.org/officeDocument/2006/relationships/image" Target="../media/image27.svg"/><Relationship Id="rId5" Type="http://schemas.openxmlformats.org/officeDocument/2006/relationships/image" Target="../media/image26.png"/><Relationship Id="rId10" Type="http://schemas.openxmlformats.org/officeDocument/2006/relationships/image" Target="../media/image93.svg"/><Relationship Id="rId4" Type="http://schemas.openxmlformats.org/officeDocument/2006/relationships/image" Target="../media/image71.png"/><Relationship Id="rId9" Type="http://schemas.openxmlformats.org/officeDocument/2006/relationships/image" Target="../media/image92.png"/></Relationships>
</file>

<file path=ppt/slides/_rels/slide5.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notesSlide" Target="../notesSlides/notesSlide5.xml"/><Relationship Id="rId7" Type="http://schemas.openxmlformats.org/officeDocument/2006/relationships/image" Target="../media/image16.png"/><Relationship Id="rId2" Type="http://schemas.openxmlformats.org/officeDocument/2006/relationships/slideLayout" Target="../slideLayouts/slideLayout7.xml"/><Relationship Id="rId1" Type="http://schemas.openxmlformats.org/officeDocument/2006/relationships/tags" Target="../tags/tag4.xml"/><Relationship Id="rId6" Type="http://schemas.openxmlformats.org/officeDocument/2006/relationships/image" Target="../media/image3.svg"/><Relationship Id="rId5" Type="http://schemas.openxmlformats.org/officeDocument/2006/relationships/image" Target="../media/image2.png"/><Relationship Id="rId4" Type="http://schemas.openxmlformats.org/officeDocument/2006/relationships/image" Target="../media/image20.jpeg"/><Relationship Id="rId9" Type="http://schemas.openxmlformats.org/officeDocument/2006/relationships/image" Target="../media/image21.svg"/></Relationships>
</file>

<file path=ppt/slides/_rels/slide6.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notesSlide" Target="../notesSlides/notesSlide6.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5.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7.svg"/><Relationship Id="rId4" Type="http://schemas.openxmlformats.org/officeDocument/2006/relationships/image" Target="../media/image22.jpeg"/><Relationship Id="rId9" Type="http://schemas.openxmlformats.org/officeDocument/2006/relationships/image" Target="../media/image26.png"/></Relationships>
</file>

<file path=ppt/slides/_rels/slide7.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notesSlide" Target="../notesSlides/notesSlide7.xml"/><Relationship Id="rId7" Type="http://schemas.openxmlformats.org/officeDocument/2006/relationships/image" Target="../media/image10.png"/><Relationship Id="rId2" Type="http://schemas.openxmlformats.org/officeDocument/2006/relationships/slideLayout" Target="../slideLayouts/slideLayout7.xml"/><Relationship Id="rId1" Type="http://schemas.openxmlformats.org/officeDocument/2006/relationships/tags" Target="../tags/tag6.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28.jpeg"/></Relationships>
</file>

<file path=ppt/slides/_rels/slide8.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notesSlide" Target="../notesSlides/notesSlide8.xml"/><Relationship Id="rId7" Type="http://schemas.openxmlformats.org/officeDocument/2006/relationships/image" Target="../media/image14.png"/><Relationship Id="rId2" Type="http://schemas.openxmlformats.org/officeDocument/2006/relationships/slideLayout" Target="../slideLayouts/slideLayout7.xml"/><Relationship Id="rId1" Type="http://schemas.openxmlformats.org/officeDocument/2006/relationships/tags" Target="../tags/tag7.xml"/><Relationship Id="rId6" Type="http://schemas.openxmlformats.org/officeDocument/2006/relationships/image" Target="../media/image24.svg"/><Relationship Id="rId5" Type="http://schemas.openxmlformats.org/officeDocument/2006/relationships/image" Target="../media/image23.png"/><Relationship Id="rId10" Type="http://schemas.openxmlformats.org/officeDocument/2006/relationships/image" Target="../media/image27.svg"/><Relationship Id="rId4" Type="http://schemas.openxmlformats.org/officeDocument/2006/relationships/image" Target="../media/image29.jpeg"/><Relationship Id="rId9" Type="http://schemas.openxmlformats.org/officeDocument/2006/relationships/image" Target="../media/image26.png"/></Relationships>
</file>

<file path=ppt/slides/_rels/slide9.xml.rels><?xml version="1.0" encoding="UTF-8" standalone="yes"?>
<Relationships xmlns="http://schemas.openxmlformats.org/package/2006/relationships"><Relationship Id="rId3" Type="http://schemas.openxmlformats.org/officeDocument/2006/relationships/notesSlide" Target="../notesSlides/notesSlide9.xml"/><Relationship Id="rId2" Type="http://schemas.openxmlformats.org/officeDocument/2006/relationships/slideLayout" Target="../slideLayouts/slideLayout7.xml"/><Relationship Id="rId1" Type="http://schemas.openxmlformats.org/officeDocument/2006/relationships/tags" Target="../tags/tag8.xml"/><Relationship Id="rId6" Type="http://schemas.openxmlformats.org/officeDocument/2006/relationships/image" Target="../media/image27.svg"/><Relationship Id="rId5" Type="http://schemas.openxmlformats.org/officeDocument/2006/relationships/image" Target="../media/image26.png"/><Relationship Id="rId4" Type="http://schemas.openxmlformats.org/officeDocument/2006/relationships/image" Target="../media/image30.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7" name="Imagem 56" descr="Mulher com as mãos&#10;&#10;Descrição gerada automaticamente com confiança média">
            <a:extLst>
              <a:ext uri="{FF2B5EF4-FFF2-40B4-BE49-F238E27FC236}">
                <a16:creationId xmlns:a16="http://schemas.microsoft.com/office/drawing/2014/main" id="{7A88D0E0-F9A6-6D56-634D-74DB322FF546}"/>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0" y="-121472"/>
            <a:ext cx="14436987" cy="9443586"/>
          </a:xfrm>
          <a:prstGeom prst="rect">
            <a:avLst/>
          </a:prstGeom>
        </p:spPr>
      </p:pic>
      <p:sp>
        <p:nvSpPr>
          <p:cNvPr id="8" name="Retângulo 7">
            <a:extLst>
              <a:ext uri="{FF2B5EF4-FFF2-40B4-BE49-F238E27FC236}">
                <a16:creationId xmlns:a16="http://schemas.microsoft.com/office/drawing/2014/main" id="{18EC4E69-21AD-4C27-8152-473C7B28F217}"/>
              </a:ext>
            </a:extLst>
          </p:cNvPr>
          <p:cNvSpPr/>
          <p:nvPr/>
        </p:nvSpPr>
        <p:spPr>
          <a:xfrm>
            <a:off x="-40715" y="55660"/>
            <a:ext cx="6788987" cy="6858001"/>
          </a:xfrm>
          <a:prstGeom prst="rect">
            <a:avLst/>
          </a:prstGeom>
          <a:gradFill flip="none" rotWithShape="1">
            <a:gsLst>
              <a:gs pos="0">
                <a:schemeClr val="accent2">
                  <a:alpha val="51000"/>
                </a:schemeClr>
              </a:gs>
              <a:gs pos="100000">
                <a:schemeClr val="bg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grpSp>
        <p:nvGrpSpPr>
          <p:cNvPr id="43" name="Agrupar 42" hidden="1">
            <a:extLst>
              <a:ext uri="{FF2B5EF4-FFF2-40B4-BE49-F238E27FC236}">
                <a16:creationId xmlns:a16="http://schemas.microsoft.com/office/drawing/2014/main" id="{540C5507-DFD3-4095-89F3-A3D5DDF5BC8F}"/>
              </a:ext>
            </a:extLst>
          </p:cNvPr>
          <p:cNvGrpSpPr/>
          <p:nvPr/>
        </p:nvGrpSpPr>
        <p:grpSpPr>
          <a:xfrm flipH="1">
            <a:off x="8657878" y="3786734"/>
            <a:ext cx="3118011" cy="4066775"/>
            <a:chOff x="8580919" y="3670318"/>
            <a:chExt cx="3118011" cy="4066775"/>
          </a:xfrm>
        </p:grpSpPr>
        <p:sp>
          <p:nvSpPr>
            <p:cNvPr id="29" name="Forma Livre: Forma 28">
              <a:extLst>
                <a:ext uri="{FF2B5EF4-FFF2-40B4-BE49-F238E27FC236}">
                  <a16:creationId xmlns:a16="http://schemas.microsoft.com/office/drawing/2014/main" id="{EA390AEE-8408-48C5-AF8D-6697769E933C}"/>
                </a:ext>
              </a:extLst>
            </p:cNvPr>
            <p:cNvSpPr/>
            <p:nvPr/>
          </p:nvSpPr>
          <p:spPr>
            <a:xfrm flipH="1">
              <a:off x="10491550" y="7321514"/>
              <a:ext cx="331084" cy="415579"/>
            </a:xfrm>
            <a:custGeom>
              <a:avLst/>
              <a:gdLst>
                <a:gd name="connsiteX0" fmla="*/ 154004 w 331084"/>
                <a:gd name="connsiteY0" fmla="*/ 415391 h 415579"/>
                <a:gd name="connsiteX1" fmla="*/ 221382 w 331084"/>
                <a:gd name="connsiteY1" fmla="*/ 232817 h 415579"/>
                <a:gd name="connsiteX2" fmla="*/ 241632 w 331084"/>
                <a:gd name="connsiteY2" fmla="*/ 186615 h 415579"/>
                <a:gd name="connsiteX3" fmla="*/ 241632 w 331084"/>
                <a:gd name="connsiteY3" fmla="*/ 186615 h 415579"/>
                <a:gd name="connsiteX4" fmla="*/ 320638 w 331084"/>
                <a:gd name="connsiteY4" fmla="*/ 41618 h 415579"/>
                <a:gd name="connsiteX5" fmla="*/ 325719 w 331084"/>
                <a:gd name="connsiteY5" fmla="*/ 8583 h 415579"/>
                <a:gd name="connsiteX6" fmla="*/ 256416 w 331084"/>
                <a:gd name="connsiteY6" fmla="*/ 11433 h 415579"/>
                <a:gd name="connsiteX7" fmla="*/ -2390 w 331084"/>
                <a:gd name="connsiteY7" fmla="*/ 215106 h 415579"/>
                <a:gd name="connsiteX8" fmla="*/ -2390 w 331084"/>
                <a:gd name="connsiteY8" fmla="*/ 215106 h 415579"/>
                <a:gd name="connsiteX9" fmla="*/ 153695 w 331084"/>
                <a:gd name="connsiteY9" fmla="*/ 415314 h 4155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31084" h="415579">
                  <a:moveTo>
                    <a:pt x="154004" y="415391"/>
                  </a:moveTo>
                  <a:cubicBezTo>
                    <a:pt x="174563" y="353788"/>
                    <a:pt x="195816" y="292186"/>
                    <a:pt x="221382" y="232817"/>
                  </a:cubicBezTo>
                  <a:cubicBezTo>
                    <a:pt x="228003" y="217416"/>
                    <a:pt x="235318" y="200167"/>
                    <a:pt x="241632" y="186615"/>
                  </a:cubicBezTo>
                  <a:lnTo>
                    <a:pt x="241632" y="186615"/>
                  </a:lnTo>
                  <a:cubicBezTo>
                    <a:pt x="265273" y="136878"/>
                    <a:pt x="291684" y="88466"/>
                    <a:pt x="320638" y="41618"/>
                  </a:cubicBezTo>
                  <a:cubicBezTo>
                    <a:pt x="329415" y="27680"/>
                    <a:pt x="330880" y="15976"/>
                    <a:pt x="325719" y="8583"/>
                  </a:cubicBezTo>
                  <a:cubicBezTo>
                    <a:pt x="318019" y="-2659"/>
                    <a:pt x="294457" y="-4507"/>
                    <a:pt x="256416" y="11433"/>
                  </a:cubicBezTo>
                  <a:cubicBezTo>
                    <a:pt x="158392" y="52629"/>
                    <a:pt x="63909" y="132020"/>
                    <a:pt x="-2390" y="215106"/>
                  </a:cubicBezTo>
                  <a:lnTo>
                    <a:pt x="-2390" y="215106"/>
                  </a:lnTo>
                  <a:cubicBezTo>
                    <a:pt x="30876" y="294565"/>
                    <a:pt x="84778" y="363691"/>
                    <a:pt x="153695" y="415314"/>
                  </a:cubicBezTo>
                </a:path>
              </a:pathLst>
            </a:custGeom>
            <a:noFill/>
            <a:ln w="12700" cap="flat">
              <a:solidFill>
                <a:srgbClr val="FFFFFF">
                  <a:alpha val="50196"/>
                </a:srgbClr>
              </a:solidFill>
              <a:prstDash val="solid"/>
              <a:miter/>
            </a:ln>
          </p:spPr>
          <p:txBody>
            <a:bodyPr rtlCol="0" anchor="ctr"/>
            <a:lstStyle/>
            <a:p>
              <a:endParaRPr lang="pt-BR"/>
            </a:p>
          </p:txBody>
        </p:sp>
        <p:sp>
          <p:nvSpPr>
            <p:cNvPr id="30" name="Forma Livre: Forma 29">
              <a:extLst>
                <a:ext uri="{FF2B5EF4-FFF2-40B4-BE49-F238E27FC236}">
                  <a16:creationId xmlns:a16="http://schemas.microsoft.com/office/drawing/2014/main" id="{0A6BAAD7-8E2D-4D15-9494-77B82E68F0AC}"/>
                </a:ext>
              </a:extLst>
            </p:cNvPr>
            <p:cNvSpPr/>
            <p:nvPr/>
          </p:nvSpPr>
          <p:spPr>
            <a:xfrm flipH="1">
              <a:off x="10858882" y="7210028"/>
              <a:ext cx="212396" cy="349890"/>
            </a:xfrm>
            <a:custGeom>
              <a:avLst/>
              <a:gdLst>
                <a:gd name="connsiteX0" fmla="*/ -2390 w 212396"/>
                <a:gd name="connsiteY0" fmla="*/ 347151 h 349890"/>
                <a:gd name="connsiteX1" fmla="*/ 61523 w 212396"/>
                <a:gd name="connsiteY1" fmla="*/ 196995 h 349890"/>
                <a:gd name="connsiteX2" fmla="*/ 75690 w 212396"/>
                <a:gd name="connsiteY2" fmla="*/ 157184 h 349890"/>
                <a:gd name="connsiteX3" fmla="*/ 75690 w 212396"/>
                <a:gd name="connsiteY3" fmla="*/ 157184 h 349890"/>
                <a:gd name="connsiteX4" fmla="*/ 110804 w 212396"/>
                <a:gd name="connsiteY4" fmla="*/ 23199 h 349890"/>
                <a:gd name="connsiteX5" fmla="*/ 126744 w 212396"/>
                <a:gd name="connsiteY5" fmla="*/ 98 h 349890"/>
                <a:gd name="connsiteX6" fmla="*/ 167248 w 212396"/>
                <a:gd name="connsiteY6" fmla="*/ 41526 h 349890"/>
                <a:gd name="connsiteX7" fmla="*/ 207983 w 212396"/>
                <a:gd name="connsiteY7" fmla="*/ 314579 h 349890"/>
                <a:gd name="connsiteX8" fmla="*/ 207366 w 212396"/>
                <a:gd name="connsiteY8" fmla="*/ 314040 h 349890"/>
                <a:gd name="connsiteX9" fmla="*/ 207983 w 212396"/>
                <a:gd name="connsiteY9" fmla="*/ 314579 h 349890"/>
                <a:gd name="connsiteX10" fmla="*/ -2390 w 212396"/>
                <a:gd name="connsiteY10" fmla="*/ 347151 h 3498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12396" h="349890">
                  <a:moveTo>
                    <a:pt x="-2390" y="347151"/>
                  </a:moveTo>
                  <a:cubicBezTo>
                    <a:pt x="20711" y="297638"/>
                    <a:pt x="43118" y="247740"/>
                    <a:pt x="61523" y="196995"/>
                  </a:cubicBezTo>
                  <a:cubicBezTo>
                    <a:pt x="66219" y="183905"/>
                    <a:pt x="71763" y="169043"/>
                    <a:pt x="75690" y="157184"/>
                  </a:cubicBezTo>
                  <a:lnTo>
                    <a:pt x="75690" y="157184"/>
                  </a:lnTo>
                  <a:cubicBezTo>
                    <a:pt x="89860" y="113200"/>
                    <a:pt x="101564" y="68469"/>
                    <a:pt x="110804" y="23199"/>
                  </a:cubicBezTo>
                  <a:cubicBezTo>
                    <a:pt x="113500" y="9647"/>
                    <a:pt x="119352" y="1715"/>
                    <a:pt x="126744" y="98"/>
                  </a:cubicBezTo>
                  <a:cubicBezTo>
                    <a:pt x="137987" y="-2289"/>
                    <a:pt x="153310" y="10109"/>
                    <a:pt x="167248" y="41526"/>
                  </a:cubicBezTo>
                  <a:cubicBezTo>
                    <a:pt x="203362" y="123072"/>
                    <a:pt x="215221" y="225717"/>
                    <a:pt x="207983" y="314579"/>
                  </a:cubicBezTo>
                  <a:lnTo>
                    <a:pt x="207366" y="314040"/>
                  </a:lnTo>
                  <a:lnTo>
                    <a:pt x="207983" y="314579"/>
                  </a:lnTo>
                  <a:cubicBezTo>
                    <a:pt x="141991" y="343994"/>
                    <a:pt x="69377" y="355244"/>
                    <a:pt x="-2390" y="347151"/>
                  </a:cubicBezTo>
                </a:path>
              </a:pathLst>
            </a:custGeom>
            <a:noFill/>
            <a:ln w="12700" cap="flat">
              <a:solidFill>
                <a:srgbClr val="FFFFFF">
                  <a:alpha val="50196"/>
                </a:srgbClr>
              </a:solidFill>
              <a:prstDash val="solid"/>
              <a:miter/>
            </a:ln>
          </p:spPr>
          <p:txBody>
            <a:bodyPr rtlCol="0" anchor="ctr"/>
            <a:lstStyle/>
            <a:p>
              <a:endParaRPr lang="pt-BR"/>
            </a:p>
          </p:txBody>
        </p:sp>
        <p:sp>
          <p:nvSpPr>
            <p:cNvPr id="31" name="Forma Livre: Forma 30">
              <a:extLst>
                <a:ext uri="{FF2B5EF4-FFF2-40B4-BE49-F238E27FC236}">
                  <a16:creationId xmlns:a16="http://schemas.microsoft.com/office/drawing/2014/main" id="{09317589-EF84-40C0-9E34-7687F74E54ED}"/>
                </a:ext>
              </a:extLst>
            </p:cNvPr>
            <p:cNvSpPr/>
            <p:nvPr/>
          </p:nvSpPr>
          <p:spPr>
            <a:xfrm flipH="1">
              <a:off x="9692946" y="6525638"/>
              <a:ext cx="356115" cy="447353"/>
            </a:xfrm>
            <a:custGeom>
              <a:avLst/>
              <a:gdLst>
                <a:gd name="connsiteX0" fmla="*/ 165708 w 356115"/>
                <a:gd name="connsiteY0" fmla="*/ 447088 h 447353"/>
                <a:gd name="connsiteX1" fmla="*/ 238245 w 356115"/>
                <a:gd name="connsiteY1" fmla="*/ 250499 h 447353"/>
                <a:gd name="connsiteX2" fmla="*/ 260037 w 356115"/>
                <a:gd name="connsiteY2" fmla="*/ 200909 h 447353"/>
                <a:gd name="connsiteX3" fmla="*/ 260037 w 356115"/>
                <a:gd name="connsiteY3" fmla="*/ 200909 h 447353"/>
                <a:gd name="connsiteX4" fmla="*/ 345124 w 356115"/>
                <a:gd name="connsiteY4" fmla="*/ 44824 h 447353"/>
                <a:gd name="connsiteX5" fmla="*/ 350516 w 356115"/>
                <a:gd name="connsiteY5" fmla="*/ 9248 h 447353"/>
                <a:gd name="connsiteX6" fmla="*/ 276207 w 356115"/>
                <a:gd name="connsiteY6" fmla="*/ 12328 h 447353"/>
                <a:gd name="connsiteX7" fmla="*/ -2390 w 356115"/>
                <a:gd name="connsiteY7" fmla="*/ 231556 h 447353"/>
                <a:gd name="connsiteX8" fmla="*/ -2390 w 356115"/>
                <a:gd name="connsiteY8" fmla="*/ 231556 h 447353"/>
                <a:gd name="connsiteX9" fmla="*/ 165631 w 356115"/>
                <a:gd name="connsiteY9" fmla="*/ 447165 h 44735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56115" h="447353">
                  <a:moveTo>
                    <a:pt x="165708" y="447088"/>
                  </a:moveTo>
                  <a:cubicBezTo>
                    <a:pt x="187807" y="380557"/>
                    <a:pt x="210677" y="314103"/>
                    <a:pt x="238245" y="250499"/>
                  </a:cubicBezTo>
                  <a:cubicBezTo>
                    <a:pt x="245328" y="234097"/>
                    <a:pt x="253183" y="215385"/>
                    <a:pt x="260037" y="200909"/>
                  </a:cubicBezTo>
                  <a:lnTo>
                    <a:pt x="260037" y="200909"/>
                  </a:lnTo>
                  <a:cubicBezTo>
                    <a:pt x="285524" y="147345"/>
                    <a:pt x="313862" y="95237"/>
                    <a:pt x="345124" y="44824"/>
                  </a:cubicBezTo>
                  <a:cubicBezTo>
                    <a:pt x="354520" y="29423"/>
                    <a:pt x="356060" y="17256"/>
                    <a:pt x="350516" y="9248"/>
                  </a:cubicBezTo>
                  <a:cubicBezTo>
                    <a:pt x="342122" y="-2841"/>
                    <a:pt x="316942" y="-4844"/>
                    <a:pt x="276207" y="12328"/>
                  </a:cubicBezTo>
                  <a:cubicBezTo>
                    <a:pt x="170713" y="56682"/>
                    <a:pt x="69223" y="142078"/>
                    <a:pt x="-2390" y="231556"/>
                  </a:cubicBezTo>
                  <a:lnTo>
                    <a:pt x="-2390" y="231556"/>
                  </a:lnTo>
                  <a:cubicBezTo>
                    <a:pt x="33416" y="317122"/>
                    <a:pt x="91399" y="391561"/>
                    <a:pt x="165631" y="447165"/>
                  </a:cubicBezTo>
                </a:path>
              </a:pathLst>
            </a:custGeom>
            <a:noFill/>
            <a:ln w="12700" cap="flat">
              <a:solidFill>
                <a:srgbClr val="FFFFFF">
                  <a:alpha val="50196"/>
                </a:srgbClr>
              </a:solidFill>
              <a:prstDash val="solid"/>
              <a:miter/>
            </a:ln>
          </p:spPr>
          <p:txBody>
            <a:bodyPr rtlCol="0" anchor="ctr"/>
            <a:lstStyle/>
            <a:p>
              <a:endParaRPr lang="pt-BR"/>
            </a:p>
          </p:txBody>
        </p:sp>
        <p:sp>
          <p:nvSpPr>
            <p:cNvPr id="32" name="Forma Livre: Forma 31">
              <a:extLst>
                <a:ext uri="{FF2B5EF4-FFF2-40B4-BE49-F238E27FC236}">
                  <a16:creationId xmlns:a16="http://schemas.microsoft.com/office/drawing/2014/main" id="{6A1B973C-6517-4181-8C9E-A22F66FC36A1}"/>
                </a:ext>
              </a:extLst>
            </p:cNvPr>
            <p:cNvSpPr/>
            <p:nvPr/>
          </p:nvSpPr>
          <p:spPr>
            <a:xfrm flipH="1">
              <a:off x="10087857" y="6405560"/>
              <a:ext cx="228790" cy="376505"/>
            </a:xfrm>
            <a:custGeom>
              <a:avLst/>
              <a:gdLst>
                <a:gd name="connsiteX0" fmla="*/ -2390 w 228790"/>
                <a:gd name="connsiteY0" fmla="*/ 373579 h 376505"/>
                <a:gd name="connsiteX1" fmla="*/ 66373 w 228790"/>
                <a:gd name="connsiteY1" fmla="*/ 211873 h 376505"/>
                <a:gd name="connsiteX2" fmla="*/ 81774 w 228790"/>
                <a:gd name="connsiteY2" fmla="*/ 169059 h 376505"/>
                <a:gd name="connsiteX3" fmla="*/ 81774 w 228790"/>
                <a:gd name="connsiteY3" fmla="*/ 169059 h 376505"/>
                <a:gd name="connsiteX4" fmla="*/ 119661 w 228790"/>
                <a:gd name="connsiteY4" fmla="*/ 24910 h 376505"/>
                <a:gd name="connsiteX5" fmla="*/ 136755 w 228790"/>
                <a:gd name="connsiteY5" fmla="*/ 114 h 376505"/>
                <a:gd name="connsiteX6" fmla="*/ 180338 w 228790"/>
                <a:gd name="connsiteY6" fmla="*/ 44699 h 376505"/>
                <a:gd name="connsiteX7" fmla="*/ 224230 w 228790"/>
                <a:gd name="connsiteY7" fmla="*/ 338620 h 376505"/>
                <a:gd name="connsiteX8" fmla="*/ 223615 w 228790"/>
                <a:gd name="connsiteY8" fmla="*/ 338081 h 376505"/>
                <a:gd name="connsiteX9" fmla="*/ 224230 w 228790"/>
                <a:gd name="connsiteY9" fmla="*/ 338620 h 376505"/>
                <a:gd name="connsiteX10" fmla="*/ -2236 w 228790"/>
                <a:gd name="connsiteY10" fmla="*/ 373502 h 37650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28790" h="376505">
                  <a:moveTo>
                    <a:pt x="-2390" y="373579"/>
                  </a:moveTo>
                  <a:cubicBezTo>
                    <a:pt x="22328" y="320293"/>
                    <a:pt x="46662" y="266622"/>
                    <a:pt x="66373" y="211873"/>
                  </a:cubicBezTo>
                  <a:cubicBezTo>
                    <a:pt x="71534" y="197782"/>
                    <a:pt x="77463" y="181842"/>
                    <a:pt x="81774" y="169059"/>
                  </a:cubicBezTo>
                  <a:lnTo>
                    <a:pt x="81774" y="169059"/>
                  </a:lnTo>
                  <a:cubicBezTo>
                    <a:pt x="97020" y="121741"/>
                    <a:pt x="109650" y="73622"/>
                    <a:pt x="119661" y="24910"/>
                  </a:cubicBezTo>
                  <a:cubicBezTo>
                    <a:pt x="122509" y="10356"/>
                    <a:pt x="128824" y="1809"/>
                    <a:pt x="136755" y="114"/>
                  </a:cubicBezTo>
                  <a:cubicBezTo>
                    <a:pt x="148920" y="-2426"/>
                    <a:pt x="165400" y="10895"/>
                    <a:pt x="180338" y="44699"/>
                  </a:cubicBezTo>
                  <a:cubicBezTo>
                    <a:pt x="219225" y="132483"/>
                    <a:pt x="232007" y="242905"/>
                    <a:pt x="224230" y="338620"/>
                  </a:cubicBezTo>
                  <a:lnTo>
                    <a:pt x="223615" y="338081"/>
                  </a:lnTo>
                  <a:lnTo>
                    <a:pt x="224230" y="338620"/>
                  </a:lnTo>
                  <a:cubicBezTo>
                    <a:pt x="153233" y="370291"/>
                    <a:pt x="74998" y="382335"/>
                    <a:pt x="-2236" y="373502"/>
                  </a:cubicBezTo>
                </a:path>
              </a:pathLst>
            </a:custGeom>
            <a:noFill/>
            <a:ln w="12700" cap="flat">
              <a:solidFill>
                <a:srgbClr val="FFFFFF">
                  <a:alpha val="50196"/>
                </a:srgbClr>
              </a:solidFill>
              <a:prstDash val="solid"/>
              <a:miter/>
            </a:ln>
          </p:spPr>
          <p:txBody>
            <a:bodyPr rtlCol="0" anchor="ctr"/>
            <a:lstStyle/>
            <a:p>
              <a:endParaRPr lang="pt-BR"/>
            </a:p>
          </p:txBody>
        </p:sp>
        <p:sp>
          <p:nvSpPr>
            <p:cNvPr id="33" name="Forma Livre: Forma 32" hidden="1">
              <a:extLst>
                <a:ext uri="{FF2B5EF4-FFF2-40B4-BE49-F238E27FC236}">
                  <a16:creationId xmlns:a16="http://schemas.microsoft.com/office/drawing/2014/main" id="{92C82A89-0BB7-400E-A510-919DE040F739}"/>
                </a:ext>
              </a:extLst>
            </p:cNvPr>
            <p:cNvSpPr/>
            <p:nvPr/>
          </p:nvSpPr>
          <p:spPr>
            <a:xfrm flipH="1">
              <a:off x="10822634" y="6565259"/>
              <a:ext cx="380447" cy="478008"/>
            </a:xfrm>
            <a:custGeom>
              <a:avLst/>
              <a:gdLst>
                <a:gd name="connsiteX0" fmla="*/ 177334 w 380447"/>
                <a:gd name="connsiteY0" fmla="*/ 477820 h 478008"/>
                <a:gd name="connsiteX1" fmla="*/ 254800 w 380447"/>
                <a:gd name="connsiteY1" fmla="*/ 267755 h 478008"/>
                <a:gd name="connsiteX2" fmla="*/ 277901 w 380447"/>
                <a:gd name="connsiteY2" fmla="*/ 214778 h 478008"/>
                <a:gd name="connsiteX3" fmla="*/ 277901 w 380447"/>
                <a:gd name="connsiteY3" fmla="*/ 214778 h 478008"/>
                <a:gd name="connsiteX4" fmla="*/ 368842 w 380447"/>
                <a:gd name="connsiteY4" fmla="*/ 48066 h 478008"/>
                <a:gd name="connsiteX5" fmla="*/ 374617 w 380447"/>
                <a:gd name="connsiteY5" fmla="*/ 10026 h 478008"/>
                <a:gd name="connsiteX6" fmla="*/ 295226 w 380447"/>
                <a:gd name="connsiteY6" fmla="*/ 13337 h 478008"/>
                <a:gd name="connsiteX7" fmla="*/ -2390 w 380447"/>
                <a:gd name="connsiteY7" fmla="*/ 247504 h 478008"/>
                <a:gd name="connsiteX8" fmla="*/ -2390 w 380447"/>
                <a:gd name="connsiteY8" fmla="*/ 247504 h 478008"/>
                <a:gd name="connsiteX9" fmla="*/ 177103 w 380447"/>
                <a:gd name="connsiteY9" fmla="*/ 477820 h 4780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380447" h="478008">
                  <a:moveTo>
                    <a:pt x="177334" y="477820"/>
                  </a:moveTo>
                  <a:cubicBezTo>
                    <a:pt x="200897" y="406746"/>
                    <a:pt x="225384" y="335672"/>
                    <a:pt x="254800" y="267755"/>
                  </a:cubicBezTo>
                  <a:cubicBezTo>
                    <a:pt x="262500" y="250199"/>
                    <a:pt x="270817" y="230255"/>
                    <a:pt x="277901" y="214778"/>
                  </a:cubicBezTo>
                  <a:lnTo>
                    <a:pt x="277901" y="214778"/>
                  </a:lnTo>
                  <a:cubicBezTo>
                    <a:pt x="305083" y="157572"/>
                    <a:pt x="335499" y="101914"/>
                    <a:pt x="368842" y="48066"/>
                  </a:cubicBezTo>
                  <a:cubicBezTo>
                    <a:pt x="378930" y="31972"/>
                    <a:pt x="380546" y="18573"/>
                    <a:pt x="374617" y="10026"/>
                  </a:cubicBezTo>
                  <a:cubicBezTo>
                    <a:pt x="365606" y="-2910"/>
                    <a:pt x="338732" y="-5375"/>
                    <a:pt x="295226" y="13337"/>
                  </a:cubicBezTo>
                  <a:cubicBezTo>
                    <a:pt x="182495" y="60694"/>
                    <a:pt x="74074" y="151943"/>
                    <a:pt x="-2390" y="247504"/>
                  </a:cubicBezTo>
                  <a:lnTo>
                    <a:pt x="-2390" y="247504"/>
                  </a:lnTo>
                  <a:cubicBezTo>
                    <a:pt x="35803" y="338907"/>
                    <a:pt x="97791" y="418427"/>
                    <a:pt x="177103" y="477820"/>
                  </a:cubicBezTo>
                </a:path>
              </a:pathLst>
            </a:custGeom>
            <a:noFill/>
            <a:ln w="12700" cap="flat">
              <a:solidFill>
                <a:srgbClr val="FFFFFF">
                  <a:alpha val="50196"/>
                </a:srgbClr>
              </a:solidFill>
              <a:prstDash val="solid"/>
              <a:miter/>
            </a:ln>
          </p:spPr>
          <p:txBody>
            <a:bodyPr rtlCol="0" anchor="ctr"/>
            <a:lstStyle/>
            <a:p>
              <a:endParaRPr lang="pt-BR"/>
            </a:p>
          </p:txBody>
        </p:sp>
        <p:sp>
          <p:nvSpPr>
            <p:cNvPr id="34" name="Forma Livre: Forma 33" hidden="1">
              <a:extLst>
                <a:ext uri="{FF2B5EF4-FFF2-40B4-BE49-F238E27FC236}">
                  <a16:creationId xmlns:a16="http://schemas.microsoft.com/office/drawing/2014/main" id="{C1042BF4-2984-47B4-8C2F-28BD1655C65A}"/>
                </a:ext>
              </a:extLst>
            </p:cNvPr>
            <p:cNvSpPr/>
            <p:nvPr/>
          </p:nvSpPr>
          <p:spPr>
            <a:xfrm flipH="1">
              <a:off x="11244531" y="6436840"/>
              <a:ext cx="244310" cy="402202"/>
            </a:xfrm>
            <a:custGeom>
              <a:avLst/>
              <a:gdLst>
                <a:gd name="connsiteX0" fmla="*/ -2390 w 244310"/>
                <a:gd name="connsiteY0" fmla="*/ 399486 h 402202"/>
                <a:gd name="connsiteX1" fmla="*/ 71148 w 244310"/>
                <a:gd name="connsiteY1" fmla="*/ 226845 h 402202"/>
                <a:gd name="connsiteX2" fmla="*/ 87395 w 244310"/>
                <a:gd name="connsiteY2" fmla="*/ 180643 h 402202"/>
                <a:gd name="connsiteX3" fmla="*/ 87395 w 244310"/>
                <a:gd name="connsiteY3" fmla="*/ 180643 h 402202"/>
                <a:gd name="connsiteX4" fmla="*/ 127822 w 244310"/>
                <a:gd name="connsiteY4" fmla="*/ 26637 h 402202"/>
                <a:gd name="connsiteX5" fmla="*/ 146149 w 244310"/>
                <a:gd name="connsiteY5" fmla="*/ 147 h 402202"/>
                <a:gd name="connsiteX6" fmla="*/ 192737 w 244310"/>
                <a:gd name="connsiteY6" fmla="*/ 47812 h 402202"/>
                <a:gd name="connsiteX7" fmla="*/ 239630 w 244310"/>
                <a:gd name="connsiteY7" fmla="*/ 361754 h 402202"/>
                <a:gd name="connsiteX8" fmla="*/ 238938 w 244310"/>
                <a:gd name="connsiteY8" fmla="*/ 361138 h 402202"/>
                <a:gd name="connsiteX9" fmla="*/ 239553 w 244310"/>
                <a:gd name="connsiteY9" fmla="*/ 361754 h 402202"/>
                <a:gd name="connsiteX10" fmla="*/ -2390 w 244310"/>
                <a:gd name="connsiteY10" fmla="*/ 399024 h 4022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44310" h="402202">
                  <a:moveTo>
                    <a:pt x="-2390" y="399486"/>
                  </a:moveTo>
                  <a:cubicBezTo>
                    <a:pt x="24099" y="342581"/>
                    <a:pt x="49972" y="285136"/>
                    <a:pt x="71148" y="226845"/>
                  </a:cubicBezTo>
                  <a:cubicBezTo>
                    <a:pt x="76615" y="211444"/>
                    <a:pt x="82930" y="194734"/>
                    <a:pt x="87395" y="180643"/>
                  </a:cubicBezTo>
                  <a:lnTo>
                    <a:pt x="87395" y="180643"/>
                  </a:lnTo>
                  <a:cubicBezTo>
                    <a:pt x="103720" y="130090"/>
                    <a:pt x="117196" y="78675"/>
                    <a:pt x="127822" y="26637"/>
                  </a:cubicBezTo>
                  <a:cubicBezTo>
                    <a:pt x="130903" y="11236"/>
                    <a:pt x="137601" y="1919"/>
                    <a:pt x="146149" y="147"/>
                  </a:cubicBezTo>
                  <a:cubicBezTo>
                    <a:pt x="159085" y="-2625"/>
                    <a:pt x="176951" y="11621"/>
                    <a:pt x="192737" y="47812"/>
                  </a:cubicBezTo>
                  <a:cubicBezTo>
                    <a:pt x="234240" y="141526"/>
                    <a:pt x="247870" y="259494"/>
                    <a:pt x="239630" y="361754"/>
                  </a:cubicBezTo>
                  <a:cubicBezTo>
                    <a:pt x="239399" y="361593"/>
                    <a:pt x="239093" y="361385"/>
                    <a:pt x="238938" y="361138"/>
                  </a:cubicBezTo>
                  <a:cubicBezTo>
                    <a:pt x="239093" y="361361"/>
                    <a:pt x="239324" y="361570"/>
                    <a:pt x="239553" y="361754"/>
                  </a:cubicBezTo>
                  <a:cubicBezTo>
                    <a:pt x="163706" y="395559"/>
                    <a:pt x="80157" y="408426"/>
                    <a:pt x="-2390" y="399024"/>
                  </a:cubicBezTo>
                </a:path>
              </a:pathLst>
            </a:custGeom>
            <a:noFill/>
            <a:ln w="12700" cap="flat">
              <a:solidFill>
                <a:srgbClr val="FFFFFF">
                  <a:alpha val="50196"/>
                </a:srgbClr>
              </a:solidFill>
              <a:prstDash val="solid"/>
              <a:miter/>
            </a:ln>
          </p:spPr>
          <p:txBody>
            <a:bodyPr rtlCol="0" anchor="ctr"/>
            <a:lstStyle/>
            <a:p>
              <a:endParaRPr lang="pt-BR"/>
            </a:p>
          </p:txBody>
        </p:sp>
        <p:sp>
          <p:nvSpPr>
            <p:cNvPr id="35" name="Forma Livre: Forma 34">
              <a:extLst>
                <a:ext uri="{FF2B5EF4-FFF2-40B4-BE49-F238E27FC236}">
                  <a16:creationId xmlns:a16="http://schemas.microsoft.com/office/drawing/2014/main" id="{BB15D426-74A2-47EF-84BF-8E0830CCAED1}"/>
                </a:ext>
              </a:extLst>
            </p:cNvPr>
            <p:cNvSpPr/>
            <p:nvPr/>
          </p:nvSpPr>
          <p:spPr>
            <a:xfrm flipH="1">
              <a:off x="8877988" y="5880359"/>
              <a:ext cx="442931" cy="556922"/>
            </a:xfrm>
            <a:custGeom>
              <a:avLst/>
              <a:gdLst>
                <a:gd name="connsiteX0" fmla="*/ 206441 w 442931"/>
                <a:gd name="connsiteY0" fmla="*/ 556502 h 556922"/>
                <a:gd name="connsiteX1" fmla="*/ 296689 w 442931"/>
                <a:gd name="connsiteY1" fmla="*/ 311787 h 556922"/>
                <a:gd name="connsiteX2" fmla="*/ 323871 w 442931"/>
                <a:gd name="connsiteY2" fmla="*/ 250184 h 556922"/>
                <a:gd name="connsiteX3" fmla="*/ 323871 w 442931"/>
                <a:gd name="connsiteY3" fmla="*/ 250184 h 556922"/>
                <a:gd name="connsiteX4" fmla="*/ 429828 w 442931"/>
                <a:gd name="connsiteY4" fmla="*/ 55905 h 556922"/>
                <a:gd name="connsiteX5" fmla="*/ 436528 w 442931"/>
                <a:gd name="connsiteY5" fmla="*/ 11705 h 556922"/>
                <a:gd name="connsiteX6" fmla="*/ 344124 w 442931"/>
                <a:gd name="connsiteY6" fmla="*/ 15479 h 556922"/>
                <a:gd name="connsiteX7" fmla="*/ -2390 w 442931"/>
                <a:gd name="connsiteY7" fmla="*/ 288378 h 556922"/>
                <a:gd name="connsiteX8" fmla="*/ -2390 w 442931"/>
                <a:gd name="connsiteY8" fmla="*/ 288378 h 556922"/>
                <a:gd name="connsiteX9" fmla="*/ 206827 w 442931"/>
                <a:gd name="connsiteY9" fmla="*/ 556734 h 5569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2931" h="556922">
                  <a:moveTo>
                    <a:pt x="206441" y="556502"/>
                  </a:moveTo>
                  <a:cubicBezTo>
                    <a:pt x="233932" y="473724"/>
                    <a:pt x="262423" y="390946"/>
                    <a:pt x="296689" y="311787"/>
                  </a:cubicBezTo>
                  <a:cubicBezTo>
                    <a:pt x="305545" y="291304"/>
                    <a:pt x="315402" y="267972"/>
                    <a:pt x="323871" y="250184"/>
                  </a:cubicBezTo>
                  <a:lnTo>
                    <a:pt x="323871" y="250184"/>
                  </a:lnTo>
                  <a:cubicBezTo>
                    <a:pt x="355597" y="183515"/>
                    <a:pt x="390941" y="118655"/>
                    <a:pt x="429828" y="55905"/>
                  </a:cubicBezTo>
                  <a:cubicBezTo>
                    <a:pt x="441532" y="37193"/>
                    <a:pt x="443457" y="21562"/>
                    <a:pt x="436528" y="11705"/>
                  </a:cubicBezTo>
                  <a:cubicBezTo>
                    <a:pt x="426055" y="-3695"/>
                    <a:pt x="394714" y="-5851"/>
                    <a:pt x="344124" y="15479"/>
                  </a:cubicBezTo>
                  <a:cubicBezTo>
                    <a:pt x="212833" y="70690"/>
                    <a:pt x="86472" y="177185"/>
                    <a:pt x="-2390" y="288378"/>
                  </a:cubicBezTo>
                  <a:lnTo>
                    <a:pt x="-2390" y="288378"/>
                  </a:lnTo>
                  <a:cubicBezTo>
                    <a:pt x="42195" y="394858"/>
                    <a:pt x="114423" y="487500"/>
                    <a:pt x="206827" y="556734"/>
                  </a:cubicBezTo>
                </a:path>
              </a:pathLst>
            </a:custGeom>
            <a:noFill/>
            <a:ln w="12700" cap="flat">
              <a:solidFill>
                <a:srgbClr val="FFFFFF">
                  <a:alpha val="50196"/>
                </a:srgbClr>
              </a:solidFill>
              <a:prstDash val="solid"/>
              <a:miter/>
            </a:ln>
          </p:spPr>
          <p:txBody>
            <a:bodyPr rtlCol="0" anchor="ctr"/>
            <a:lstStyle/>
            <a:p>
              <a:endParaRPr lang="pt-BR"/>
            </a:p>
          </p:txBody>
        </p:sp>
        <p:sp>
          <p:nvSpPr>
            <p:cNvPr id="36" name="Forma Livre: Forma 35">
              <a:extLst>
                <a:ext uri="{FF2B5EF4-FFF2-40B4-BE49-F238E27FC236}">
                  <a16:creationId xmlns:a16="http://schemas.microsoft.com/office/drawing/2014/main" id="{1E9B20EE-D59C-4E5A-8A9E-CDD66F849DE6}"/>
                </a:ext>
              </a:extLst>
            </p:cNvPr>
            <p:cNvSpPr/>
            <p:nvPr/>
          </p:nvSpPr>
          <p:spPr>
            <a:xfrm flipH="1">
              <a:off x="9369726" y="5731015"/>
              <a:ext cx="284694" cy="468657"/>
            </a:xfrm>
            <a:custGeom>
              <a:avLst/>
              <a:gdLst>
                <a:gd name="connsiteX0" fmla="*/ -2390 w 284694"/>
                <a:gd name="connsiteY0" fmla="*/ 464903 h 468657"/>
                <a:gd name="connsiteX1" fmla="*/ 83314 w 284694"/>
                <a:gd name="connsiteY1" fmla="*/ 263694 h 468657"/>
                <a:gd name="connsiteX2" fmla="*/ 102258 w 284694"/>
                <a:gd name="connsiteY2" fmla="*/ 210408 h 468657"/>
                <a:gd name="connsiteX3" fmla="*/ 102258 w 284694"/>
                <a:gd name="connsiteY3" fmla="*/ 210408 h 468657"/>
                <a:gd name="connsiteX4" fmla="*/ 149383 w 284694"/>
                <a:gd name="connsiteY4" fmla="*/ 30990 h 468657"/>
                <a:gd name="connsiteX5" fmla="*/ 170713 w 284694"/>
                <a:gd name="connsiteY5" fmla="*/ 189 h 468657"/>
                <a:gd name="connsiteX6" fmla="*/ 225000 w 284694"/>
                <a:gd name="connsiteY6" fmla="*/ 55708 h 468657"/>
                <a:gd name="connsiteX7" fmla="*/ 279596 w 284694"/>
                <a:gd name="connsiteY7" fmla="*/ 421627 h 468657"/>
                <a:gd name="connsiteX8" fmla="*/ 278826 w 284694"/>
                <a:gd name="connsiteY8" fmla="*/ 420934 h 468657"/>
                <a:gd name="connsiteX9" fmla="*/ 279596 w 284694"/>
                <a:gd name="connsiteY9" fmla="*/ 421550 h 468657"/>
                <a:gd name="connsiteX10" fmla="*/ -2390 w 284694"/>
                <a:gd name="connsiteY10" fmla="*/ 464980 h 4686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84694" h="468657">
                  <a:moveTo>
                    <a:pt x="-2390" y="464903"/>
                  </a:moveTo>
                  <a:cubicBezTo>
                    <a:pt x="28411" y="398603"/>
                    <a:pt x="58673" y="331688"/>
                    <a:pt x="83314" y="263694"/>
                  </a:cubicBezTo>
                  <a:cubicBezTo>
                    <a:pt x="89628" y="246137"/>
                    <a:pt x="97097" y="226270"/>
                    <a:pt x="102258" y="210408"/>
                  </a:cubicBezTo>
                  <a:lnTo>
                    <a:pt x="102258" y="210408"/>
                  </a:lnTo>
                  <a:cubicBezTo>
                    <a:pt x="121277" y="151508"/>
                    <a:pt x="136986" y="91615"/>
                    <a:pt x="149383" y="30990"/>
                  </a:cubicBezTo>
                  <a:cubicBezTo>
                    <a:pt x="152925" y="12818"/>
                    <a:pt x="160779" y="2191"/>
                    <a:pt x="170713" y="189"/>
                  </a:cubicBezTo>
                  <a:cubicBezTo>
                    <a:pt x="186113" y="-2968"/>
                    <a:pt x="206289" y="13511"/>
                    <a:pt x="225000" y="55708"/>
                  </a:cubicBezTo>
                  <a:cubicBezTo>
                    <a:pt x="273359" y="164899"/>
                    <a:pt x="289297" y="302118"/>
                    <a:pt x="279596" y="421627"/>
                  </a:cubicBezTo>
                  <a:lnTo>
                    <a:pt x="278826" y="420934"/>
                  </a:lnTo>
                  <a:cubicBezTo>
                    <a:pt x="279057" y="421180"/>
                    <a:pt x="279288" y="421388"/>
                    <a:pt x="279596" y="421550"/>
                  </a:cubicBezTo>
                  <a:cubicBezTo>
                    <a:pt x="191195" y="460953"/>
                    <a:pt x="93787" y="475945"/>
                    <a:pt x="-2390" y="464980"/>
                  </a:cubicBezTo>
                </a:path>
              </a:pathLst>
            </a:custGeom>
            <a:noFill/>
            <a:ln w="12700" cap="flat">
              <a:solidFill>
                <a:srgbClr val="FFFFFF">
                  <a:alpha val="50196"/>
                </a:srgbClr>
              </a:solidFill>
              <a:prstDash val="solid"/>
              <a:miter/>
            </a:ln>
          </p:spPr>
          <p:txBody>
            <a:bodyPr rtlCol="0" anchor="ctr"/>
            <a:lstStyle/>
            <a:p>
              <a:endParaRPr lang="pt-BR"/>
            </a:p>
          </p:txBody>
        </p:sp>
        <p:sp>
          <p:nvSpPr>
            <p:cNvPr id="37" name="Forma Livre: Forma 36">
              <a:extLst>
                <a:ext uri="{FF2B5EF4-FFF2-40B4-BE49-F238E27FC236}">
                  <a16:creationId xmlns:a16="http://schemas.microsoft.com/office/drawing/2014/main" id="{1549CA0D-FAA8-4B5E-AB04-5134CE587E6D}"/>
                </a:ext>
              </a:extLst>
            </p:cNvPr>
            <p:cNvSpPr/>
            <p:nvPr/>
          </p:nvSpPr>
          <p:spPr>
            <a:xfrm flipH="1">
              <a:off x="9571555" y="5267983"/>
              <a:ext cx="487132" cy="612488"/>
            </a:xfrm>
            <a:custGeom>
              <a:avLst/>
              <a:gdLst>
                <a:gd name="connsiteX0" fmla="*/ 227234 w 487132"/>
                <a:gd name="connsiteY0" fmla="*/ 612069 h 612488"/>
                <a:gd name="connsiteX1" fmla="*/ 326490 w 487132"/>
                <a:gd name="connsiteY1" fmla="*/ 343020 h 612488"/>
                <a:gd name="connsiteX2" fmla="*/ 356368 w 487132"/>
                <a:gd name="connsiteY2" fmla="*/ 275026 h 612488"/>
                <a:gd name="connsiteX3" fmla="*/ 356368 w 487132"/>
                <a:gd name="connsiteY3" fmla="*/ 275026 h 612488"/>
                <a:gd name="connsiteX4" fmla="*/ 472873 w 487132"/>
                <a:gd name="connsiteY4" fmla="*/ 61420 h 612488"/>
                <a:gd name="connsiteX5" fmla="*/ 480573 w 487132"/>
                <a:gd name="connsiteY5" fmla="*/ 12753 h 612488"/>
                <a:gd name="connsiteX6" fmla="*/ 378853 w 487132"/>
                <a:gd name="connsiteY6" fmla="*/ 16912 h 612488"/>
                <a:gd name="connsiteX7" fmla="*/ -2390 w 487132"/>
                <a:gd name="connsiteY7" fmla="*/ 317224 h 612488"/>
                <a:gd name="connsiteX8" fmla="*/ -2390 w 487132"/>
                <a:gd name="connsiteY8" fmla="*/ 317224 h 612488"/>
                <a:gd name="connsiteX9" fmla="*/ 227619 w 487132"/>
                <a:gd name="connsiteY9" fmla="*/ 612300 h 6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87132" h="612488">
                  <a:moveTo>
                    <a:pt x="227234" y="612069"/>
                  </a:moveTo>
                  <a:cubicBezTo>
                    <a:pt x="257496" y="521051"/>
                    <a:pt x="288836" y="430033"/>
                    <a:pt x="326490" y="343020"/>
                  </a:cubicBezTo>
                  <a:cubicBezTo>
                    <a:pt x="336193" y="320535"/>
                    <a:pt x="346974" y="294893"/>
                    <a:pt x="356368" y="275026"/>
                  </a:cubicBezTo>
                  <a:lnTo>
                    <a:pt x="356368" y="275026"/>
                  </a:lnTo>
                  <a:cubicBezTo>
                    <a:pt x="391251" y="201735"/>
                    <a:pt x="430136" y="130430"/>
                    <a:pt x="472873" y="61420"/>
                  </a:cubicBezTo>
                  <a:cubicBezTo>
                    <a:pt x="485732" y="40860"/>
                    <a:pt x="487888" y="23611"/>
                    <a:pt x="480573" y="12753"/>
                  </a:cubicBezTo>
                  <a:cubicBezTo>
                    <a:pt x="469023" y="-3879"/>
                    <a:pt x="434371" y="-6497"/>
                    <a:pt x="378853" y="16912"/>
                  </a:cubicBezTo>
                  <a:cubicBezTo>
                    <a:pt x="234472" y="77667"/>
                    <a:pt x="95558" y="194558"/>
                    <a:pt x="-2390" y="317224"/>
                  </a:cubicBezTo>
                  <a:lnTo>
                    <a:pt x="-2390" y="317224"/>
                  </a:lnTo>
                  <a:cubicBezTo>
                    <a:pt x="46585" y="434323"/>
                    <a:pt x="126051" y="536190"/>
                    <a:pt x="227619" y="612300"/>
                  </a:cubicBezTo>
                </a:path>
              </a:pathLst>
            </a:custGeom>
            <a:noFill/>
            <a:ln w="12700" cap="flat">
              <a:solidFill>
                <a:srgbClr val="FFFFFF">
                  <a:alpha val="50196"/>
                </a:srgbClr>
              </a:solidFill>
              <a:prstDash val="solid"/>
              <a:miter/>
            </a:ln>
          </p:spPr>
          <p:txBody>
            <a:bodyPr rtlCol="0" anchor="ctr"/>
            <a:lstStyle/>
            <a:p>
              <a:endParaRPr lang="pt-BR"/>
            </a:p>
          </p:txBody>
        </p:sp>
        <p:sp>
          <p:nvSpPr>
            <p:cNvPr id="38" name="Forma Livre: Forma 37">
              <a:extLst>
                <a:ext uri="{FF2B5EF4-FFF2-40B4-BE49-F238E27FC236}">
                  <a16:creationId xmlns:a16="http://schemas.microsoft.com/office/drawing/2014/main" id="{F55AF6F1-E34A-4952-999D-9086409D3345}"/>
                </a:ext>
              </a:extLst>
            </p:cNvPr>
            <p:cNvSpPr/>
            <p:nvPr/>
          </p:nvSpPr>
          <p:spPr>
            <a:xfrm flipH="1">
              <a:off x="10112399" y="5103944"/>
              <a:ext cx="312978" cy="515281"/>
            </a:xfrm>
            <a:custGeom>
              <a:avLst/>
              <a:gdLst>
                <a:gd name="connsiteX0" fmla="*/ -2390 w 312978"/>
                <a:gd name="connsiteY0" fmla="*/ 511294 h 515281"/>
                <a:gd name="connsiteX1" fmla="*/ 91787 w 312978"/>
                <a:gd name="connsiteY1" fmla="*/ 290064 h 515281"/>
                <a:gd name="connsiteX2" fmla="*/ 112654 w 312978"/>
                <a:gd name="connsiteY2" fmla="*/ 231465 h 515281"/>
                <a:gd name="connsiteX3" fmla="*/ 112654 w 312978"/>
                <a:gd name="connsiteY3" fmla="*/ 231465 h 515281"/>
                <a:gd name="connsiteX4" fmla="*/ 164400 w 312978"/>
                <a:gd name="connsiteY4" fmla="*/ 34183 h 515281"/>
                <a:gd name="connsiteX5" fmla="*/ 187886 w 312978"/>
                <a:gd name="connsiteY5" fmla="*/ 224 h 515281"/>
                <a:gd name="connsiteX6" fmla="*/ 247564 w 312978"/>
                <a:gd name="connsiteY6" fmla="*/ 61288 h 515281"/>
                <a:gd name="connsiteX7" fmla="*/ 307625 w 312978"/>
                <a:gd name="connsiteY7" fmla="*/ 463552 h 515281"/>
                <a:gd name="connsiteX8" fmla="*/ 306779 w 312978"/>
                <a:gd name="connsiteY8" fmla="*/ 462782 h 515281"/>
                <a:gd name="connsiteX9" fmla="*/ 307625 w 312978"/>
                <a:gd name="connsiteY9" fmla="*/ 463475 h 515281"/>
                <a:gd name="connsiteX10" fmla="*/ -2390 w 312978"/>
                <a:gd name="connsiteY10" fmla="*/ 511294 h 5152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12978" h="515281">
                  <a:moveTo>
                    <a:pt x="-2390" y="511294"/>
                  </a:moveTo>
                  <a:cubicBezTo>
                    <a:pt x="31492" y="438372"/>
                    <a:pt x="64758" y="364988"/>
                    <a:pt x="91787" y="290064"/>
                  </a:cubicBezTo>
                  <a:cubicBezTo>
                    <a:pt x="98793" y="270736"/>
                    <a:pt x="107187" y="248867"/>
                    <a:pt x="112654" y="231465"/>
                  </a:cubicBezTo>
                  <a:lnTo>
                    <a:pt x="112654" y="231465"/>
                  </a:lnTo>
                  <a:cubicBezTo>
                    <a:pt x="133522" y="166705"/>
                    <a:pt x="150770" y="100844"/>
                    <a:pt x="164400" y="34183"/>
                  </a:cubicBezTo>
                  <a:cubicBezTo>
                    <a:pt x="168404" y="14162"/>
                    <a:pt x="176951" y="2457"/>
                    <a:pt x="187886" y="224"/>
                  </a:cubicBezTo>
                  <a:cubicBezTo>
                    <a:pt x="204518" y="-3241"/>
                    <a:pt x="227003" y="14932"/>
                    <a:pt x="247564" y="61288"/>
                  </a:cubicBezTo>
                  <a:cubicBezTo>
                    <a:pt x="300772" y="181336"/>
                    <a:pt x="318252" y="332570"/>
                    <a:pt x="307625" y="463552"/>
                  </a:cubicBezTo>
                  <a:lnTo>
                    <a:pt x="306779" y="462782"/>
                  </a:lnTo>
                  <a:lnTo>
                    <a:pt x="307625" y="463475"/>
                  </a:lnTo>
                  <a:cubicBezTo>
                    <a:pt x="210371" y="506774"/>
                    <a:pt x="103337" y="523283"/>
                    <a:pt x="-2390" y="511294"/>
                  </a:cubicBezTo>
                </a:path>
              </a:pathLst>
            </a:custGeom>
            <a:noFill/>
            <a:ln w="12700" cap="flat">
              <a:solidFill>
                <a:srgbClr val="FFFFFF">
                  <a:alpha val="50196"/>
                </a:srgbClr>
              </a:solidFill>
              <a:prstDash val="solid"/>
              <a:miter/>
            </a:ln>
          </p:spPr>
          <p:txBody>
            <a:bodyPr rtlCol="0" anchor="ctr"/>
            <a:lstStyle/>
            <a:p>
              <a:endParaRPr lang="pt-BR"/>
            </a:p>
          </p:txBody>
        </p:sp>
        <p:sp>
          <p:nvSpPr>
            <p:cNvPr id="39" name="Forma Livre: Forma 38">
              <a:extLst>
                <a:ext uri="{FF2B5EF4-FFF2-40B4-BE49-F238E27FC236}">
                  <a16:creationId xmlns:a16="http://schemas.microsoft.com/office/drawing/2014/main" id="{9A6D7695-CDB0-4F8E-B578-E23FB26C2E6D}"/>
                </a:ext>
              </a:extLst>
            </p:cNvPr>
            <p:cNvSpPr/>
            <p:nvPr/>
          </p:nvSpPr>
          <p:spPr>
            <a:xfrm flipH="1">
              <a:off x="10268877" y="3945306"/>
              <a:ext cx="816416" cy="1025526"/>
            </a:xfrm>
            <a:custGeom>
              <a:avLst/>
              <a:gdLst>
                <a:gd name="connsiteX0" fmla="*/ 382934 w 816416"/>
                <a:gd name="connsiteY0" fmla="*/ 1025338 h 1025526"/>
                <a:gd name="connsiteX1" fmla="*/ 549184 w 816416"/>
                <a:gd name="connsiteY1" fmla="*/ 574639 h 1025526"/>
                <a:gd name="connsiteX2" fmla="*/ 599159 w 816416"/>
                <a:gd name="connsiteY2" fmla="*/ 460828 h 1025526"/>
                <a:gd name="connsiteX3" fmla="*/ 599159 w 816416"/>
                <a:gd name="connsiteY3" fmla="*/ 460828 h 1025526"/>
                <a:gd name="connsiteX4" fmla="*/ 794207 w 816416"/>
                <a:gd name="connsiteY4" fmla="*/ 102995 h 1025526"/>
                <a:gd name="connsiteX5" fmla="*/ 806682 w 816416"/>
                <a:gd name="connsiteY5" fmla="*/ 21526 h 1025526"/>
                <a:gd name="connsiteX6" fmla="*/ 636198 w 816416"/>
                <a:gd name="connsiteY6" fmla="*/ 28533 h 1025526"/>
                <a:gd name="connsiteX7" fmla="*/ -2390 w 816416"/>
                <a:gd name="connsiteY7" fmla="*/ 531055 h 1025526"/>
                <a:gd name="connsiteX8" fmla="*/ -2390 w 816416"/>
                <a:gd name="connsiteY8" fmla="*/ 531055 h 1025526"/>
                <a:gd name="connsiteX9" fmla="*/ 382626 w 816416"/>
                <a:gd name="connsiteY9" fmla="*/ 1025261 h 10255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16416" h="1025526">
                  <a:moveTo>
                    <a:pt x="382934" y="1025338"/>
                  </a:moveTo>
                  <a:cubicBezTo>
                    <a:pt x="433603" y="872872"/>
                    <a:pt x="486042" y="720406"/>
                    <a:pt x="549184" y="574639"/>
                  </a:cubicBezTo>
                  <a:cubicBezTo>
                    <a:pt x="565431" y="536984"/>
                    <a:pt x="583527" y="494094"/>
                    <a:pt x="599159" y="460828"/>
                  </a:cubicBezTo>
                  <a:lnTo>
                    <a:pt x="599159" y="460828"/>
                  </a:lnTo>
                  <a:cubicBezTo>
                    <a:pt x="657526" y="338047"/>
                    <a:pt x="722673" y="218592"/>
                    <a:pt x="794207" y="102995"/>
                  </a:cubicBezTo>
                  <a:cubicBezTo>
                    <a:pt x="815845" y="68498"/>
                    <a:pt x="819387" y="39698"/>
                    <a:pt x="806682" y="21526"/>
                  </a:cubicBezTo>
                  <a:cubicBezTo>
                    <a:pt x="787277" y="-6349"/>
                    <a:pt x="729679" y="-10816"/>
                    <a:pt x="636198" y="28533"/>
                  </a:cubicBezTo>
                  <a:cubicBezTo>
                    <a:pt x="394330" y="130177"/>
                    <a:pt x="161704" y="325996"/>
                    <a:pt x="-2390" y="531055"/>
                  </a:cubicBezTo>
                  <a:lnTo>
                    <a:pt x="-2390" y="531055"/>
                  </a:lnTo>
                  <a:cubicBezTo>
                    <a:pt x="79542" y="727190"/>
                    <a:pt x="212527" y="897821"/>
                    <a:pt x="382626" y="1025261"/>
                  </a:cubicBezTo>
                </a:path>
              </a:pathLst>
            </a:custGeom>
            <a:noFill/>
            <a:ln w="12700" cap="flat">
              <a:solidFill>
                <a:srgbClr val="FFFFFF">
                  <a:alpha val="50196"/>
                </a:srgbClr>
              </a:solidFill>
              <a:prstDash val="solid"/>
              <a:miter/>
            </a:ln>
          </p:spPr>
          <p:txBody>
            <a:bodyPr rtlCol="0" anchor="ctr"/>
            <a:lstStyle/>
            <a:p>
              <a:endParaRPr lang="pt-BR"/>
            </a:p>
          </p:txBody>
        </p:sp>
        <p:sp>
          <p:nvSpPr>
            <p:cNvPr id="40" name="Forma Livre: Forma 39">
              <a:extLst>
                <a:ext uri="{FF2B5EF4-FFF2-40B4-BE49-F238E27FC236}">
                  <a16:creationId xmlns:a16="http://schemas.microsoft.com/office/drawing/2014/main" id="{E487C2F3-DAC3-48D7-B265-8FD3478E992F}"/>
                </a:ext>
              </a:extLst>
            </p:cNvPr>
            <p:cNvSpPr/>
            <p:nvPr/>
          </p:nvSpPr>
          <p:spPr>
            <a:xfrm flipH="1">
              <a:off x="11174507" y="3670318"/>
              <a:ext cx="524423" cy="863160"/>
            </a:xfrm>
            <a:custGeom>
              <a:avLst/>
              <a:gdLst>
                <a:gd name="connsiteX0" fmla="*/ -2390 w 524423"/>
                <a:gd name="connsiteY0" fmla="*/ 856558 h 863160"/>
                <a:gd name="connsiteX1" fmla="*/ 155389 w 524423"/>
                <a:gd name="connsiteY1" fmla="*/ 486019 h 863160"/>
                <a:gd name="connsiteX2" fmla="*/ 190349 w 524423"/>
                <a:gd name="connsiteY2" fmla="*/ 387840 h 863160"/>
                <a:gd name="connsiteX3" fmla="*/ 190349 w 524423"/>
                <a:gd name="connsiteY3" fmla="*/ 387840 h 863160"/>
                <a:gd name="connsiteX4" fmla="*/ 277055 w 524423"/>
                <a:gd name="connsiteY4" fmla="*/ 57342 h 863160"/>
                <a:gd name="connsiteX5" fmla="*/ 316402 w 524423"/>
                <a:gd name="connsiteY5" fmla="*/ 514 h 863160"/>
                <a:gd name="connsiteX6" fmla="*/ 416506 w 524423"/>
                <a:gd name="connsiteY6" fmla="*/ 102774 h 863160"/>
                <a:gd name="connsiteX7" fmla="*/ 517073 w 524423"/>
                <a:gd name="connsiteY7" fmla="*/ 776628 h 863160"/>
                <a:gd name="connsiteX8" fmla="*/ 515610 w 524423"/>
                <a:gd name="connsiteY8" fmla="*/ 775319 h 863160"/>
                <a:gd name="connsiteX9" fmla="*/ 517073 w 524423"/>
                <a:gd name="connsiteY9" fmla="*/ 776552 h 863160"/>
                <a:gd name="connsiteX10" fmla="*/ -2236 w 524423"/>
                <a:gd name="connsiteY10" fmla="*/ 856558 h 8631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24423" h="863160">
                  <a:moveTo>
                    <a:pt x="-2390" y="856558"/>
                  </a:moveTo>
                  <a:cubicBezTo>
                    <a:pt x="54439" y="734431"/>
                    <a:pt x="110112" y="611226"/>
                    <a:pt x="155389" y="486019"/>
                  </a:cubicBezTo>
                  <a:cubicBezTo>
                    <a:pt x="167094" y="453677"/>
                    <a:pt x="180801" y="417101"/>
                    <a:pt x="190349" y="387840"/>
                  </a:cubicBezTo>
                  <a:lnTo>
                    <a:pt x="190349" y="387840"/>
                  </a:lnTo>
                  <a:cubicBezTo>
                    <a:pt x="225309" y="279350"/>
                    <a:pt x="254262" y="169020"/>
                    <a:pt x="277055" y="57342"/>
                  </a:cubicBezTo>
                  <a:cubicBezTo>
                    <a:pt x="283676" y="23923"/>
                    <a:pt x="298076" y="4287"/>
                    <a:pt x="316402" y="514"/>
                  </a:cubicBezTo>
                  <a:cubicBezTo>
                    <a:pt x="344201" y="-5338"/>
                    <a:pt x="381932" y="25078"/>
                    <a:pt x="416506" y="102774"/>
                  </a:cubicBezTo>
                  <a:cubicBezTo>
                    <a:pt x="505599" y="303906"/>
                    <a:pt x="534861" y="557093"/>
                    <a:pt x="517073" y="776628"/>
                  </a:cubicBezTo>
                  <a:lnTo>
                    <a:pt x="515610" y="775319"/>
                  </a:lnTo>
                  <a:lnTo>
                    <a:pt x="517073" y="776552"/>
                  </a:lnTo>
                  <a:cubicBezTo>
                    <a:pt x="354212" y="849112"/>
                    <a:pt x="174871" y="876732"/>
                    <a:pt x="-2236" y="856558"/>
                  </a:cubicBezTo>
                </a:path>
              </a:pathLst>
            </a:custGeom>
            <a:noFill/>
            <a:ln w="12700" cap="flat">
              <a:solidFill>
                <a:srgbClr val="FFFFFF">
                  <a:alpha val="50196"/>
                </a:srgbClr>
              </a:solidFill>
              <a:prstDash val="solid"/>
              <a:miter/>
            </a:ln>
          </p:spPr>
          <p:txBody>
            <a:bodyPr rtlCol="0" anchor="ctr"/>
            <a:lstStyle/>
            <a:p>
              <a:endParaRPr lang="pt-BR"/>
            </a:p>
          </p:txBody>
        </p:sp>
        <p:sp>
          <p:nvSpPr>
            <p:cNvPr id="41" name="Forma Livre: Forma 40">
              <a:extLst>
                <a:ext uri="{FF2B5EF4-FFF2-40B4-BE49-F238E27FC236}">
                  <a16:creationId xmlns:a16="http://schemas.microsoft.com/office/drawing/2014/main" id="{2A2229C0-55E7-4DEF-832F-BF27DA41FE1E}"/>
                </a:ext>
              </a:extLst>
            </p:cNvPr>
            <p:cNvSpPr/>
            <p:nvPr/>
          </p:nvSpPr>
          <p:spPr>
            <a:xfrm flipH="1">
              <a:off x="8580919" y="4401245"/>
              <a:ext cx="592309" cy="744077"/>
            </a:xfrm>
            <a:custGeom>
              <a:avLst/>
              <a:gdLst>
                <a:gd name="connsiteX0" fmla="*/ 277209 w 592309"/>
                <a:gd name="connsiteY0" fmla="*/ 743889 h 744077"/>
                <a:gd name="connsiteX1" fmla="*/ 397795 w 592309"/>
                <a:gd name="connsiteY1" fmla="*/ 416857 h 744077"/>
                <a:gd name="connsiteX2" fmla="*/ 434063 w 592309"/>
                <a:gd name="connsiteY2" fmla="*/ 334309 h 744077"/>
                <a:gd name="connsiteX3" fmla="*/ 434063 w 592309"/>
                <a:gd name="connsiteY3" fmla="*/ 334309 h 744077"/>
                <a:gd name="connsiteX4" fmla="*/ 575673 w 592309"/>
                <a:gd name="connsiteY4" fmla="*/ 74655 h 744077"/>
                <a:gd name="connsiteX5" fmla="*/ 584682 w 592309"/>
                <a:gd name="connsiteY5" fmla="*/ 15593 h 744077"/>
                <a:gd name="connsiteX6" fmla="*/ 460937 w 592309"/>
                <a:gd name="connsiteY6" fmla="*/ 20599 h 744077"/>
                <a:gd name="connsiteX7" fmla="*/ -2390 w 592309"/>
                <a:gd name="connsiteY7" fmla="*/ 385285 h 744077"/>
                <a:gd name="connsiteX8" fmla="*/ -2390 w 592309"/>
                <a:gd name="connsiteY8" fmla="*/ 385285 h 744077"/>
                <a:gd name="connsiteX9" fmla="*/ 277132 w 592309"/>
                <a:gd name="connsiteY9" fmla="*/ 743889 h 7440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92309" h="744077">
                  <a:moveTo>
                    <a:pt x="277209" y="743889"/>
                  </a:moveTo>
                  <a:cubicBezTo>
                    <a:pt x="313939" y="633236"/>
                    <a:pt x="352056" y="522659"/>
                    <a:pt x="397795" y="416857"/>
                  </a:cubicBezTo>
                  <a:cubicBezTo>
                    <a:pt x="409654" y="389521"/>
                    <a:pt x="422744" y="358411"/>
                    <a:pt x="434063" y="334309"/>
                  </a:cubicBezTo>
                  <a:lnTo>
                    <a:pt x="434063" y="334309"/>
                  </a:lnTo>
                  <a:cubicBezTo>
                    <a:pt x="476492" y="245224"/>
                    <a:pt x="523773" y="158542"/>
                    <a:pt x="575673" y="74655"/>
                  </a:cubicBezTo>
                  <a:cubicBezTo>
                    <a:pt x="591074" y="49706"/>
                    <a:pt x="593845" y="28453"/>
                    <a:pt x="584682" y="15593"/>
                  </a:cubicBezTo>
                  <a:cubicBezTo>
                    <a:pt x="570590" y="-4658"/>
                    <a:pt x="528777" y="-7893"/>
                    <a:pt x="460937" y="20599"/>
                  </a:cubicBezTo>
                  <a:cubicBezTo>
                    <a:pt x="285449" y="94445"/>
                    <a:pt x="116656" y="236207"/>
                    <a:pt x="-2390" y="385285"/>
                  </a:cubicBezTo>
                  <a:lnTo>
                    <a:pt x="-2390" y="385285"/>
                  </a:lnTo>
                  <a:cubicBezTo>
                    <a:pt x="57133" y="527626"/>
                    <a:pt x="153618" y="651447"/>
                    <a:pt x="277132" y="743889"/>
                  </a:cubicBezTo>
                </a:path>
              </a:pathLst>
            </a:custGeom>
            <a:noFill/>
            <a:ln w="12700" cap="flat">
              <a:solidFill>
                <a:srgbClr val="FFFFFF">
                  <a:alpha val="50196"/>
                </a:srgbClr>
              </a:solidFill>
              <a:prstDash val="solid"/>
              <a:miter/>
            </a:ln>
          </p:spPr>
          <p:txBody>
            <a:bodyPr rtlCol="0" anchor="ctr"/>
            <a:lstStyle/>
            <a:p>
              <a:endParaRPr lang="pt-BR"/>
            </a:p>
          </p:txBody>
        </p:sp>
        <p:sp>
          <p:nvSpPr>
            <p:cNvPr id="42" name="Forma Livre: Forma 41">
              <a:extLst>
                <a:ext uri="{FF2B5EF4-FFF2-40B4-BE49-F238E27FC236}">
                  <a16:creationId xmlns:a16="http://schemas.microsoft.com/office/drawing/2014/main" id="{DEFE4637-1EAD-4E20-9BF4-5BB74B65CE84}"/>
                </a:ext>
              </a:extLst>
            </p:cNvPr>
            <p:cNvSpPr/>
            <p:nvPr/>
          </p:nvSpPr>
          <p:spPr>
            <a:xfrm flipH="1">
              <a:off x="9238072" y="4201758"/>
              <a:ext cx="380388" cy="626331"/>
            </a:xfrm>
            <a:custGeom>
              <a:avLst/>
              <a:gdLst>
                <a:gd name="connsiteX0" fmla="*/ -2390 w 380388"/>
                <a:gd name="connsiteY0" fmla="*/ 621502 h 626331"/>
                <a:gd name="connsiteX1" fmla="*/ 112115 w 380388"/>
                <a:gd name="connsiteY1" fmla="*/ 352607 h 626331"/>
                <a:gd name="connsiteX2" fmla="*/ 137449 w 380388"/>
                <a:gd name="connsiteY2" fmla="*/ 281380 h 626331"/>
                <a:gd name="connsiteX3" fmla="*/ 137449 w 380388"/>
                <a:gd name="connsiteY3" fmla="*/ 281380 h 626331"/>
                <a:gd name="connsiteX4" fmla="*/ 200360 w 380388"/>
                <a:gd name="connsiteY4" fmla="*/ 41592 h 626331"/>
                <a:gd name="connsiteX5" fmla="*/ 228851 w 380388"/>
                <a:gd name="connsiteY5" fmla="*/ 318 h 626331"/>
                <a:gd name="connsiteX6" fmla="*/ 301389 w 380388"/>
                <a:gd name="connsiteY6" fmla="*/ 74549 h 626331"/>
                <a:gd name="connsiteX7" fmla="*/ 374388 w 380388"/>
                <a:gd name="connsiteY7" fmla="*/ 563442 h 626331"/>
                <a:gd name="connsiteX8" fmla="*/ 373386 w 380388"/>
                <a:gd name="connsiteY8" fmla="*/ 562518 h 626331"/>
                <a:gd name="connsiteX9" fmla="*/ 374388 w 380388"/>
                <a:gd name="connsiteY9" fmla="*/ 563442 h 626331"/>
                <a:gd name="connsiteX10" fmla="*/ -2390 w 380388"/>
                <a:gd name="connsiteY10" fmla="*/ 621502 h 62633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80388" h="626331">
                  <a:moveTo>
                    <a:pt x="-2390" y="621502"/>
                  </a:moveTo>
                  <a:cubicBezTo>
                    <a:pt x="38807" y="532872"/>
                    <a:pt x="79234" y="443471"/>
                    <a:pt x="112115" y="352607"/>
                  </a:cubicBezTo>
                  <a:cubicBezTo>
                    <a:pt x="120584" y="329122"/>
                    <a:pt x="130517" y="302555"/>
                    <a:pt x="137449" y="281380"/>
                  </a:cubicBezTo>
                  <a:lnTo>
                    <a:pt x="137449" y="281380"/>
                  </a:lnTo>
                  <a:cubicBezTo>
                    <a:pt x="162783" y="202667"/>
                    <a:pt x="183805" y="122614"/>
                    <a:pt x="200360" y="41592"/>
                  </a:cubicBezTo>
                  <a:cubicBezTo>
                    <a:pt x="205210" y="17336"/>
                    <a:pt x="215760" y="3090"/>
                    <a:pt x="228851" y="318"/>
                  </a:cubicBezTo>
                  <a:cubicBezTo>
                    <a:pt x="249103" y="-3917"/>
                    <a:pt x="276438" y="18183"/>
                    <a:pt x="301389" y="74549"/>
                  </a:cubicBezTo>
                  <a:cubicBezTo>
                    <a:pt x="366071" y="220470"/>
                    <a:pt x="387324" y="404276"/>
                    <a:pt x="374388" y="563442"/>
                  </a:cubicBezTo>
                  <a:lnTo>
                    <a:pt x="373386" y="562518"/>
                  </a:lnTo>
                  <a:lnTo>
                    <a:pt x="374388" y="563442"/>
                  </a:lnTo>
                  <a:cubicBezTo>
                    <a:pt x="256264" y="616066"/>
                    <a:pt x="126130" y="636117"/>
                    <a:pt x="-2390" y="621502"/>
                  </a:cubicBezTo>
                </a:path>
              </a:pathLst>
            </a:custGeom>
            <a:noFill/>
            <a:ln w="12700" cap="flat">
              <a:solidFill>
                <a:srgbClr val="FFFFFF">
                  <a:alpha val="50196"/>
                </a:srgbClr>
              </a:solidFill>
              <a:prstDash val="solid"/>
              <a:miter/>
            </a:ln>
          </p:spPr>
          <p:txBody>
            <a:bodyPr rtlCol="0" anchor="ctr"/>
            <a:lstStyle/>
            <a:p>
              <a:endParaRPr lang="pt-BR"/>
            </a:p>
          </p:txBody>
        </p:sp>
      </p:grpSp>
      <p:pic>
        <p:nvPicPr>
          <p:cNvPr id="9" name="Gráfico 8" hidden="1">
            <a:extLst>
              <a:ext uri="{FF2B5EF4-FFF2-40B4-BE49-F238E27FC236}">
                <a16:creationId xmlns:a16="http://schemas.microsoft.com/office/drawing/2014/main" id="{27213042-95D5-467B-B573-42E363ADA82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2" name="Gráfico 3">
            <a:extLst>
              <a:ext uri="{FF2B5EF4-FFF2-40B4-BE49-F238E27FC236}">
                <a16:creationId xmlns:a16="http://schemas.microsoft.com/office/drawing/2014/main" id="{5D842741-878F-4434-97BB-B0BF3DBBF50A}"/>
              </a:ext>
            </a:extLst>
          </p:cNvPr>
          <p:cNvSpPr/>
          <p:nvPr/>
        </p:nvSpPr>
        <p:spPr>
          <a:xfrm rot="19531127">
            <a:off x="-2368215" y="-523257"/>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chemeClr val="tx2"/>
          </a:solidFill>
          <a:ln w="121539" cap="flat">
            <a:noFill/>
            <a:prstDash val="solid"/>
            <a:miter/>
          </a:ln>
        </p:spPr>
        <p:txBody>
          <a:bodyPr rtlCol="0" anchor="ctr"/>
          <a:lstStyle/>
          <a:p>
            <a:endParaRPr lang="pt-BR"/>
          </a:p>
        </p:txBody>
      </p:sp>
      <p:pic>
        <p:nvPicPr>
          <p:cNvPr id="3" name="Gráfico 2">
            <a:extLst>
              <a:ext uri="{FF2B5EF4-FFF2-40B4-BE49-F238E27FC236}">
                <a16:creationId xmlns:a16="http://schemas.microsoft.com/office/drawing/2014/main" id="{82FB63FC-F44F-4B94-A3E5-C87013A59C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8626195">
            <a:off x="-2824916" y="-761049"/>
            <a:ext cx="9118825" cy="7173476"/>
          </a:xfrm>
          <a:prstGeom prst="rect">
            <a:avLst/>
          </a:prstGeom>
        </p:spPr>
      </p:pic>
      <p:sp>
        <p:nvSpPr>
          <p:cNvPr id="27" name="Gráfico 8" hidden="1">
            <a:extLst>
              <a:ext uri="{FF2B5EF4-FFF2-40B4-BE49-F238E27FC236}">
                <a16:creationId xmlns:a16="http://schemas.microsoft.com/office/drawing/2014/main" id="{8566EAFC-FF76-415F-9156-2518FC791F2B}"/>
              </a:ext>
            </a:extLst>
          </p:cNvPr>
          <p:cNvSpPr/>
          <p:nvPr/>
        </p:nvSpPr>
        <p:spPr>
          <a:xfrm rot="1325555">
            <a:off x="10364046" y="3745483"/>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2"/>
            </a:solidFill>
            <a:prstDash val="solid"/>
            <a:miter/>
          </a:ln>
        </p:spPr>
        <p:txBody>
          <a:bodyPr rtlCol="0" anchor="ctr"/>
          <a:lstStyle/>
          <a:p>
            <a:endParaRPr lang="pt-BR"/>
          </a:p>
        </p:txBody>
      </p:sp>
      <p:pic>
        <p:nvPicPr>
          <p:cNvPr id="44" name="Gráfico 43">
            <a:extLst>
              <a:ext uri="{FF2B5EF4-FFF2-40B4-BE49-F238E27FC236}">
                <a16:creationId xmlns:a16="http://schemas.microsoft.com/office/drawing/2014/main" id="{5575DE10-EDB7-4E17-8E7E-F7D33CCCC37E}"/>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960450">
            <a:off x="8714118" y="4930803"/>
            <a:ext cx="4587072" cy="5509917"/>
          </a:xfrm>
          <a:prstGeom prst="rect">
            <a:avLst/>
          </a:prstGeom>
        </p:spPr>
      </p:pic>
      <p:grpSp>
        <p:nvGrpSpPr>
          <p:cNvPr id="5" name="Agrupar 4">
            <a:extLst>
              <a:ext uri="{FF2B5EF4-FFF2-40B4-BE49-F238E27FC236}">
                <a16:creationId xmlns:a16="http://schemas.microsoft.com/office/drawing/2014/main" id="{8C93BA02-3D71-75E5-EA7E-908602A46E02}"/>
              </a:ext>
            </a:extLst>
          </p:cNvPr>
          <p:cNvGrpSpPr/>
          <p:nvPr/>
        </p:nvGrpSpPr>
        <p:grpSpPr>
          <a:xfrm>
            <a:off x="399275" y="1310090"/>
            <a:ext cx="3883967" cy="4488210"/>
            <a:chOff x="399275" y="1310090"/>
            <a:chExt cx="3883967" cy="4488210"/>
          </a:xfrm>
        </p:grpSpPr>
        <p:sp>
          <p:nvSpPr>
            <p:cNvPr id="6" name="CaixaDeTexto 5">
              <a:extLst>
                <a:ext uri="{FF2B5EF4-FFF2-40B4-BE49-F238E27FC236}">
                  <a16:creationId xmlns:a16="http://schemas.microsoft.com/office/drawing/2014/main" id="{BEED938E-69EB-0B07-2160-B5DE86E49B2E}"/>
                </a:ext>
              </a:extLst>
            </p:cNvPr>
            <p:cNvSpPr txBox="1"/>
            <p:nvPr/>
          </p:nvSpPr>
          <p:spPr>
            <a:xfrm>
              <a:off x="399275" y="2597950"/>
              <a:ext cx="3883967" cy="2431563"/>
            </a:xfrm>
            <a:prstGeom prst="rect">
              <a:avLst/>
            </a:prstGeom>
            <a:noFill/>
          </p:spPr>
          <p:txBody>
            <a:bodyPr wrap="square" rtlCol="0" anchor="ctr">
              <a:spAutoFit/>
            </a:bodyPr>
            <a:lstStyle/>
            <a:p>
              <a:pPr algn="ctr"/>
              <a:r>
                <a:rPr lang="pt-BR" sz="3600" b="1" i="1" dirty="0">
                  <a:solidFill>
                    <a:schemeClr val="bg1"/>
                  </a:solidFill>
                  <a:latin typeface="+mj-lt"/>
                </a:rPr>
                <a:t>Mulher Empreendedora Sicredi</a:t>
              </a:r>
            </a:p>
            <a:p>
              <a:pPr algn="ctr">
                <a:lnSpc>
                  <a:spcPct val="130000"/>
                </a:lnSpc>
                <a:spcBef>
                  <a:spcPts val="1200"/>
                </a:spcBef>
              </a:pPr>
              <a:r>
                <a:rPr lang="pt-BR" i="1" dirty="0">
                  <a:solidFill>
                    <a:schemeClr val="bg1"/>
                  </a:solidFill>
                  <a:latin typeface="+mj-lt"/>
                </a:rPr>
                <a:t>Desenvolvendo autonomia e independência feminina</a:t>
              </a:r>
              <a:endParaRPr lang="pt-BR" sz="1100" i="1" dirty="0">
                <a:solidFill>
                  <a:schemeClr val="bg1"/>
                </a:solidFill>
                <a:latin typeface="+mj-lt"/>
              </a:endParaRPr>
            </a:p>
          </p:txBody>
        </p:sp>
        <p:grpSp>
          <p:nvGrpSpPr>
            <p:cNvPr id="7" name="Agrupar 6">
              <a:extLst>
                <a:ext uri="{FF2B5EF4-FFF2-40B4-BE49-F238E27FC236}">
                  <a16:creationId xmlns:a16="http://schemas.microsoft.com/office/drawing/2014/main" id="{01D2819A-BCAF-7FD0-BFF4-BAB597E1913D}"/>
                </a:ext>
              </a:extLst>
            </p:cNvPr>
            <p:cNvGrpSpPr>
              <a:grpSpLocks noChangeAspect="1"/>
            </p:cNvGrpSpPr>
            <p:nvPr/>
          </p:nvGrpSpPr>
          <p:grpSpPr>
            <a:xfrm>
              <a:off x="1678246" y="1310090"/>
              <a:ext cx="1561658" cy="917056"/>
              <a:chOff x="5434011" y="3038318"/>
              <a:chExt cx="1326071" cy="779206"/>
            </a:xfrm>
          </p:grpSpPr>
          <p:sp>
            <p:nvSpPr>
              <p:cNvPr id="45" name="Forma Livre: Forma 4">
                <a:extLst>
                  <a:ext uri="{FF2B5EF4-FFF2-40B4-BE49-F238E27FC236}">
                    <a16:creationId xmlns:a16="http://schemas.microsoft.com/office/drawing/2014/main" id="{BF03BA30-CA54-FD2E-973E-A320AC097387}"/>
                  </a:ext>
                </a:extLst>
              </p:cNvPr>
              <p:cNvSpPr/>
              <p:nvPr/>
            </p:nvSpPr>
            <p:spPr>
              <a:xfrm>
                <a:off x="5434011" y="3273252"/>
                <a:ext cx="635839" cy="544272"/>
              </a:xfrm>
              <a:custGeom>
                <a:avLst/>
                <a:gdLst>
                  <a:gd name="connsiteX0" fmla="*/ 530600 w 635839"/>
                  <a:gd name="connsiteY0" fmla="*/ 543195 h 544272"/>
                  <a:gd name="connsiteX1" fmla="*/ 306477 w 635839"/>
                  <a:gd name="connsiteY1" fmla="*/ 311166 h 544272"/>
                  <a:gd name="connsiteX2" fmla="*/ 244945 w 635839"/>
                  <a:gd name="connsiteY2" fmla="*/ 254778 h 544272"/>
                  <a:gd name="connsiteX3" fmla="*/ 244945 w 635839"/>
                  <a:gd name="connsiteY3" fmla="*/ 254778 h 544272"/>
                  <a:gd name="connsiteX4" fmla="*/ 28156 w 635839"/>
                  <a:gd name="connsiteY4" fmla="*/ 87615 h 544272"/>
                  <a:gd name="connsiteX5" fmla="*/ -1562 w 635839"/>
                  <a:gd name="connsiteY5" fmla="*/ 40942 h 544272"/>
                  <a:gd name="connsiteX6" fmla="*/ 105119 w 635839"/>
                  <a:gd name="connsiteY6" fmla="*/ -968 h 544272"/>
                  <a:gd name="connsiteX7" fmla="*/ 633661 w 635839"/>
                  <a:gd name="connsiteY7" fmla="*/ 135145 h 544272"/>
                  <a:gd name="connsiteX8" fmla="*/ 632231 w 635839"/>
                  <a:gd name="connsiteY8" fmla="*/ 135811 h 544272"/>
                  <a:gd name="connsiteX9" fmla="*/ 633661 w 635839"/>
                  <a:gd name="connsiteY9" fmla="*/ 135145 h 544272"/>
                  <a:gd name="connsiteX10" fmla="*/ 530600 w 635839"/>
                  <a:gd name="connsiteY10" fmla="*/ 543195 h 54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839" h="544272">
                    <a:moveTo>
                      <a:pt x="530600" y="543195"/>
                    </a:moveTo>
                    <a:cubicBezTo>
                      <a:pt x="458209" y="463185"/>
                      <a:pt x="384677" y="383652"/>
                      <a:pt x="306477" y="311166"/>
                    </a:cubicBezTo>
                    <a:cubicBezTo>
                      <a:pt x="286285" y="292116"/>
                      <a:pt x="263519" y="270971"/>
                      <a:pt x="244945" y="254778"/>
                    </a:cubicBezTo>
                    <a:lnTo>
                      <a:pt x="244945" y="254778"/>
                    </a:lnTo>
                    <a:cubicBezTo>
                      <a:pt x="175794" y="195151"/>
                      <a:pt x="103403" y="139335"/>
                      <a:pt x="28156" y="87615"/>
                    </a:cubicBezTo>
                    <a:cubicBezTo>
                      <a:pt x="5582" y="72279"/>
                      <a:pt x="-4420" y="55515"/>
                      <a:pt x="-1562" y="40942"/>
                    </a:cubicBezTo>
                    <a:cubicBezTo>
                      <a:pt x="2820" y="18559"/>
                      <a:pt x="37109" y="175"/>
                      <a:pt x="105119" y="-968"/>
                    </a:cubicBezTo>
                    <a:cubicBezTo>
                      <a:pt x="281332" y="-3921"/>
                      <a:pt x="477355" y="53515"/>
                      <a:pt x="633661" y="135145"/>
                    </a:cubicBezTo>
                    <a:lnTo>
                      <a:pt x="632231" y="135811"/>
                    </a:lnTo>
                    <a:lnTo>
                      <a:pt x="633661" y="135145"/>
                    </a:lnTo>
                    <a:cubicBezTo>
                      <a:pt x="636329" y="277924"/>
                      <a:pt x="600801" y="418798"/>
                      <a:pt x="530600" y="543195"/>
                    </a:cubicBezTo>
                  </a:path>
                </a:pathLst>
              </a:custGeom>
              <a:noFill/>
              <a:ln w="12700" cap="flat">
                <a:solidFill>
                  <a:schemeClr val="bg1"/>
                </a:solidFill>
                <a:prstDash val="solid"/>
                <a:miter/>
              </a:ln>
            </p:spPr>
            <p:txBody>
              <a:bodyPr rtlCol="0" anchor="ctr"/>
              <a:lstStyle/>
              <a:p>
                <a:endParaRPr lang="pt-BR" dirty="0"/>
              </a:p>
            </p:txBody>
          </p:sp>
          <p:sp>
            <p:nvSpPr>
              <p:cNvPr id="46" name="Forma Livre: Forma 5">
                <a:extLst>
                  <a:ext uri="{FF2B5EF4-FFF2-40B4-BE49-F238E27FC236}">
                    <a16:creationId xmlns:a16="http://schemas.microsoft.com/office/drawing/2014/main" id="{36AE9EF8-AA32-4AA7-4E90-48C3D116105F}"/>
                  </a:ext>
                </a:extLst>
              </p:cNvPr>
              <p:cNvSpPr/>
              <p:nvPr/>
            </p:nvSpPr>
            <p:spPr>
              <a:xfrm>
                <a:off x="5531171" y="3038318"/>
                <a:ext cx="538825" cy="695576"/>
              </a:xfrm>
              <a:custGeom>
                <a:avLst/>
                <a:gdLst>
                  <a:gd name="connsiteX0" fmla="*/ 268371 w 538825"/>
                  <a:gd name="connsiteY0" fmla="*/ 694500 h 695576"/>
                  <a:gd name="connsiteX1" fmla="*/ 165407 w 538825"/>
                  <a:gd name="connsiteY1" fmla="*/ 388747 h 695576"/>
                  <a:gd name="connsiteX2" fmla="*/ 133975 w 538825"/>
                  <a:gd name="connsiteY2" fmla="*/ 311405 h 695576"/>
                  <a:gd name="connsiteX3" fmla="*/ 133975 w 538825"/>
                  <a:gd name="connsiteY3" fmla="*/ 311405 h 695576"/>
                  <a:gd name="connsiteX4" fmla="*/ 10149 w 538825"/>
                  <a:gd name="connsiteY4" fmla="*/ 67469 h 695576"/>
                  <a:gd name="connsiteX5" fmla="*/ 3387 w 538825"/>
                  <a:gd name="connsiteY5" fmla="*/ 12510 h 695576"/>
                  <a:gd name="connsiteX6" fmla="*/ 117687 w 538825"/>
                  <a:gd name="connsiteY6" fmla="*/ 20415 h 695576"/>
                  <a:gd name="connsiteX7" fmla="*/ 536787 w 538825"/>
                  <a:gd name="connsiteY7" fmla="*/ 369983 h 695576"/>
                  <a:gd name="connsiteX8" fmla="*/ 536787 w 538825"/>
                  <a:gd name="connsiteY8" fmla="*/ 369983 h 695576"/>
                  <a:gd name="connsiteX9" fmla="*/ 268657 w 538825"/>
                  <a:gd name="connsiteY9" fmla="*/ 694404 h 69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825" h="695576">
                    <a:moveTo>
                      <a:pt x="268371" y="694500"/>
                    </a:moveTo>
                    <a:cubicBezTo>
                      <a:pt x="237319" y="591249"/>
                      <a:pt x="204935" y="487903"/>
                      <a:pt x="165407" y="388747"/>
                    </a:cubicBezTo>
                    <a:cubicBezTo>
                      <a:pt x="155120" y="363220"/>
                      <a:pt x="143881" y="334074"/>
                      <a:pt x="133975" y="311405"/>
                    </a:cubicBezTo>
                    <a:lnTo>
                      <a:pt x="133975" y="311405"/>
                    </a:lnTo>
                    <a:cubicBezTo>
                      <a:pt x="97207" y="227870"/>
                      <a:pt x="55870" y="146431"/>
                      <a:pt x="10149" y="67469"/>
                    </a:cubicBezTo>
                    <a:cubicBezTo>
                      <a:pt x="-3661" y="43848"/>
                      <a:pt x="-5473" y="24512"/>
                      <a:pt x="3387" y="12510"/>
                    </a:cubicBezTo>
                    <a:cubicBezTo>
                      <a:pt x="16912" y="-5874"/>
                      <a:pt x="55775" y="-7778"/>
                      <a:pt x="117687" y="20415"/>
                    </a:cubicBezTo>
                    <a:cubicBezTo>
                      <a:pt x="278182" y="93282"/>
                      <a:pt x="430582" y="229204"/>
                      <a:pt x="536787" y="369983"/>
                    </a:cubicBezTo>
                    <a:lnTo>
                      <a:pt x="536787" y="369983"/>
                    </a:lnTo>
                    <a:cubicBezTo>
                      <a:pt x="477921" y="500094"/>
                      <a:pt x="385338" y="612108"/>
                      <a:pt x="268657" y="694404"/>
                    </a:cubicBezTo>
                  </a:path>
                </a:pathLst>
              </a:custGeom>
              <a:noFill/>
              <a:ln w="12700" cap="flat">
                <a:solidFill>
                  <a:schemeClr val="bg1"/>
                </a:solidFill>
                <a:prstDash val="solid"/>
                <a:miter/>
              </a:ln>
            </p:spPr>
            <p:txBody>
              <a:bodyPr rtlCol="0" anchor="ctr"/>
              <a:lstStyle/>
              <a:p>
                <a:endParaRPr lang="pt-BR" dirty="0"/>
              </a:p>
            </p:txBody>
          </p:sp>
          <p:sp>
            <p:nvSpPr>
              <p:cNvPr id="47" name="Forma Livre: Forma 6">
                <a:extLst>
                  <a:ext uri="{FF2B5EF4-FFF2-40B4-BE49-F238E27FC236}">
                    <a16:creationId xmlns:a16="http://schemas.microsoft.com/office/drawing/2014/main" id="{81E3DDE7-7823-A1B6-C25B-4F6AAF9CD838}"/>
                  </a:ext>
                </a:extLst>
              </p:cNvPr>
              <p:cNvSpPr/>
              <p:nvPr/>
            </p:nvSpPr>
            <p:spPr>
              <a:xfrm>
                <a:off x="6124244" y="3273252"/>
                <a:ext cx="635838" cy="544272"/>
              </a:xfrm>
              <a:custGeom>
                <a:avLst/>
                <a:gdLst>
                  <a:gd name="connsiteX0" fmla="*/ 101160 w 635838"/>
                  <a:gd name="connsiteY0" fmla="*/ 543195 h 544272"/>
                  <a:gd name="connsiteX1" fmla="*/ 325284 w 635838"/>
                  <a:gd name="connsiteY1" fmla="*/ 311166 h 544272"/>
                  <a:gd name="connsiteX2" fmla="*/ 386817 w 635838"/>
                  <a:gd name="connsiteY2" fmla="*/ 254778 h 544272"/>
                  <a:gd name="connsiteX3" fmla="*/ 386817 w 635838"/>
                  <a:gd name="connsiteY3" fmla="*/ 254778 h 544272"/>
                  <a:gd name="connsiteX4" fmla="*/ 603604 w 635838"/>
                  <a:gd name="connsiteY4" fmla="*/ 87615 h 544272"/>
                  <a:gd name="connsiteX5" fmla="*/ 633323 w 635838"/>
                  <a:gd name="connsiteY5" fmla="*/ 40942 h 544272"/>
                  <a:gd name="connsiteX6" fmla="*/ 526644 w 635838"/>
                  <a:gd name="connsiteY6" fmla="*/ -968 h 544272"/>
                  <a:gd name="connsiteX7" fmla="*/ -1994 w 635838"/>
                  <a:gd name="connsiteY7" fmla="*/ 135145 h 544272"/>
                  <a:gd name="connsiteX8" fmla="*/ -471 w 635838"/>
                  <a:gd name="connsiteY8" fmla="*/ 135811 h 544272"/>
                  <a:gd name="connsiteX9" fmla="*/ -1898 w 635838"/>
                  <a:gd name="connsiteY9" fmla="*/ 135145 h 544272"/>
                  <a:gd name="connsiteX10" fmla="*/ 101160 w 635838"/>
                  <a:gd name="connsiteY10" fmla="*/ 543195 h 5442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35838" h="544272">
                    <a:moveTo>
                      <a:pt x="101160" y="543195"/>
                    </a:moveTo>
                    <a:cubicBezTo>
                      <a:pt x="173551" y="463185"/>
                      <a:pt x="247084" y="383652"/>
                      <a:pt x="325284" y="311166"/>
                    </a:cubicBezTo>
                    <a:cubicBezTo>
                      <a:pt x="345478" y="292116"/>
                      <a:pt x="368242" y="270971"/>
                      <a:pt x="386817" y="254778"/>
                    </a:cubicBezTo>
                    <a:lnTo>
                      <a:pt x="386817" y="254778"/>
                    </a:lnTo>
                    <a:cubicBezTo>
                      <a:pt x="455967" y="195151"/>
                      <a:pt x="528358" y="139335"/>
                      <a:pt x="603604" y="87615"/>
                    </a:cubicBezTo>
                    <a:cubicBezTo>
                      <a:pt x="626179" y="72279"/>
                      <a:pt x="636181" y="55515"/>
                      <a:pt x="633323" y="40942"/>
                    </a:cubicBezTo>
                    <a:cubicBezTo>
                      <a:pt x="628942" y="18559"/>
                      <a:pt x="594651" y="175"/>
                      <a:pt x="526644" y="-968"/>
                    </a:cubicBezTo>
                    <a:cubicBezTo>
                      <a:pt x="350431" y="-3921"/>
                      <a:pt x="154406" y="53515"/>
                      <a:pt x="-1994" y="135145"/>
                    </a:cubicBezTo>
                    <a:lnTo>
                      <a:pt x="-471" y="135811"/>
                    </a:lnTo>
                    <a:lnTo>
                      <a:pt x="-1898" y="135145"/>
                    </a:lnTo>
                    <a:cubicBezTo>
                      <a:pt x="-4566" y="277924"/>
                      <a:pt x="30962" y="418798"/>
                      <a:pt x="101160" y="543195"/>
                    </a:cubicBezTo>
                  </a:path>
                </a:pathLst>
              </a:custGeom>
              <a:noFill/>
              <a:ln w="12700" cap="flat">
                <a:solidFill>
                  <a:schemeClr val="bg1"/>
                </a:solidFill>
                <a:prstDash val="solid"/>
                <a:miter/>
              </a:ln>
            </p:spPr>
            <p:txBody>
              <a:bodyPr rtlCol="0" anchor="ctr"/>
              <a:lstStyle/>
              <a:p>
                <a:endParaRPr lang="pt-BR" dirty="0"/>
              </a:p>
            </p:txBody>
          </p:sp>
          <p:sp>
            <p:nvSpPr>
              <p:cNvPr id="48" name="Forma Livre: Forma 7">
                <a:extLst>
                  <a:ext uri="{FF2B5EF4-FFF2-40B4-BE49-F238E27FC236}">
                    <a16:creationId xmlns:a16="http://schemas.microsoft.com/office/drawing/2014/main" id="{291594EF-73EF-1395-9269-AC0DE50022D4}"/>
                  </a:ext>
                </a:extLst>
              </p:cNvPr>
              <p:cNvSpPr/>
              <p:nvPr/>
            </p:nvSpPr>
            <p:spPr>
              <a:xfrm>
                <a:off x="6124479" y="3038318"/>
                <a:ext cx="538824" cy="695576"/>
              </a:xfrm>
              <a:custGeom>
                <a:avLst/>
                <a:gdLst>
                  <a:gd name="connsiteX0" fmla="*/ 266376 w 538824"/>
                  <a:gd name="connsiteY0" fmla="*/ 694500 h 695576"/>
                  <a:gd name="connsiteX1" fmla="*/ 369341 w 538824"/>
                  <a:gd name="connsiteY1" fmla="*/ 388747 h 695576"/>
                  <a:gd name="connsiteX2" fmla="*/ 400774 w 538824"/>
                  <a:gd name="connsiteY2" fmla="*/ 311405 h 695576"/>
                  <a:gd name="connsiteX3" fmla="*/ 400774 w 538824"/>
                  <a:gd name="connsiteY3" fmla="*/ 311405 h 695576"/>
                  <a:gd name="connsiteX4" fmla="*/ 524599 w 538824"/>
                  <a:gd name="connsiteY4" fmla="*/ 67469 h 695576"/>
                  <a:gd name="connsiteX5" fmla="*/ 531362 w 538824"/>
                  <a:gd name="connsiteY5" fmla="*/ 12510 h 695576"/>
                  <a:gd name="connsiteX6" fmla="*/ 417062 w 538824"/>
                  <a:gd name="connsiteY6" fmla="*/ 20415 h 695576"/>
                  <a:gd name="connsiteX7" fmla="*/ -2038 w 538824"/>
                  <a:gd name="connsiteY7" fmla="*/ 369983 h 695576"/>
                  <a:gd name="connsiteX8" fmla="*/ -2038 w 538824"/>
                  <a:gd name="connsiteY8" fmla="*/ 369983 h 695576"/>
                  <a:gd name="connsiteX9" fmla="*/ 266090 w 538824"/>
                  <a:gd name="connsiteY9" fmla="*/ 694404 h 6955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38824" h="695576">
                    <a:moveTo>
                      <a:pt x="266376" y="694500"/>
                    </a:moveTo>
                    <a:cubicBezTo>
                      <a:pt x="297427" y="591249"/>
                      <a:pt x="329811" y="487903"/>
                      <a:pt x="369341" y="388747"/>
                    </a:cubicBezTo>
                    <a:cubicBezTo>
                      <a:pt x="379627" y="363220"/>
                      <a:pt x="390868" y="334074"/>
                      <a:pt x="400774" y="311405"/>
                    </a:cubicBezTo>
                    <a:lnTo>
                      <a:pt x="400774" y="311405"/>
                    </a:lnTo>
                    <a:cubicBezTo>
                      <a:pt x="437540" y="227870"/>
                      <a:pt x="478879" y="146431"/>
                      <a:pt x="524599" y="67469"/>
                    </a:cubicBezTo>
                    <a:cubicBezTo>
                      <a:pt x="538410" y="43848"/>
                      <a:pt x="540219" y="24512"/>
                      <a:pt x="531362" y="12510"/>
                    </a:cubicBezTo>
                    <a:cubicBezTo>
                      <a:pt x="517835" y="-5874"/>
                      <a:pt x="478974" y="-7778"/>
                      <a:pt x="417062" y="20415"/>
                    </a:cubicBezTo>
                    <a:cubicBezTo>
                      <a:pt x="256564" y="93282"/>
                      <a:pt x="104164" y="229204"/>
                      <a:pt x="-2038" y="369983"/>
                    </a:cubicBezTo>
                    <a:lnTo>
                      <a:pt x="-2038" y="369983"/>
                    </a:lnTo>
                    <a:cubicBezTo>
                      <a:pt x="56826" y="500094"/>
                      <a:pt x="149408" y="612108"/>
                      <a:pt x="266090" y="694404"/>
                    </a:cubicBezTo>
                  </a:path>
                </a:pathLst>
              </a:custGeom>
              <a:noFill/>
              <a:ln w="12700" cap="flat">
                <a:solidFill>
                  <a:schemeClr val="bg1"/>
                </a:solidFill>
                <a:prstDash val="solid"/>
                <a:miter/>
              </a:ln>
            </p:spPr>
            <p:txBody>
              <a:bodyPr rtlCol="0" anchor="ctr"/>
              <a:lstStyle/>
              <a:p>
                <a:endParaRPr lang="pt-BR" dirty="0"/>
              </a:p>
            </p:txBody>
          </p:sp>
        </p:grpSp>
        <p:pic>
          <p:nvPicPr>
            <p:cNvPr id="28" name="Imagem 27" descr="Uma imagem contendo objeto, relógio&#10;&#10;Descrição gerada automaticamente">
              <a:extLst>
                <a:ext uri="{FF2B5EF4-FFF2-40B4-BE49-F238E27FC236}">
                  <a16:creationId xmlns:a16="http://schemas.microsoft.com/office/drawing/2014/main" id="{F46893C4-09D7-A321-EBDD-30F2FBE42654}"/>
                </a:ext>
              </a:extLst>
            </p:cNvPr>
            <p:cNvPicPr>
              <a:picLocks noChangeAspect="1"/>
            </p:cNvPicPr>
            <p:nvPr/>
          </p:nvPicPr>
          <p:blipFill>
            <a:blip r:embed="rId11">
              <a:biLevel thresh="25000"/>
            </a:blip>
            <a:stretch>
              <a:fillRect/>
            </a:stretch>
          </p:blipFill>
          <p:spPr>
            <a:xfrm>
              <a:off x="1725237" y="5348300"/>
              <a:ext cx="1531732" cy="450000"/>
            </a:xfrm>
            <a:prstGeom prst="rect">
              <a:avLst/>
            </a:prstGeom>
          </p:spPr>
        </p:pic>
      </p:grpSp>
    </p:spTree>
    <p:custDataLst>
      <p:tags r:id="rId1"/>
    </p:custDataLst>
    <p:extLst>
      <p:ext uri="{BB962C8B-B14F-4D97-AF65-F5344CB8AC3E}">
        <p14:creationId xmlns:p14="http://schemas.microsoft.com/office/powerpoint/2010/main" val="368217251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descr="Mulher com urso de pelúcia sentado na grama&#10;&#10;Descrição gerada automaticamente">
            <a:extLst>
              <a:ext uri="{FF2B5EF4-FFF2-40B4-BE49-F238E27FC236}">
                <a16:creationId xmlns:a16="http://schemas.microsoft.com/office/drawing/2014/main" id="{CC348D14-2DC8-8EC8-2E1C-CDB01FCE0DFE}"/>
              </a:ext>
            </a:extLst>
          </p:cNvPr>
          <p:cNvPicPr>
            <a:picLocks noChangeAspect="1"/>
          </p:cNvPicPr>
          <p:nvPr/>
        </p:nvPicPr>
        <p:blipFill rotWithShape="1">
          <a:blip r:embed="rId4">
            <a:extLst>
              <a:ext uri="{28A0092B-C50C-407E-A947-70E740481C1C}">
                <a14:useLocalDpi xmlns:a14="http://schemas.microsoft.com/office/drawing/2010/main" val="0"/>
              </a:ext>
            </a:extLst>
          </a:blip>
          <a:srcRect l="7133" t="13920" r="6101"/>
          <a:stretch/>
        </p:blipFill>
        <p:spPr>
          <a:xfrm>
            <a:off x="0" y="0"/>
            <a:ext cx="10463514" cy="6920552"/>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flipH="1">
            <a:off x="4208527" y="0"/>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pic>
        <p:nvPicPr>
          <p:cNvPr id="12" name="Gráfico 11">
            <a:extLst>
              <a:ext uri="{FF2B5EF4-FFF2-40B4-BE49-F238E27FC236}">
                <a16:creationId xmlns:a16="http://schemas.microsoft.com/office/drawing/2014/main" id="{8793580A-ABFD-42EA-8AEF-A2CCC45221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4921626">
            <a:off x="-2878007" y="-944298"/>
            <a:ext cx="11198069" cy="8809148"/>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7851450" y="2405331"/>
            <a:ext cx="3355813" cy="2308324"/>
          </a:xfrm>
          <a:prstGeom prst="rect">
            <a:avLst/>
          </a:prstGeom>
          <a:noFill/>
        </p:spPr>
        <p:txBody>
          <a:bodyPr wrap="square" rtlCol="0" anchor="b">
            <a:spAutoFit/>
          </a:bodyPr>
          <a:lstStyle/>
          <a:p>
            <a:r>
              <a:rPr lang="pt-BR" sz="3600" i="1" dirty="0">
                <a:solidFill>
                  <a:schemeClr val="bg1"/>
                </a:solidFill>
                <a:latin typeface="+mj-lt"/>
              </a:rPr>
              <a:t>Mas, como podemos contar boas histórias?</a:t>
            </a:r>
            <a:endParaRPr lang="pt-BR" sz="1600" i="1" dirty="0">
              <a:solidFill>
                <a:schemeClr val="bg1"/>
              </a:solidFill>
            </a:endParaRPr>
          </a:p>
        </p:txBody>
      </p:sp>
      <p:sp>
        <p:nvSpPr>
          <p:cNvPr id="13" name="Gráfico 8">
            <a:extLst>
              <a:ext uri="{FF2B5EF4-FFF2-40B4-BE49-F238E27FC236}">
                <a16:creationId xmlns:a16="http://schemas.microsoft.com/office/drawing/2014/main" id="{B546FB5B-1B01-4D8A-8879-037CE0414A68}"/>
              </a:ext>
            </a:extLst>
          </p:cNvPr>
          <p:cNvSpPr/>
          <p:nvPr/>
        </p:nvSpPr>
        <p:spPr>
          <a:xfrm rot="1974999">
            <a:off x="10954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a:p>
        </p:txBody>
      </p:sp>
      <p:sp>
        <p:nvSpPr>
          <p:cNvPr id="15" name="CaixaDeTexto 14">
            <a:extLst>
              <a:ext uri="{FF2B5EF4-FFF2-40B4-BE49-F238E27FC236}">
                <a16:creationId xmlns:a16="http://schemas.microsoft.com/office/drawing/2014/main" id="{06CF72D7-0989-4366-8F25-F13C1EF597EC}"/>
              </a:ext>
            </a:extLst>
          </p:cNvPr>
          <p:cNvSpPr txBox="1"/>
          <p:nvPr/>
        </p:nvSpPr>
        <p:spPr>
          <a:xfrm>
            <a:off x="11261562" y="6181224"/>
            <a:ext cx="563190"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10</a:t>
            </a:fld>
            <a:endParaRPr lang="pt-BR" sz="1400" dirty="0">
              <a:solidFill>
                <a:schemeClr val="bg1"/>
              </a:solidFill>
              <a:latin typeface="+mj-lt"/>
            </a:endParaRPr>
          </a:p>
        </p:txBody>
      </p:sp>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345219" flipH="1">
            <a:off x="10057994" y="-1641605"/>
            <a:ext cx="2549071" cy="3061902"/>
          </a:xfrm>
          <a:prstGeom prst="rect">
            <a:avLst/>
          </a:prstGeom>
        </p:spPr>
      </p:pic>
    </p:spTree>
    <p:custDataLst>
      <p:tags r:id="rId1"/>
    </p:custDataLst>
    <p:extLst>
      <p:ext uri="{BB962C8B-B14F-4D97-AF65-F5344CB8AC3E}">
        <p14:creationId xmlns:p14="http://schemas.microsoft.com/office/powerpoint/2010/main" val="11039387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Imagem 11">
            <a:extLst>
              <a:ext uri="{FF2B5EF4-FFF2-40B4-BE49-F238E27FC236}">
                <a16:creationId xmlns:a16="http://schemas.microsoft.com/office/drawing/2014/main" id="{FE26B988-EC32-412A-8F51-B3BFB7749CB7}"/>
              </a:ext>
            </a:extLst>
          </p:cNvPr>
          <p:cNvPicPr>
            <a:picLocks noChangeAspect="1"/>
          </p:cNvPicPr>
          <p:nvPr/>
        </p:nvPicPr>
        <p:blipFill rotWithShape="1">
          <a:blip r:embed="rId4">
            <a:extLst>
              <a:ext uri="{28A0092B-C50C-407E-A947-70E740481C1C}">
                <a14:useLocalDpi xmlns:a14="http://schemas.microsoft.com/office/drawing/2010/main" val="0"/>
              </a:ext>
            </a:extLst>
          </a:blip>
          <a:srcRect l="3961" r="-3961"/>
          <a:stretch/>
        </p:blipFill>
        <p:spPr>
          <a:xfrm flipH="1">
            <a:off x="2337613" y="0"/>
            <a:ext cx="10335701" cy="6884315"/>
          </a:xfrm>
          <a:prstGeom prst="rect">
            <a:avLst/>
          </a:prstGeom>
        </p:spPr>
      </p:pic>
      <p:sp>
        <p:nvSpPr>
          <p:cNvPr id="9" name="Retângulo 8">
            <a:extLst>
              <a:ext uri="{FF2B5EF4-FFF2-40B4-BE49-F238E27FC236}">
                <a16:creationId xmlns:a16="http://schemas.microsoft.com/office/drawing/2014/main" id="{0026E656-16C2-43E8-A8D7-BDF1910078ED}"/>
              </a:ext>
            </a:extLst>
          </p:cNvPr>
          <p:cNvSpPr/>
          <p:nvPr/>
        </p:nvSpPr>
        <p:spPr>
          <a:xfrm>
            <a:off x="-36787" y="-1"/>
            <a:ext cx="10087357" cy="6913639"/>
          </a:xfrm>
          <a:prstGeom prst="rect">
            <a:avLst/>
          </a:prstGeom>
          <a:gradFill flip="none" rotWithShape="1">
            <a:gsLst>
              <a:gs pos="0">
                <a:schemeClr val="accent6">
                  <a:alpha val="60000"/>
                </a:schemeClr>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Gráfico 5">
            <a:extLst>
              <a:ext uri="{FF2B5EF4-FFF2-40B4-BE49-F238E27FC236}">
                <a16:creationId xmlns:a16="http://schemas.microsoft.com/office/drawing/2014/main" id="{E2E6D375-F77E-45FD-A977-580983DBA154}"/>
              </a:ext>
            </a:extLst>
          </p:cNvPr>
          <p:cNvSpPr/>
          <p:nvPr/>
        </p:nvSpPr>
        <p:spPr>
          <a:xfrm flipV="1">
            <a:off x="-680414" y="-962"/>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1" name="Gráfico 8">
            <a:extLst>
              <a:ext uri="{FF2B5EF4-FFF2-40B4-BE49-F238E27FC236}">
                <a16:creationId xmlns:a16="http://schemas.microsoft.com/office/drawing/2014/main" id="{0D76B9A2-23DA-413A-A719-E9518DCF33B0}"/>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6A22A492-5291-49E9-A3C7-9F90A4EE9718}"/>
              </a:ext>
            </a:extLst>
          </p:cNvPr>
          <p:cNvSpPr txBox="1"/>
          <p:nvPr/>
        </p:nvSpPr>
        <p:spPr>
          <a:xfrm>
            <a:off x="11357811" y="6181223"/>
            <a:ext cx="466941" cy="315830"/>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11</a:t>
            </a:fld>
            <a:endParaRPr lang="pt-BR" sz="1400" dirty="0">
              <a:solidFill>
                <a:schemeClr val="bg1"/>
              </a:solidFill>
              <a:latin typeface="+mj-lt"/>
            </a:endParaRPr>
          </a:p>
        </p:txBody>
      </p:sp>
      <p:pic>
        <p:nvPicPr>
          <p:cNvPr id="32" name="Gráfico 31">
            <a:extLst>
              <a:ext uri="{FF2B5EF4-FFF2-40B4-BE49-F238E27FC236}">
                <a16:creationId xmlns:a16="http://schemas.microsoft.com/office/drawing/2014/main" id="{215A21C1-CDAB-4E63-B7E2-058EAF3CE8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3844" y="4885981"/>
            <a:ext cx="2149677" cy="2582157"/>
          </a:xfrm>
          <a:prstGeom prst="rect">
            <a:avLst/>
          </a:prstGeom>
        </p:spPr>
      </p:pic>
      <p:sp>
        <p:nvSpPr>
          <p:cNvPr id="16" name="CaixaDeTexto 15">
            <a:extLst>
              <a:ext uri="{FF2B5EF4-FFF2-40B4-BE49-F238E27FC236}">
                <a16:creationId xmlns:a16="http://schemas.microsoft.com/office/drawing/2014/main" id="{AE73FDED-9E9A-48AE-95AA-FC4588E5DBBB}"/>
              </a:ext>
            </a:extLst>
          </p:cNvPr>
          <p:cNvSpPr txBox="1"/>
          <p:nvPr/>
        </p:nvSpPr>
        <p:spPr>
          <a:xfrm>
            <a:off x="353650" y="1311046"/>
            <a:ext cx="3410870" cy="4093428"/>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12000" b="1" i="1" u="none" strike="noStrike" kern="1200" cap="none" spc="0" normalizeH="0" baseline="0" noProof="0" dirty="0">
                <a:ln w="38100">
                  <a:solidFill>
                    <a:schemeClr val="bg1"/>
                  </a:solidFill>
                </a:ln>
                <a:noFill/>
                <a:effectLst/>
                <a:uLnTx/>
                <a:uFillTx/>
                <a:latin typeface="Exo 2.0" pitchFamily="2" charset="77"/>
              </a:rPr>
              <a:t>05</a:t>
            </a:r>
          </a:p>
          <a:p>
            <a:pPr algn="ctr"/>
            <a:endParaRPr lang="pt-BR" sz="1600" b="1" i="1" spc="600" dirty="0">
              <a:ln w="12700">
                <a:noFill/>
              </a:ln>
              <a:solidFill>
                <a:schemeClr val="bg1"/>
              </a:solidFill>
              <a:latin typeface="+mj-lt"/>
            </a:endParaRPr>
          </a:p>
          <a:p>
            <a:pPr algn="ctr"/>
            <a:r>
              <a:rPr lang="pt-BR" sz="3600" b="1" i="1" dirty="0">
                <a:ln w="12700">
                  <a:noFill/>
                </a:ln>
                <a:solidFill>
                  <a:srgbClr val="FFFFFF"/>
                </a:solidFill>
                <a:latin typeface="Exo 2.0 Extra Bold"/>
              </a:rPr>
              <a:t>Dicas para</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pt-BR" sz="3600" b="1" i="1" u="none" strike="noStrike" kern="1200" cap="none" spc="0" normalizeH="0" baseline="0" noProof="0" dirty="0">
                <a:ln w="12700">
                  <a:noFill/>
                </a:ln>
                <a:solidFill>
                  <a:srgbClr val="FFFFFF"/>
                </a:solidFill>
                <a:effectLst/>
                <a:uLnTx/>
                <a:uFillTx/>
                <a:latin typeface="Exo 2.0 Extra Bold"/>
                <a:ea typeface="+mn-ea"/>
                <a:cs typeface="+mn-cs"/>
              </a:rPr>
              <a:t>se apresentar melhor</a:t>
            </a:r>
          </a:p>
          <a:p>
            <a:pPr algn="ctr"/>
            <a:endParaRPr lang="pt-BR" sz="1600" b="1" i="1" spc="600" dirty="0">
              <a:ln w="12700">
                <a:noFill/>
              </a:ln>
              <a:solidFill>
                <a:schemeClr val="bg1"/>
              </a:solidFill>
              <a:latin typeface="+mj-lt"/>
            </a:endParaRPr>
          </a:p>
        </p:txBody>
      </p:sp>
      <p:pic>
        <p:nvPicPr>
          <p:cNvPr id="2" name="Gráfico 1">
            <a:extLst>
              <a:ext uri="{FF2B5EF4-FFF2-40B4-BE49-F238E27FC236}">
                <a16:creationId xmlns:a16="http://schemas.microsoft.com/office/drawing/2014/main" id="{78F0C4F3-9EC2-0052-12F7-E8273763CC3A}"/>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608253">
            <a:off x="3675714" y="-740481"/>
            <a:ext cx="11027981" cy="9202511"/>
          </a:xfrm>
          <a:prstGeom prst="rect">
            <a:avLst/>
          </a:prstGeom>
        </p:spPr>
      </p:pic>
    </p:spTree>
    <p:custDataLst>
      <p:tags r:id="rId1"/>
    </p:custDataLst>
    <p:extLst>
      <p:ext uri="{BB962C8B-B14F-4D97-AF65-F5344CB8AC3E}">
        <p14:creationId xmlns:p14="http://schemas.microsoft.com/office/powerpoint/2010/main" val="312476227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Menino segurando placa&#10;&#10;Descrição gerada automaticamente com confiança média">
            <a:extLst>
              <a:ext uri="{FF2B5EF4-FFF2-40B4-BE49-F238E27FC236}">
                <a16:creationId xmlns:a16="http://schemas.microsoft.com/office/drawing/2014/main" id="{4BCACDA4-8812-4345-AEC9-739BC868F5CA}"/>
              </a:ext>
            </a:extLst>
          </p:cNvPr>
          <p:cNvPicPr>
            <a:picLocks noChangeAspect="1"/>
          </p:cNvPicPr>
          <p:nvPr/>
        </p:nvPicPr>
        <p:blipFill rotWithShape="1">
          <a:blip r:embed="rId4">
            <a:extLst>
              <a:ext uri="{28A0092B-C50C-407E-A947-70E740481C1C}">
                <a14:useLocalDpi xmlns:a14="http://schemas.microsoft.com/office/drawing/2010/main" val="0"/>
              </a:ext>
            </a:extLst>
          </a:blip>
          <a:srcRect l="3578" t="14322" r="29938"/>
          <a:stretch/>
        </p:blipFill>
        <p:spPr>
          <a:xfrm>
            <a:off x="4209143" y="-1"/>
            <a:ext cx="7982857" cy="6858000"/>
          </a:xfrm>
          <a:prstGeom prst="rect">
            <a:avLst/>
          </a:prstGeom>
        </p:spPr>
      </p:pic>
      <p:sp>
        <p:nvSpPr>
          <p:cNvPr id="14" name="Gráfico 2">
            <a:extLst>
              <a:ext uri="{FF2B5EF4-FFF2-40B4-BE49-F238E27FC236}">
                <a16:creationId xmlns:a16="http://schemas.microsoft.com/office/drawing/2014/main" id="{AF282DB6-136E-4258-9B25-434E1BD8E2C1}"/>
              </a:ext>
            </a:extLst>
          </p:cNvPr>
          <p:cNvSpPr/>
          <p:nvPr/>
        </p:nvSpPr>
        <p:spPr>
          <a:xfrm rot="16440860">
            <a:off x="-6950018" y="-4009533"/>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gradFill>
            <a:gsLst>
              <a:gs pos="0">
                <a:schemeClr val="tx2"/>
              </a:gs>
              <a:gs pos="100000">
                <a:schemeClr val="accent1"/>
              </a:gs>
            </a:gsLst>
            <a:lin ang="5400000" scaled="1"/>
          </a:gradFill>
          <a:ln w="28575" cap="flat">
            <a:noFill/>
            <a:prstDash val="solid"/>
            <a:miter/>
          </a:ln>
        </p:spPr>
        <p:txBody>
          <a:bodyPr rtlCol="0" anchor="ctr"/>
          <a:lstStyle/>
          <a:p>
            <a:endParaRPr lang="pt-BR" dirty="0">
              <a:latin typeface="Exo 2.0" panose="00000500000000000000" pitchFamily="50" charset="0"/>
            </a:endParaRPr>
          </a:p>
        </p:txBody>
      </p:sp>
      <p:pic>
        <p:nvPicPr>
          <p:cNvPr id="10" name="Gráfico 9" hidden="1">
            <a:extLst>
              <a:ext uri="{FF2B5EF4-FFF2-40B4-BE49-F238E27FC236}">
                <a16:creationId xmlns:a16="http://schemas.microsoft.com/office/drawing/2014/main" id="{E08D3A66-13F1-480C-A29D-CD9C32B1FB2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F136DB47-F317-42C0-A55E-F699D5CE4E55}"/>
              </a:ext>
            </a:extLst>
          </p:cNvPr>
          <p:cNvSpPr txBox="1"/>
          <p:nvPr/>
        </p:nvSpPr>
        <p:spPr>
          <a:xfrm>
            <a:off x="963342" y="2123321"/>
            <a:ext cx="3631049" cy="2896947"/>
          </a:xfrm>
          <a:prstGeom prst="rect">
            <a:avLst/>
          </a:prstGeom>
          <a:noFill/>
        </p:spPr>
        <p:txBody>
          <a:bodyPr wrap="square" rtlCol="0" anchor="ctr">
            <a:spAutoFit/>
          </a:bodyPr>
          <a:lstStyle/>
          <a:p>
            <a:r>
              <a:rPr lang="pt-BR" sz="3600" i="1" dirty="0">
                <a:solidFill>
                  <a:schemeClr val="bg1"/>
                </a:solidFill>
                <a:latin typeface="+mj-lt"/>
              </a:rPr>
              <a:t>Prepare um</a:t>
            </a:r>
            <a:br>
              <a:rPr lang="pt-BR" sz="3600" i="1" dirty="0">
                <a:solidFill>
                  <a:schemeClr val="bg1"/>
                </a:solidFill>
                <a:latin typeface="+mj-lt"/>
              </a:rPr>
            </a:br>
            <a:r>
              <a:rPr lang="pt-BR" sz="3600" i="1" dirty="0">
                <a:solidFill>
                  <a:schemeClr val="bg1"/>
                </a:solidFill>
                <a:latin typeface="+mj-lt"/>
              </a:rPr>
              <a:t>roteiro prévio</a:t>
            </a:r>
          </a:p>
          <a:p>
            <a:endParaRPr lang="pt-BR" dirty="0">
              <a:solidFill>
                <a:schemeClr val="bg1"/>
              </a:solidFill>
            </a:endParaRPr>
          </a:p>
          <a:p>
            <a:pPr>
              <a:lnSpc>
                <a:spcPct val="130000"/>
              </a:lnSpc>
            </a:pPr>
            <a:r>
              <a:rPr lang="pt-BR" dirty="0">
                <a:solidFill>
                  <a:schemeClr val="bg1"/>
                </a:solidFill>
              </a:rPr>
              <a:t>A maioria das pessoas acha que comunicar é simplesmente “dar informações” a alguém ou a um grupo de pessoas. </a:t>
            </a:r>
            <a:endParaRPr lang="pt-BR" b="1" dirty="0">
              <a:solidFill>
                <a:schemeClr val="bg1"/>
              </a:solidFill>
              <a:latin typeface="Nunito" pitchFamily="2" charset="77"/>
            </a:endParaRPr>
          </a:p>
        </p:txBody>
      </p:sp>
      <p:sp>
        <p:nvSpPr>
          <p:cNvPr id="11" name="CaixaDeTexto 10">
            <a:extLst>
              <a:ext uri="{FF2B5EF4-FFF2-40B4-BE49-F238E27FC236}">
                <a16:creationId xmlns:a16="http://schemas.microsoft.com/office/drawing/2014/main" id="{379FB014-EC20-4E85-9303-8EC991BA7ED8}"/>
              </a:ext>
            </a:extLst>
          </p:cNvPr>
          <p:cNvSpPr txBox="1"/>
          <p:nvPr/>
        </p:nvSpPr>
        <p:spPr>
          <a:xfrm>
            <a:off x="963342" y="737288"/>
            <a:ext cx="1809143" cy="1323439"/>
          </a:xfrm>
          <a:prstGeom prst="rect">
            <a:avLst/>
          </a:prstGeom>
          <a:noFill/>
          <a:ln>
            <a:noFill/>
          </a:ln>
        </p:spPr>
        <p:txBody>
          <a:bodyPr wrap="square" rtlCol="0">
            <a:spAutoFit/>
          </a:bodyPr>
          <a:lstStyle/>
          <a:p>
            <a:r>
              <a:rPr lang="pt-BR" sz="8000" b="1" i="1" dirty="0">
                <a:ln w="38100">
                  <a:solidFill>
                    <a:schemeClr val="bg1"/>
                  </a:solidFill>
                </a:ln>
                <a:noFill/>
                <a:latin typeface="+mj-lt"/>
              </a:rPr>
              <a:t>01</a:t>
            </a:r>
          </a:p>
        </p:txBody>
      </p:sp>
      <p:sp>
        <p:nvSpPr>
          <p:cNvPr id="19" name="Gráfico 8">
            <a:extLst>
              <a:ext uri="{FF2B5EF4-FFF2-40B4-BE49-F238E27FC236}">
                <a16:creationId xmlns:a16="http://schemas.microsoft.com/office/drawing/2014/main" id="{3F8A2F3A-DF1A-41EE-9DC1-7FD1F2996123}"/>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2"/>
            </a:solidFill>
            <a:prstDash val="solid"/>
            <a:miter/>
          </a:ln>
        </p:spPr>
        <p:txBody>
          <a:bodyPr rtlCol="0" anchor="ctr"/>
          <a:lstStyle/>
          <a:p>
            <a:endParaRPr lang="pt-BR"/>
          </a:p>
        </p:txBody>
      </p:sp>
      <p:sp>
        <p:nvSpPr>
          <p:cNvPr id="20" name="CaixaDeTexto 19">
            <a:extLst>
              <a:ext uri="{FF2B5EF4-FFF2-40B4-BE49-F238E27FC236}">
                <a16:creationId xmlns:a16="http://schemas.microsoft.com/office/drawing/2014/main" id="{491F1BD6-17CA-4075-8AD9-C274EE04AAB5}"/>
              </a:ext>
            </a:extLst>
          </p:cNvPr>
          <p:cNvSpPr txBox="1"/>
          <p:nvPr/>
        </p:nvSpPr>
        <p:spPr>
          <a:xfrm>
            <a:off x="11357811" y="6181223"/>
            <a:ext cx="466941" cy="315830"/>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12</a:t>
            </a:fld>
            <a:endParaRPr lang="pt-BR" sz="1400" dirty="0">
              <a:solidFill>
                <a:schemeClr val="bg1"/>
              </a:solidFill>
              <a:latin typeface="+mj-lt"/>
            </a:endParaRPr>
          </a:p>
        </p:txBody>
      </p:sp>
      <p:pic>
        <p:nvPicPr>
          <p:cNvPr id="2" name="Gráfico 1">
            <a:extLst>
              <a:ext uri="{FF2B5EF4-FFF2-40B4-BE49-F238E27FC236}">
                <a16:creationId xmlns:a16="http://schemas.microsoft.com/office/drawing/2014/main" id="{5B66409F-CFD5-CFB8-B9D6-87694DAE959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5831058">
            <a:off x="-4639332" y="-3278998"/>
            <a:ext cx="11507357" cy="11153584"/>
          </a:xfrm>
          <a:prstGeom prst="rect">
            <a:avLst/>
          </a:prstGeom>
        </p:spPr>
      </p:pic>
    </p:spTree>
    <p:custDataLst>
      <p:tags r:id="rId1"/>
    </p:custDataLst>
    <p:extLst>
      <p:ext uri="{BB962C8B-B14F-4D97-AF65-F5344CB8AC3E}">
        <p14:creationId xmlns:p14="http://schemas.microsoft.com/office/powerpoint/2010/main" val="1374611488"/>
      </p:ext>
    </p:extLst>
  </p:cSld>
  <p:clrMapOvr>
    <a:masterClrMapping/>
  </p:clrMapOvr>
  <p:transition spd="med">
    <p:pull dir="r"/>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Mulher em escritório&#10;&#10;Descrição gerada automaticamente">
            <a:extLst>
              <a:ext uri="{FF2B5EF4-FFF2-40B4-BE49-F238E27FC236}">
                <a16:creationId xmlns:a16="http://schemas.microsoft.com/office/drawing/2014/main" id="{2D223094-5346-4BAD-A4F1-FDE223025DF0}"/>
              </a:ext>
            </a:extLst>
          </p:cNvPr>
          <p:cNvPicPr>
            <a:picLocks noChangeAspect="1"/>
          </p:cNvPicPr>
          <p:nvPr/>
        </p:nvPicPr>
        <p:blipFill rotWithShape="1">
          <a:blip r:embed="rId4">
            <a:extLst>
              <a:ext uri="{28A0092B-C50C-407E-A947-70E740481C1C}">
                <a14:useLocalDpi xmlns:a14="http://schemas.microsoft.com/office/drawing/2010/main" val="0"/>
              </a:ext>
            </a:extLst>
          </a:blip>
          <a:srcRect l="24015" t="13025" r="6306" b="10990"/>
          <a:stretch/>
        </p:blipFill>
        <p:spPr>
          <a:xfrm flipH="1">
            <a:off x="-1" y="0"/>
            <a:ext cx="9423203" cy="6858000"/>
          </a:xfrm>
          <a:prstGeom prst="rect">
            <a:avLst/>
          </a:prstGeom>
        </p:spPr>
      </p:pic>
      <p:sp>
        <p:nvSpPr>
          <p:cNvPr id="14" name="Retângulo 13">
            <a:extLst>
              <a:ext uri="{FF2B5EF4-FFF2-40B4-BE49-F238E27FC236}">
                <a16:creationId xmlns:a16="http://schemas.microsoft.com/office/drawing/2014/main" id="{3CBF6E44-B940-46EA-9F69-3987D9736747}"/>
              </a:ext>
            </a:extLst>
          </p:cNvPr>
          <p:cNvSpPr/>
          <p:nvPr/>
        </p:nvSpPr>
        <p:spPr>
          <a:xfrm flipH="1">
            <a:off x="421716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0" name="Gráfico 2">
            <a:extLst>
              <a:ext uri="{FF2B5EF4-FFF2-40B4-BE49-F238E27FC236}">
                <a16:creationId xmlns:a16="http://schemas.microsoft.com/office/drawing/2014/main" id="{0A32C6C1-4489-464E-8D20-AFCF8A183E19}"/>
              </a:ext>
            </a:extLst>
          </p:cNvPr>
          <p:cNvSpPr/>
          <p:nvPr/>
        </p:nvSpPr>
        <p:spPr>
          <a:xfrm rot="5159140" flipH="1">
            <a:off x="6687432" y="-2521037"/>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gradFill>
            <a:gsLst>
              <a:gs pos="0">
                <a:schemeClr val="tx2"/>
              </a:gs>
              <a:gs pos="100000">
                <a:schemeClr val="accent1"/>
              </a:gs>
            </a:gsLst>
            <a:lin ang="5400000" scaled="1"/>
          </a:gradFill>
          <a:ln w="28575" cap="flat">
            <a:noFill/>
            <a:prstDash val="solid"/>
            <a:miter/>
          </a:ln>
        </p:spPr>
        <p:txBody>
          <a:bodyPr rtlCol="0" anchor="ctr"/>
          <a:lstStyle/>
          <a:p>
            <a:endParaRPr lang="pt-BR" dirty="0">
              <a:latin typeface="Exo 2.0" panose="00000500000000000000" pitchFamily="50" charset="0"/>
            </a:endParaRPr>
          </a:p>
        </p:txBody>
      </p:sp>
      <p:pic>
        <p:nvPicPr>
          <p:cNvPr id="12" name="Gráfico 11" hidden="1">
            <a:extLst>
              <a:ext uri="{FF2B5EF4-FFF2-40B4-BE49-F238E27FC236}">
                <a16:creationId xmlns:a16="http://schemas.microsoft.com/office/drawing/2014/main" id="{4CA6447F-10FD-470C-A634-B0F377A7117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F136DB47-F317-42C0-A55E-F699D5CE4E55}"/>
              </a:ext>
            </a:extLst>
          </p:cNvPr>
          <p:cNvSpPr txBox="1"/>
          <p:nvPr/>
        </p:nvSpPr>
        <p:spPr>
          <a:xfrm>
            <a:off x="7450667" y="2738241"/>
            <a:ext cx="3995647" cy="2859244"/>
          </a:xfrm>
          <a:prstGeom prst="rect">
            <a:avLst/>
          </a:prstGeom>
          <a:noFill/>
        </p:spPr>
        <p:txBody>
          <a:bodyPr wrap="square" rtlCol="0">
            <a:spAutoFit/>
          </a:bodyPr>
          <a:lstStyle>
            <a:defPPr>
              <a:defRPr lang="pt-BR"/>
            </a:defPPr>
            <a:lvl1pPr>
              <a:defRPr>
                <a:solidFill>
                  <a:schemeClr val="bg1"/>
                </a:solidFill>
              </a:defRPr>
            </a:lvl1pPr>
          </a:lstStyle>
          <a:p>
            <a:pPr algn="r"/>
            <a:r>
              <a:rPr lang="pt-BR" sz="3600" i="1" dirty="0">
                <a:ln w="12700">
                  <a:noFill/>
                </a:ln>
                <a:solidFill>
                  <a:schemeClr val="bg1"/>
                </a:solidFill>
                <a:latin typeface="+mj-lt"/>
              </a:rPr>
              <a:t>Faça treinos de articulação</a:t>
            </a:r>
          </a:p>
          <a:p>
            <a:pPr algn="r"/>
            <a:endParaRPr lang="pt-BR" dirty="0"/>
          </a:p>
          <a:p>
            <a:pPr algn="r">
              <a:lnSpc>
                <a:spcPct val="130000"/>
              </a:lnSpc>
            </a:pPr>
            <a:r>
              <a:rPr lang="pt-BR" dirty="0"/>
              <a:t>Articular bem as palavras é importante na hora de conversarmos com outras pessoas.</a:t>
            </a:r>
          </a:p>
          <a:p>
            <a:pPr algn="r">
              <a:lnSpc>
                <a:spcPct val="130000"/>
              </a:lnSpc>
            </a:pPr>
            <a:endParaRPr lang="pt-BR" sz="1600" dirty="0"/>
          </a:p>
        </p:txBody>
      </p:sp>
      <p:sp>
        <p:nvSpPr>
          <p:cNvPr id="13" name="CaixaDeTexto 12">
            <a:extLst>
              <a:ext uri="{FF2B5EF4-FFF2-40B4-BE49-F238E27FC236}">
                <a16:creationId xmlns:a16="http://schemas.microsoft.com/office/drawing/2014/main" id="{9130372D-F6A8-4CDB-A850-3BC6016B29C7}"/>
              </a:ext>
            </a:extLst>
          </p:cNvPr>
          <p:cNvSpPr txBox="1"/>
          <p:nvPr/>
        </p:nvSpPr>
        <p:spPr>
          <a:xfrm>
            <a:off x="9650449" y="1414802"/>
            <a:ext cx="1809143" cy="1323439"/>
          </a:xfrm>
          <a:prstGeom prst="rect">
            <a:avLst/>
          </a:prstGeom>
          <a:noFill/>
          <a:ln>
            <a:noFill/>
          </a:ln>
        </p:spPr>
        <p:txBody>
          <a:bodyPr wrap="square" rtlCol="0">
            <a:spAutoFit/>
          </a:bodyPr>
          <a:lstStyle/>
          <a:p>
            <a:pPr algn="r"/>
            <a:r>
              <a:rPr lang="pt-BR" sz="8000" b="1" i="1" dirty="0">
                <a:ln w="38100">
                  <a:solidFill>
                    <a:schemeClr val="bg1"/>
                  </a:solidFill>
                </a:ln>
                <a:noFill/>
                <a:latin typeface="+mj-lt"/>
              </a:rPr>
              <a:t>02</a:t>
            </a:r>
          </a:p>
        </p:txBody>
      </p:sp>
      <p:sp>
        <p:nvSpPr>
          <p:cNvPr id="18" name="Gráfico 8">
            <a:extLst>
              <a:ext uri="{FF2B5EF4-FFF2-40B4-BE49-F238E27FC236}">
                <a16:creationId xmlns:a16="http://schemas.microsoft.com/office/drawing/2014/main" id="{9F814C67-094B-47FA-9F2B-657DFBE6C351}"/>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tx2"/>
            </a:solidFill>
            <a:prstDash val="solid"/>
            <a:miter/>
          </a:ln>
        </p:spPr>
        <p:txBody>
          <a:bodyPr rtlCol="0" anchor="ctr"/>
          <a:lstStyle/>
          <a:p>
            <a:endParaRPr lang="pt-BR"/>
          </a:p>
        </p:txBody>
      </p:sp>
      <p:sp>
        <p:nvSpPr>
          <p:cNvPr id="21" name="CaixaDeTexto 20">
            <a:extLst>
              <a:ext uri="{FF2B5EF4-FFF2-40B4-BE49-F238E27FC236}">
                <a16:creationId xmlns:a16="http://schemas.microsoft.com/office/drawing/2014/main" id="{BB229E40-98FA-43B7-963B-C72813228343}"/>
              </a:ext>
            </a:extLst>
          </p:cNvPr>
          <p:cNvSpPr txBox="1"/>
          <p:nvPr/>
        </p:nvSpPr>
        <p:spPr>
          <a:xfrm>
            <a:off x="335792" y="6181223"/>
            <a:ext cx="44213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13</a:t>
            </a:fld>
            <a:endParaRPr lang="pt-BR" sz="1400" dirty="0">
              <a:solidFill>
                <a:schemeClr val="bg1"/>
              </a:solidFill>
              <a:latin typeface="+mj-lt"/>
            </a:endParaRPr>
          </a:p>
        </p:txBody>
      </p:sp>
      <p:pic>
        <p:nvPicPr>
          <p:cNvPr id="2" name="Gráfico 1">
            <a:extLst>
              <a:ext uri="{FF2B5EF4-FFF2-40B4-BE49-F238E27FC236}">
                <a16:creationId xmlns:a16="http://schemas.microsoft.com/office/drawing/2014/main" id="{8E0DD75F-B569-ECAA-B622-312C7C51A762}"/>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4608253">
            <a:off x="5490045" y="-1741222"/>
            <a:ext cx="11027981" cy="10340443"/>
          </a:xfrm>
          <a:prstGeom prst="rect">
            <a:avLst/>
          </a:prstGeom>
        </p:spPr>
      </p:pic>
    </p:spTree>
    <p:custDataLst>
      <p:tags r:id="rId1"/>
    </p:custDataLst>
    <p:extLst>
      <p:ext uri="{BB962C8B-B14F-4D97-AF65-F5344CB8AC3E}">
        <p14:creationId xmlns:p14="http://schemas.microsoft.com/office/powerpoint/2010/main" val="1231359673"/>
      </p:ext>
    </p:extLst>
  </p:cSld>
  <p:clrMapOvr>
    <a:masterClrMapping/>
  </p:clrMapOvr>
  <p:transition spd="slow">
    <p:push dir="r"/>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Pessoas sentadas ao redor de uma mesa&#10;&#10;Descrição gerada automaticamente">
            <a:extLst>
              <a:ext uri="{FF2B5EF4-FFF2-40B4-BE49-F238E27FC236}">
                <a16:creationId xmlns:a16="http://schemas.microsoft.com/office/drawing/2014/main" id="{AA8EECA4-4386-4D6D-A5B3-4387ACD2CFC6}"/>
              </a:ext>
            </a:extLst>
          </p:cNvPr>
          <p:cNvPicPr>
            <a:picLocks noChangeAspect="1"/>
          </p:cNvPicPr>
          <p:nvPr/>
        </p:nvPicPr>
        <p:blipFill rotWithShape="1">
          <a:blip r:embed="rId4">
            <a:extLst>
              <a:ext uri="{28A0092B-C50C-407E-A947-70E740481C1C}">
                <a14:useLocalDpi xmlns:a14="http://schemas.microsoft.com/office/drawing/2010/main" val="0"/>
              </a:ext>
            </a:extLst>
          </a:blip>
          <a:srcRect l="12243" t="19101" r="26595" b="1"/>
          <a:stretch/>
        </p:blipFill>
        <p:spPr>
          <a:xfrm>
            <a:off x="4414521" y="0"/>
            <a:ext cx="7777479" cy="6858000"/>
          </a:xfrm>
          <a:prstGeom prst="rect">
            <a:avLst/>
          </a:prstGeom>
        </p:spPr>
      </p:pic>
      <p:sp>
        <p:nvSpPr>
          <p:cNvPr id="14" name="Gráfico 2">
            <a:extLst>
              <a:ext uri="{FF2B5EF4-FFF2-40B4-BE49-F238E27FC236}">
                <a16:creationId xmlns:a16="http://schemas.microsoft.com/office/drawing/2014/main" id="{03B07BE9-53DC-4AAA-BCCF-315F41A0AE59}"/>
              </a:ext>
            </a:extLst>
          </p:cNvPr>
          <p:cNvSpPr/>
          <p:nvPr/>
        </p:nvSpPr>
        <p:spPr>
          <a:xfrm rot="16880998">
            <a:off x="-7363565" y="-3634168"/>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gradFill>
            <a:gsLst>
              <a:gs pos="0">
                <a:schemeClr val="tx2"/>
              </a:gs>
              <a:gs pos="100000">
                <a:schemeClr val="accent1"/>
              </a:gs>
            </a:gsLst>
            <a:lin ang="5400000" scaled="1"/>
          </a:gradFill>
          <a:ln w="28575" cap="flat">
            <a:noFill/>
            <a:prstDash val="solid"/>
            <a:miter/>
          </a:ln>
        </p:spPr>
        <p:txBody>
          <a:bodyPr rtlCol="0" anchor="ctr"/>
          <a:lstStyle/>
          <a:p>
            <a:endParaRPr lang="pt-BR" dirty="0">
              <a:latin typeface="Exo 2.0" panose="00000500000000000000" pitchFamily="50" charset="0"/>
            </a:endParaRPr>
          </a:p>
        </p:txBody>
      </p:sp>
      <p:pic>
        <p:nvPicPr>
          <p:cNvPr id="19" name="Gráfico 18" hidden="1">
            <a:extLst>
              <a:ext uri="{FF2B5EF4-FFF2-40B4-BE49-F238E27FC236}">
                <a16:creationId xmlns:a16="http://schemas.microsoft.com/office/drawing/2014/main" id="{D31EA602-E051-404F-81C4-A0D9D183406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F136DB47-F317-42C0-A55E-F699D5CE4E55}"/>
              </a:ext>
            </a:extLst>
          </p:cNvPr>
          <p:cNvSpPr txBox="1"/>
          <p:nvPr/>
        </p:nvSpPr>
        <p:spPr>
          <a:xfrm>
            <a:off x="644702" y="2396443"/>
            <a:ext cx="4096631" cy="2940036"/>
          </a:xfrm>
          <a:prstGeom prst="rect">
            <a:avLst/>
          </a:prstGeom>
          <a:noFill/>
        </p:spPr>
        <p:txBody>
          <a:bodyPr wrap="square" rtlCol="0">
            <a:spAutoFit/>
          </a:bodyPr>
          <a:lstStyle>
            <a:defPPr>
              <a:defRPr lang="pt-BR"/>
            </a:defPPr>
            <a:lvl1pPr>
              <a:defRPr>
                <a:solidFill>
                  <a:schemeClr val="bg1"/>
                </a:solidFill>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600" b="0" i="1" u="none" strike="noStrike" kern="1200" cap="none" spc="0" normalizeH="0" baseline="0" noProof="0" dirty="0">
                <a:ln>
                  <a:noFill/>
                </a:ln>
                <a:effectLst/>
                <a:uLnTx/>
                <a:uFillTx/>
                <a:latin typeface="+mj-lt"/>
                <a:ea typeface="+mn-ea"/>
                <a:cs typeface="+mn-cs"/>
              </a:rPr>
              <a:t>Observe sua postura</a:t>
            </a:r>
          </a:p>
          <a:p>
            <a:pPr>
              <a:lnSpc>
                <a:spcPct val="130000"/>
              </a:lnSpc>
            </a:pPr>
            <a:endParaRPr lang="pt-BR" sz="1600" b="1" dirty="0"/>
          </a:p>
          <a:p>
            <a:pPr>
              <a:lnSpc>
                <a:spcPct val="130000"/>
              </a:lnSpc>
            </a:pPr>
            <a:r>
              <a:rPr lang="pt-BR" b="1" dirty="0"/>
              <a:t>Se você está querendo vender seu produto ou serviço, é importante adotar uma postura confiante durante suas apresentações.</a:t>
            </a:r>
          </a:p>
        </p:txBody>
      </p:sp>
      <p:sp>
        <p:nvSpPr>
          <p:cNvPr id="17" name="CaixaDeTexto 16">
            <a:extLst>
              <a:ext uri="{FF2B5EF4-FFF2-40B4-BE49-F238E27FC236}">
                <a16:creationId xmlns:a16="http://schemas.microsoft.com/office/drawing/2014/main" id="{F6FC9342-D630-435B-953B-F05E806DA07F}"/>
              </a:ext>
            </a:extLst>
          </p:cNvPr>
          <p:cNvSpPr txBox="1"/>
          <p:nvPr/>
        </p:nvSpPr>
        <p:spPr>
          <a:xfrm>
            <a:off x="631054" y="1110013"/>
            <a:ext cx="1809143" cy="1323439"/>
          </a:xfrm>
          <a:prstGeom prst="rect">
            <a:avLst/>
          </a:prstGeom>
          <a:noFill/>
          <a:ln>
            <a:noFill/>
          </a:ln>
        </p:spPr>
        <p:txBody>
          <a:bodyPr wrap="square" rtlCol="0">
            <a:spAutoFit/>
          </a:bodyPr>
          <a:lstStyle/>
          <a:p>
            <a:r>
              <a:rPr lang="pt-BR" sz="8000" b="1" i="1" dirty="0">
                <a:ln w="38100">
                  <a:solidFill>
                    <a:schemeClr val="bg1"/>
                  </a:solidFill>
                </a:ln>
                <a:noFill/>
                <a:latin typeface="+mj-lt"/>
              </a:rPr>
              <a:t>03</a:t>
            </a:r>
          </a:p>
        </p:txBody>
      </p:sp>
      <p:sp>
        <p:nvSpPr>
          <p:cNvPr id="20" name="Gráfico 8">
            <a:extLst>
              <a:ext uri="{FF2B5EF4-FFF2-40B4-BE49-F238E27FC236}">
                <a16:creationId xmlns:a16="http://schemas.microsoft.com/office/drawing/2014/main" id="{480AC171-7465-48AE-AEAF-D22B4CF5067F}"/>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2"/>
            </a:solidFill>
            <a:prstDash val="solid"/>
            <a:miter/>
          </a:ln>
        </p:spPr>
        <p:txBody>
          <a:bodyPr rtlCol="0" anchor="ctr"/>
          <a:lstStyle/>
          <a:p>
            <a:endParaRPr lang="pt-BR"/>
          </a:p>
        </p:txBody>
      </p:sp>
      <p:sp>
        <p:nvSpPr>
          <p:cNvPr id="21" name="CaixaDeTexto 20">
            <a:extLst>
              <a:ext uri="{FF2B5EF4-FFF2-40B4-BE49-F238E27FC236}">
                <a16:creationId xmlns:a16="http://schemas.microsoft.com/office/drawing/2014/main" id="{745C9E6D-4A30-41D7-B759-0643B9124822}"/>
              </a:ext>
            </a:extLst>
          </p:cNvPr>
          <p:cNvSpPr txBox="1"/>
          <p:nvPr/>
        </p:nvSpPr>
        <p:spPr>
          <a:xfrm>
            <a:off x="11357811" y="6181223"/>
            <a:ext cx="466941" cy="315830"/>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14</a:t>
            </a:fld>
            <a:endParaRPr lang="pt-BR" sz="1400" dirty="0">
              <a:solidFill>
                <a:schemeClr val="bg1"/>
              </a:solidFill>
              <a:latin typeface="+mj-lt"/>
            </a:endParaRPr>
          </a:p>
        </p:txBody>
      </p:sp>
      <p:pic>
        <p:nvPicPr>
          <p:cNvPr id="2" name="Gráfico 1">
            <a:extLst>
              <a:ext uri="{FF2B5EF4-FFF2-40B4-BE49-F238E27FC236}">
                <a16:creationId xmlns:a16="http://schemas.microsoft.com/office/drawing/2014/main" id="{C8587681-0E05-48AE-BDBE-870F9446665B}"/>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5831058">
            <a:off x="-4639332" y="-3278998"/>
            <a:ext cx="11507357" cy="11153584"/>
          </a:xfrm>
          <a:prstGeom prst="rect">
            <a:avLst/>
          </a:prstGeom>
        </p:spPr>
      </p:pic>
    </p:spTree>
    <p:custDataLst>
      <p:tags r:id="rId1"/>
    </p:custDataLst>
    <p:extLst>
      <p:ext uri="{BB962C8B-B14F-4D97-AF65-F5344CB8AC3E}">
        <p14:creationId xmlns:p14="http://schemas.microsoft.com/office/powerpoint/2010/main" val="3630981392"/>
      </p:ext>
    </p:extLst>
  </p:cSld>
  <p:clrMapOvr>
    <a:masterClrMapping/>
  </p:clrMapOvr>
  <p:transition spd="slow">
    <p:push/>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m 9" descr="Homem em pé em frente a janela&#10;&#10;Descrição gerada automaticamente">
            <a:extLst>
              <a:ext uri="{FF2B5EF4-FFF2-40B4-BE49-F238E27FC236}">
                <a16:creationId xmlns:a16="http://schemas.microsoft.com/office/drawing/2014/main" id="{29EBF744-F8ED-4330-9B40-89EDE8CBEF89}"/>
              </a:ext>
            </a:extLst>
          </p:cNvPr>
          <p:cNvPicPr>
            <a:picLocks noChangeAspect="1"/>
          </p:cNvPicPr>
          <p:nvPr/>
        </p:nvPicPr>
        <p:blipFill rotWithShape="1">
          <a:blip r:embed="rId4">
            <a:extLst>
              <a:ext uri="{28A0092B-C50C-407E-A947-70E740481C1C}">
                <a14:useLocalDpi xmlns:a14="http://schemas.microsoft.com/office/drawing/2010/main" val="0"/>
              </a:ext>
            </a:extLst>
          </a:blip>
          <a:srcRect l="-3752" t="31865" r="17658" b="13732"/>
          <a:stretch/>
        </p:blipFill>
        <p:spPr>
          <a:xfrm flipH="1">
            <a:off x="-1" y="0"/>
            <a:ext cx="7234937" cy="6858000"/>
          </a:xfrm>
          <a:prstGeom prst="rect">
            <a:avLst/>
          </a:prstGeom>
        </p:spPr>
      </p:pic>
      <p:sp>
        <p:nvSpPr>
          <p:cNvPr id="18" name="Retângulo 17">
            <a:extLst>
              <a:ext uri="{FF2B5EF4-FFF2-40B4-BE49-F238E27FC236}">
                <a16:creationId xmlns:a16="http://schemas.microsoft.com/office/drawing/2014/main" id="{DF134373-EAD9-4086-960C-BCEE73BDE81F}"/>
              </a:ext>
            </a:extLst>
          </p:cNvPr>
          <p:cNvSpPr/>
          <p:nvPr/>
        </p:nvSpPr>
        <p:spPr>
          <a:xfrm flipH="1">
            <a:off x="3367791" y="-1"/>
            <a:ext cx="8824209"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1" name="Gráfico 2">
            <a:extLst>
              <a:ext uri="{FF2B5EF4-FFF2-40B4-BE49-F238E27FC236}">
                <a16:creationId xmlns:a16="http://schemas.microsoft.com/office/drawing/2014/main" id="{2C162F53-14E7-49CE-9F9D-AE6BBD6BE0AB}"/>
              </a:ext>
            </a:extLst>
          </p:cNvPr>
          <p:cNvSpPr/>
          <p:nvPr/>
        </p:nvSpPr>
        <p:spPr>
          <a:xfrm rot="5653707" flipH="1">
            <a:off x="6025146" y="-2578188"/>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gradFill>
            <a:gsLst>
              <a:gs pos="0">
                <a:schemeClr val="tx2"/>
              </a:gs>
              <a:gs pos="100000">
                <a:schemeClr val="accent1"/>
              </a:gs>
            </a:gsLst>
            <a:lin ang="5400000" scaled="1"/>
          </a:gradFill>
          <a:ln w="28575" cap="flat">
            <a:noFill/>
            <a:prstDash val="solid"/>
            <a:miter/>
          </a:ln>
        </p:spPr>
        <p:txBody>
          <a:bodyPr rtlCol="0" anchor="ctr"/>
          <a:lstStyle/>
          <a:p>
            <a:endParaRPr lang="pt-BR" dirty="0">
              <a:latin typeface="Exo 2.0" panose="00000500000000000000" pitchFamily="50" charset="0"/>
            </a:endParaRPr>
          </a:p>
        </p:txBody>
      </p:sp>
      <p:pic>
        <p:nvPicPr>
          <p:cNvPr id="21" name="Gráfico 20" hidden="1">
            <a:extLst>
              <a:ext uri="{FF2B5EF4-FFF2-40B4-BE49-F238E27FC236}">
                <a16:creationId xmlns:a16="http://schemas.microsoft.com/office/drawing/2014/main" id="{6EBB6597-D7E0-4F83-B25C-77899C895F6A}"/>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3" name="Gráfico 8">
            <a:extLst>
              <a:ext uri="{FF2B5EF4-FFF2-40B4-BE49-F238E27FC236}">
                <a16:creationId xmlns:a16="http://schemas.microsoft.com/office/drawing/2014/main" id="{5F52FA45-34BA-46D4-8F33-C2DF570B20B1}"/>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tx2"/>
            </a:solidFill>
            <a:prstDash val="solid"/>
            <a:miter/>
          </a:ln>
        </p:spPr>
        <p:txBody>
          <a:bodyPr rtlCol="0" anchor="ctr"/>
          <a:lstStyle/>
          <a:p>
            <a:endParaRPr lang="pt-BR"/>
          </a:p>
        </p:txBody>
      </p:sp>
      <p:sp>
        <p:nvSpPr>
          <p:cNvPr id="14" name="CaixaDeTexto 13">
            <a:extLst>
              <a:ext uri="{FF2B5EF4-FFF2-40B4-BE49-F238E27FC236}">
                <a16:creationId xmlns:a16="http://schemas.microsoft.com/office/drawing/2014/main" id="{4975A92E-5298-456F-BD86-A96159202BCD}"/>
              </a:ext>
            </a:extLst>
          </p:cNvPr>
          <p:cNvSpPr txBox="1"/>
          <p:nvPr/>
        </p:nvSpPr>
        <p:spPr>
          <a:xfrm>
            <a:off x="335792" y="6181223"/>
            <a:ext cx="44213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15</a:t>
            </a:fld>
            <a:endParaRPr lang="pt-BR" sz="1400" dirty="0">
              <a:solidFill>
                <a:schemeClr val="bg1"/>
              </a:solidFill>
              <a:latin typeface="+mj-lt"/>
            </a:endParaRPr>
          </a:p>
        </p:txBody>
      </p:sp>
      <p:sp>
        <p:nvSpPr>
          <p:cNvPr id="9" name="CaixaDeTexto 8">
            <a:extLst>
              <a:ext uri="{FF2B5EF4-FFF2-40B4-BE49-F238E27FC236}">
                <a16:creationId xmlns:a16="http://schemas.microsoft.com/office/drawing/2014/main" id="{F136DB47-F317-42C0-A55E-F699D5CE4E55}"/>
              </a:ext>
            </a:extLst>
          </p:cNvPr>
          <p:cNvSpPr txBox="1"/>
          <p:nvPr/>
        </p:nvSpPr>
        <p:spPr>
          <a:xfrm>
            <a:off x="6494477" y="2279931"/>
            <a:ext cx="4284665" cy="2940036"/>
          </a:xfrm>
          <a:prstGeom prst="rect">
            <a:avLst/>
          </a:prstGeom>
          <a:noFill/>
        </p:spPr>
        <p:txBody>
          <a:bodyPr wrap="square" rtlCol="0">
            <a:spAutoFit/>
          </a:bodyPr>
          <a:lstStyle>
            <a:defPPr>
              <a:defRPr lang="pt-BR"/>
            </a:defPPr>
            <a:lvl1pPr algn="r">
              <a:defRPr>
                <a:solidFill>
                  <a:schemeClr val="bg1"/>
                </a:solidFill>
              </a:defRPr>
            </a:lvl1pPr>
          </a:lstStyle>
          <a:p>
            <a:r>
              <a:rPr lang="pt-BR" sz="3600" i="1" dirty="0">
                <a:latin typeface="+mj-lt"/>
              </a:rPr>
              <a:t>Lembre-se: o roteiro é seu</a:t>
            </a:r>
          </a:p>
          <a:p>
            <a:pPr>
              <a:lnSpc>
                <a:spcPct val="130000"/>
              </a:lnSpc>
            </a:pPr>
            <a:endParaRPr lang="pt-BR" sz="1600" dirty="0"/>
          </a:p>
          <a:p>
            <a:pPr>
              <a:lnSpc>
                <a:spcPct val="130000"/>
              </a:lnSpc>
            </a:pPr>
            <a:r>
              <a:rPr lang="pt-BR" dirty="0"/>
              <a:t>Se você errar ou se esquecer de algo durante uma apresentação ou fala, não tem problemas. Siga ela normalmente, só você conhece o roteiro.</a:t>
            </a:r>
          </a:p>
        </p:txBody>
      </p:sp>
      <p:sp>
        <p:nvSpPr>
          <p:cNvPr id="22" name="CaixaDeTexto 21">
            <a:extLst>
              <a:ext uri="{FF2B5EF4-FFF2-40B4-BE49-F238E27FC236}">
                <a16:creationId xmlns:a16="http://schemas.microsoft.com/office/drawing/2014/main" id="{A0B9D97F-8574-4BB1-A705-0549E78A6AEA}"/>
              </a:ext>
            </a:extLst>
          </p:cNvPr>
          <p:cNvSpPr txBox="1"/>
          <p:nvPr/>
        </p:nvSpPr>
        <p:spPr>
          <a:xfrm>
            <a:off x="8969999" y="956491"/>
            <a:ext cx="1809143" cy="1323439"/>
          </a:xfrm>
          <a:prstGeom prst="rect">
            <a:avLst/>
          </a:prstGeom>
          <a:noFill/>
          <a:ln>
            <a:noFill/>
          </a:ln>
        </p:spPr>
        <p:txBody>
          <a:bodyPr wrap="square" rtlCol="0">
            <a:spAutoFit/>
          </a:bodyPr>
          <a:lstStyle/>
          <a:p>
            <a:pPr algn="r"/>
            <a:r>
              <a:rPr lang="pt-BR" sz="8000" b="1" i="1" dirty="0">
                <a:ln w="38100">
                  <a:solidFill>
                    <a:schemeClr val="bg1"/>
                  </a:solidFill>
                </a:ln>
                <a:noFill/>
                <a:latin typeface="+mj-lt"/>
              </a:rPr>
              <a:t>04</a:t>
            </a:r>
          </a:p>
        </p:txBody>
      </p:sp>
      <p:pic>
        <p:nvPicPr>
          <p:cNvPr id="2" name="Gráfico 1">
            <a:extLst>
              <a:ext uri="{FF2B5EF4-FFF2-40B4-BE49-F238E27FC236}">
                <a16:creationId xmlns:a16="http://schemas.microsoft.com/office/drawing/2014/main" id="{C2E5AD6D-BDB9-D05B-6F4F-A51C89818DE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869770">
            <a:off x="4360580" y="-1600323"/>
            <a:ext cx="11027981" cy="10340443"/>
          </a:xfrm>
          <a:prstGeom prst="rect">
            <a:avLst/>
          </a:prstGeom>
        </p:spPr>
      </p:pic>
    </p:spTree>
    <p:custDataLst>
      <p:tags r:id="rId1"/>
    </p:custDataLst>
    <p:extLst>
      <p:ext uri="{BB962C8B-B14F-4D97-AF65-F5344CB8AC3E}">
        <p14:creationId xmlns:p14="http://schemas.microsoft.com/office/powerpoint/2010/main" val="3886334139"/>
      </p:ext>
    </p:extLst>
  </p:cSld>
  <p:clrMapOvr>
    <a:masterClrMapping/>
  </p:clrMapOvr>
  <p:transition spd="slow">
    <p:push dir="r"/>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Mulher sentada ao lado de uma planta&#10;&#10;Descrição gerada automaticamente">
            <a:extLst>
              <a:ext uri="{FF2B5EF4-FFF2-40B4-BE49-F238E27FC236}">
                <a16:creationId xmlns:a16="http://schemas.microsoft.com/office/drawing/2014/main" id="{7756A0FE-09DF-42CE-9CB9-A45513C1A3F9}"/>
              </a:ext>
            </a:extLst>
          </p:cNvPr>
          <p:cNvPicPr>
            <a:picLocks noChangeAspect="1"/>
          </p:cNvPicPr>
          <p:nvPr/>
        </p:nvPicPr>
        <p:blipFill rotWithShape="1">
          <a:blip r:embed="rId4">
            <a:extLst>
              <a:ext uri="{28A0092B-C50C-407E-A947-70E740481C1C}">
                <a14:useLocalDpi xmlns:a14="http://schemas.microsoft.com/office/drawing/2010/main" val="0"/>
              </a:ext>
            </a:extLst>
          </a:blip>
          <a:srcRect l="19359" t="17051" r="15195"/>
          <a:stretch/>
        </p:blipFill>
        <p:spPr>
          <a:xfrm flipH="1">
            <a:off x="4075542" y="0"/>
            <a:ext cx="8116458" cy="6858000"/>
          </a:xfrm>
          <a:prstGeom prst="rect">
            <a:avLst/>
          </a:prstGeom>
        </p:spPr>
      </p:pic>
      <p:sp>
        <p:nvSpPr>
          <p:cNvPr id="10" name="Retângulo 9">
            <a:extLst>
              <a:ext uri="{FF2B5EF4-FFF2-40B4-BE49-F238E27FC236}">
                <a16:creationId xmlns:a16="http://schemas.microsoft.com/office/drawing/2014/main" id="{1863C7D4-EF3E-4259-86BC-AD1220F167E9}"/>
              </a:ext>
            </a:extLst>
          </p:cNvPr>
          <p:cNvSpPr/>
          <p:nvPr/>
        </p:nvSpPr>
        <p:spPr>
          <a:xfrm>
            <a:off x="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4" name="Gráfico 2">
            <a:extLst>
              <a:ext uri="{FF2B5EF4-FFF2-40B4-BE49-F238E27FC236}">
                <a16:creationId xmlns:a16="http://schemas.microsoft.com/office/drawing/2014/main" id="{63E5936A-299B-497C-B7D4-78B670B3269E}"/>
              </a:ext>
            </a:extLst>
          </p:cNvPr>
          <p:cNvSpPr/>
          <p:nvPr/>
        </p:nvSpPr>
        <p:spPr>
          <a:xfrm rot="16880998">
            <a:off x="-7363565" y="-3634168"/>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gradFill>
            <a:gsLst>
              <a:gs pos="0">
                <a:schemeClr val="tx2"/>
              </a:gs>
              <a:gs pos="100000">
                <a:schemeClr val="accent1"/>
              </a:gs>
            </a:gsLst>
            <a:lin ang="5400000" scaled="1"/>
          </a:gradFill>
          <a:ln w="28575" cap="flat">
            <a:noFill/>
            <a:prstDash val="solid"/>
            <a:miter/>
          </a:ln>
        </p:spPr>
        <p:txBody>
          <a:bodyPr rtlCol="0" anchor="ctr"/>
          <a:lstStyle/>
          <a:p>
            <a:endParaRPr lang="pt-BR" dirty="0">
              <a:latin typeface="Exo 2.0" panose="00000500000000000000" pitchFamily="50" charset="0"/>
            </a:endParaRPr>
          </a:p>
        </p:txBody>
      </p:sp>
      <p:pic>
        <p:nvPicPr>
          <p:cNvPr id="21" name="Gráfico 20" hidden="1">
            <a:extLst>
              <a:ext uri="{FF2B5EF4-FFF2-40B4-BE49-F238E27FC236}">
                <a16:creationId xmlns:a16="http://schemas.microsoft.com/office/drawing/2014/main" id="{33119F8F-4AB5-40B7-AC56-36F798FE3B6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7" name="CaixaDeTexto 16">
            <a:extLst>
              <a:ext uri="{FF2B5EF4-FFF2-40B4-BE49-F238E27FC236}">
                <a16:creationId xmlns:a16="http://schemas.microsoft.com/office/drawing/2014/main" id="{8150D367-6775-4A54-9A40-9D433CB7BA63}"/>
              </a:ext>
            </a:extLst>
          </p:cNvPr>
          <p:cNvSpPr txBox="1"/>
          <p:nvPr/>
        </p:nvSpPr>
        <p:spPr>
          <a:xfrm>
            <a:off x="631054" y="1315907"/>
            <a:ext cx="1809143" cy="1323439"/>
          </a:xfrm>
          <a:prstGeom prst="rect">
            <a:avLst/>
          </a:prstGeom>
          <a:noFill/>
          <a:ln>
            <a:noFill/>
          </a:ln>
        </p:spPr>
        <p:txBody>
          <a:bodyPr wrap="square" rtlCol="0">
            <a:spAutoFit/>
          </a:bodyPr>
          <a:lstStyle/>
          <a:p>
            <a:r>
              <a:rPr lang="pt-BR" sz="8000" b="1" i="1" dirty="0">
                <a:ln w="38100">
                  <a:solidFill>
                    <a:schemeClr val="bg1"/>
                  </a:solidFill>
                </a:ln>
                <a:noFill/>
                <a:latin typeface="+mj-lt"/>
              </a:rPr>
              <a:t>05</a:t>
            </a:r>
          </a:p>
        </p:txBody>
      </p:sp>
      <p:sp>
        <p:nvSpPr>
          <p:cNvPr id="19" name="Gráfico 8">
            <a:extLst>
              <a:ext uri="{FF2B5EF4-FFF2-40B4-BE49-F238E27FC236}">
                <a16:creationId xmlns:a16="http://schemas.microsoft.com/office/drawing/2014/main" id="{9F76AA2D-EECE-466D-90A6-8A6E058FF6C7}"/>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2"/>
            </a:solidFill>
            <a:prstDash val="solid"/>
            <a:miter/>
          </a:ln>
        </p:spPr>
        <p:txBody>
          <a:bodyPr rtlCol="0" anchor="ctr"/>
          <a:lstStyle/>
          <a:p>
            <a:endParaRPr lang="pt-BR"/>
          </a:p>
        </p:txBody>
      </p:sp>
      <p:sp>
        <p:nvSpPr>
          <p:cNvPr id="20" name="CaixaDeTexto 19">
            <a:extLst>
              <a:ext uri="{FF2B5EF4-FFF2-40B4-BE49-F238E27FC236}">
                <a16:creationId xmlns:a16="http://schemas.microsoft.com/office/drawing/2014/main" id="{AC9248F7-5FD4-4E17-88DD-6DD6953CAC3E}"/>
              </a:ext>
            </a:extLst>
          </p:cNvPr>
          <p:cNvSpPr txBox="1"/>
          <p:nvPr/>
        </p:nvSpPr>
        <p:spPr>
          <a:xfrm>
            <a:off x="11357811" y="6181223"/>
            <a:ext cx="466941" cy="315830"/>
          </a:xfrm>
          <a:prstGeom prst="rect">
            <a:avLst/>
          </a:prstGeom>
          <a:noFill/>
        </p:spPr>
        <p:txBody>
          <a:bodyPr wrap="square" rtlCol="0">
            <a:spAutoFit/>
          </a:bodyPr>
          <a:lstStyle/>
          <a:p>
            <a:pPr algn="r"/>
            <a:fld id="{29B1EA48-AE99-4102-B15A-1A3323D208F4}" type="slidenum">
              <a:rPr lang="pt-BR" sz="1400" smtClean="0">
                <a:latin typeface="+mj-lt"/>
              </a:rPr>
              <a:pPr algn="r"/>
              <a:t>16</a:t>
            </a:fld>
            <a:endParaRPr lang="pt-BR" sz="1400" dirty="0">
              <a:latin typeface="+mj-lt"/>
            </a:endParaRPr>
          </a:p>
        </p:txBody>
      </p:sp>
      <p:sp>
        <p:nvSpPr>
          <p:cNvPr id="9" name="CaixaDeTexto 8">
            <a:extLst>
              <a:ext uri="{FF2B5EF4-FFF2-40B4-BE49-F238E27FC236}">
                <a16:creationId xmlns:a16="http://schemas.microsoft.com/office/drawing/2014/main" id="{F136DB47-F317-42C0-A55E-F699D5CE4E55}"/>
              </a:ext>
            </a:extLst>
          </p:cNvPr>
          <p:cNvSpPr txBox="1"/>
          <p:nvPr/>
        </p:nvSpPr>
        <p:spPr>
          <a:xfrm>
            <a:off x="637749" y="2619598"/>
            <a:ext cx="3937359" cy="2665345"/>
          </a:xfrm>
          <a:prstGeom prst="rect">
            <a:avLst/>
          </a:prstGeom>
          <a:noFill/>
        </p:spPr>
        <p:txBody>
          <a:bodyPr wrap="square" rtlCol="0">
            <a:spAutoFit/>
          </a:bodyPr>
          <a:lstStyle>
            <a:defPPr>
              <a:defRPr lang="pt-BR"/>
            </a:defPPr>
            <a:lvl1pPr>
              <a:defRPr>
                <a:solidFill>
                  <a:schemeClr val="bg1"/>
                </a:solidFill>
              </a:defRPr>
            </a:lvl1pPr>
          </a:lstStyle>
          <a:p>
            <a:r>
              <a:rPr lang="pt-BR" sz="3600" i="1" dirty="0">
                <a:latin typeface="+mj-lt"/>
              </a:rPr>
              <a:t>Relaxe e respire</a:t>
            </a:r>
          </a:p>
          <a:p>
            <a:endParaRPr lang="pt-BR" dirty="0"/>
          </a:p>
          <a:p>
            <a:pPr>
              <a:lnSpc>
                <a:spcPct val="130000"/>
              </a:lnSpc>
            </a:pPr>
            <a:r>
              <a:rPr lang="pt-BR" dirty="0"/>
              <a:t>Sempre que estiver se sentindo um pouco nervosa ou antes de uma apresentação importante, lembre-se de parar e respirar.</a:t>
            </a:r>
          </a:p>
          <a:p>
            <a:pPr>
              <a:lnSpc>
                <a:spcPct val="130000"/>
              </a:lnSpc>
            </a:pPr>
            <a:endParaRPr lang="pt-BR" sz="1600" dirty="0"/>
          </a:p>
        </p:txBody>
      </p:sp>
      <p:pic>
        <p:nvPicPr>
          <p:cNvPr id="2" name="Gráfico 1">
            <a:extLst>
              <a:ext uri="{FF2B5EF4-FFF2-40B4-BE49-F238E27FC236}">
                <a16:creationId xmlns:a16="http://schemas.microsoft.com/office/drawing/2014/main" id="{1F8F2F80-5A41-144B-414D-B86AB6B5592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5831058">
            <a:off x="-4639332" y="-3278998"/>
            <a:ext cx="11507357" cy="11153584"/>
          </a:xfrm>
          <a:prstGeom prst="rect">
            <a:avLst/>
          </a:prstGeom>
        </p:spPr>
      </p:pic>
    </p:spTree>
    <p:custDataLst>
      <p:tags r:id="rId1"/>
    </p:custDataLst>
    <p:extLst>
      <p:ext uri="{BB962C8B-B14F-4D97-AF65-F5344CB8AC3E}">
        <p14:creationId xmlns:p14="http://schemas.microsoft.com/office/powerpoint/2010/main" val="3752157268"/>
      </p:ext>
    </p:extLst>
  </p:cSld>
  <p:clrMapOvr>
    <a:masterClrMapping/>
  </p:clrMapOvr>
  <p:transition spd="slow">
    <p:push/>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descr="Mulher com cabelo azul&#10;&#10;Descrição gerada automaticamente com confiança média">
            <a:extLst>
              <a:ext uri="{FF2B5EF4-FFF2-40B4-BE49-F238E27FC236}">
                <a16:creationId xmlns:a16="http://schemas.microsoft.com/office/drawing/2014/main" id="{F3F8D082-1033-C5C4-5EC0-EA9AF10FD044}"/>
              </a:ext>
            </a:extLst>
          </p:cNvPr>
          <p:cNvPicPr>
            <a:picLocks noChangeAspect="1"/>
          </p:cNvPicPr>
          <p:nvPr/>
        </p:nvPicPr>
        <p:blipFill rotWithShape="1">
          <a:blip r:embed="rId4">
            <a:extLst>
              <a:ext uri="{28A0092B-C50C-407E-A947-70E740481C1C}">
                <a14:useLocalDpi xmlns:a14="http://schemas.microsoft.com/office/drawing/2010/main" val="0"/>
              </a:ext>
            </a:extLst>
          </a:blip>
          <a:srcRect l="7306" r="-7306"/>
          <a:stretch/>
        </p:blipFill>
        <p:spPr>
          <a:xfrm flipH="1">
            <a:off x="1905000" y="0"/>
            <a:ext cx="10287000" cy="6858000"/>
          </a:xfrm>
          <a:prstGeom prst="rect">
            <a:avLst/>
          </a:prstGeom>
        </p:spPr>
      </p:pic>
      <p:sp>
        <p:nvSpPr>
          <p:cNvPr id="21" name="Retângulo 20">
            <a:extLst>
              <a:ext uri="{FF2B5EF4-FFF2-40B4-BE49-F238E27FC236}">
                <a16:creationId xmlns:a16="http://schemas.microsoft.com/office/drawing/2014/main" id="{D3971361-FD04-48DB-AF95-7760AA89FBF8}"/>
              </a:ext>
            </a:extLst>
          </p:cNvPr>
          <p:cNvSpPr/>
          <p:nvPr/>
        </p:nvSpPr>
        <p:spPr>
          <a:xfrm>
            <a:off x="0" y="-1"/>
            <a:ext cx="9124993" cy="6858001"/>
          </a:xfrm>
          <a:prstGeom prst="rect">
            <a:avLst/>
          </a:prstGeom>
          <a:gradFill flip="none" rotWithShape="1">
            <a:gsLst>
              <a:gs pos="39000">
                <a:schemeClr val="tx2"/>
              </a:gs>
              <a:gs pos="100000">
                <a:schemeClr val="tx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 name="Gráfico 1" hidden="1">
            <a:extLst>
              <a:ext uri="{FF2B5EF4-FFF2-40B4-BE49-F238E27FC236}">
                <a16:creationId xmlns:a16="http://schemas.microsoft.com/office/drawing/2014/main" id="{CFCA2B43-FADD-4264-9729-D1A3450298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grpSp>
        <p:nvGrpSpPr>
          <p:cNvPr id="6" name="Agrupar 5">
            <a:extLst>
              <a:ext uri="{FF2B5EF4-FFF2-40B4-BE49-F238E27FC236}">
                <a16:creationId xmlns:a16="http://schemas.microsoft.com/office/drawing/2014/main" id="{8A7D0040-8D40-AECA-BD65-518C3163CA49}"/>
              </a:ext>
            </a:extLst>
          </p:cNvPr>
          <p:cNvGrpSpPr/>
          <p:nvPr/>
        </p:nvGrpSpPr>
        <p:grpSpPr>
          <a:xfrm rot="12009531">
            <a:off x="5627542" y="3621363"/>
            <a:ext cx="901908" cy="855653"/>
            <a:chOff x="215468" y="690575"/>
            <a:chExt cx="901908" cy="855653"/>
          </a:xfrm>
          <a:solidFill>
            <a:schemeClr val="tx1"/>
          </a:solidFill>
        </p:grpSpPr>
        <p:pic>
          <p:nvPicPr>
            <p:cNvPr id="7" name="Gráfico 6">
              <a:extLst>
                <a:ext uri="{FF2B5EF4-FFF2-40B4-BE49-F238E27FC236}">
                  <a16:creationId xmlns:a16="http://schemas.microsoft.com/office/drawing/2014/main" id="{C214CBA1-8680-1192-DE68-79FB3891431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591532" flipH="1">
              <a:off x="131992" y="774051"/>
              <a:ext cx="782592" cy="615639"/>
            </a:xfrm>
            <a:prstGeom prst="rect">
              <a:avLst/>
            </a:prstGeom>
          </p:spPr>
        </p:pic>
        <p:pic>
          <p:nvPicPr>
            <p:cNvPr id="12" name="Gráfico 11">
              <a:extLst>
                <a:ext uri="{FF2B5EF4-FFF2-40B4-BE49-F238E27FC236}">
                  <a16:creationId xmlns:a16="http://schemas.microsoft.com/office/drawing/2014/main" id="{7C9AA0CE-29FA-073F-0808-D219D7069084}"/>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591532" flipH="1">
              <a:off x="418261" y="847112"/>
              <a:ext cx="782592" cy="615639"/>
            </a:xfrm>
            <a:prstGeom prst="rect">
              <a:avLst/>
            </a:prstGeom>
          </p:spPr>
        </p:pic>
      </p:grpSp>
      <p:grpSp>
        <p:nvGrpSpPr>
          <p:cNvPr id="4" name="Agrupar 3">
            <a:extLst>
              <a:ext uri="{FF2B5EF4-FFF2-40B4-BE49-F238E27FC236}">
                <a16:creationId xmlns:a16="http://schemas.microsoft.com/office/drawing/2014/main" id="{041CC9FB-E7DD-4DAB-8AB1-C17F9F9BE699}"/>
              </a:ext>
            </a:extLst>
          </p:cNvPr>
          <p:cNvGrpSpPr/>
          <p:nvPr/>
        </p:nvGrpSpPr>
        <p:grpSpPr>
          <a:xfrm rot="1165804">
            <a:off x="498137" y="1312968"/>
            <a:ext cx="901908" cy="855653"/>
            <a:chOff x="215468" y="690575"/>
            <a:chExt cx="901908" cy="855653"/>
          </a:xfrm>
          <a:solidFill>
            <a:schemeClr val="tx1"/>
          </a:solidFill>
        </p:grpSpPr>
        <p:pic>
          <p:nvPicPr>
            <p:cNvPr id="9" name="Gráfico 8">
              <a:extLst>
                <a:ext uri="{FF2B5EF4-FFF2-40B4-BE49-F238E27FC236}">
                  <a16:creationId xmlns:a16="http://schemas.microsoft.com/office/drawing/2014/main" id="{9EBAA511-ECD3-487C-B064-68D1DBED9A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591532" flipH="1">
              <a:off x="131992" y="774051"/>
              <a:ext cx="782592" cy="615639"/>
            </a:xfrm>
            <a:prstGeom prst="rect">
              <a:avLst/>
            </a:prstGeom>
          </p:spPr>
        </p:pic>
        <p:pic>
          <p:nvPicPr>
            <p:cNvPr id="10" name="Gráfico 9">
              <a:extLst>
                <a:ext uri="{FF2B5EF4-FFF2-40B4-BE49-F238E27FC236}">
                  <a16:creationId xmlns:a16="http://schemas.microsoft.com/office/drawing/2014/main" id="{A047529D-FF19-4A7D-9480-7862DF31D6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591532" flipH="1">
              <a:off x="418261" y="847112"/>
              <a:ext cx="782592" cy="615639"/>
            </a:xfrm>
            <a:prstGeom prst="rect">
              <a:avLst/>
            </a:prstGeom>
          </p:spPr>
        </p:pic>
      </p:grpSp>
      <p:sp>
        <p:nvSpPr>
          <p:cNvPr id="23" name="CaixaDeTexto 22">
            <a:extLst>
              <a:ext uri="{FF2B5EF4-FFF2-40B4-BE49-F238E27FC236}">
                <a16:creationId xmlns:a16="http://schemas.microsoft.com/office/drawing/2014/main" id="{13821F4A-36ED-4652-B62A-4F8F14C98F62}"/>
              </a:ext>
            </a:extLst>
          </p:cNvPr>
          <p:cNvSpPr txBox="1"/>
          <p:nvPr/>
        </p:nvSpPr>
        <p:spPr>
          <a:xfrm>
            <a:off x="667922" y="1774701"/>
            <a:ext cx="5428077" cy="3308598"/>
          </a:xfrm>
          <a:prstGeom prst="rect">
            <a:avLst/>
          </a:prstGeom>
          <a:noFill/>
        </p:spPr>
        <p:txBody>
          <a:bodyPr wrap="square" rtlCol="0" anchor="ctr">
            <a:spAutoFit/>
          </a:bodyPr>
          <a:lstStyle/>
          <a:p>
            <a:pPr algn="ctr"/>
            <a:r>
              <a:rPr lang="pt-BR" sz="2400" i="1" dirty="0">
                <a:solidFill>
                  <a:schemeClr val="bg1"/>
                </a:solidFill>
                <a:latin typeface="+mj-lt"/>
              </a:rPr>
              <a:t>Nunca espere demais com a expectativa de atingir a perfeição senão você esperará para sempre. Faça o melhor com o que tiver, e seja um daqueles que arriscaram</a:t>
            </a:r>
            <a:br>
              <a:rPr lang="pt-BR" sz="2400" i="1" dirty="0">
                <a:solidFill>
                  <a:schemeClr val="bg1"/>
                </a:solidFill>
                <a:latin typeface="+mj-lt"/>
              </a:rPr>
            </a:br>
            <a:r>
              <a:rPr lang="pt-BR" sz="2400" i="1" dirty="0">
                <a:solidFill>
                  <a:schemeClr val="bg1"/>
                </a:solidFill>
                <a:latin typeface="+mj-lt"/>
              </a:rPr>
              <a:t>e não apenas sonharam.</a:t>
            </a:r>
          </a:p>
          <a:p>
            <a:pPr algn="ctr">
              <a:lnSpc>
                <a:spcPct val="130000"/>
              </a:lnSpc>
            </a:pPr>
            <a:endParaRPr lang="pt-BR" sz="2000" i="1" dirty="0">
              <a:solidFill>
                <a:schemeClr val="bg2"/>
              </a:solidFill>
              <a:latin typeface="+mj-lt"/>
            </a:endParaRPr>
          </a:p>
          <a:p>
            <a:pPr algn="ctr">
              <a:lnSpc>
                <a:spcPct val="130000"/>
              </a:lnSpc>
            </a:pPr>
            <a:r>
              <a:rPr lang="pt-BR" sz="1600" b="1" i="1" dirty="0">
                <a:solidFill>
                  <a:schemeClr val="bg1"/>
                </a:solidFill>
                <a:latin typeface="Exo 2.0" panose="00000500000000000000" pitchFamily="50" charset="0"/>
              </a:rPr>
              <a:t>J.K. Rowling </a:t>
            </a:r>
            <a:br>
              <a:rPr lang="pt-BR" sz="1600" b="1" i="1" dirty="0">
                <a:solidFill>
                  <a:schemeClr val="bg1"/>
                </a:solidFill>
                <a:latin typeface="Exo 2.0" panose="00000500000000000000" pitchFamily="50" charset="0"/>
              </a:rPr>
            </a:br>
            <a:r>
              <a:rPr lang="pt-BR" sz="1600" b="1" i="1" dirty="0">
                <a:solidFill>
                  <a:schemeClr val="bg1"/>
                </a:solidFill>
                <a:latin typeface="Exo 2.0" panose="00000500000000000000" pitchFamily="50" charset="0"/>
              </a:rPr>
              <a:t>E</a:t>
            </a:r>
            <a:r>
              <a:rPr lang="pt-BR" sz="1600" i="1" dirty="0">
                <a:solidFill>
                  <a:schemeClr val="bg1"/>
                </a:solidFill>
                <a:latin typeface="Exo 2.0 Semi Bold" panose="00000700000000000000" pitchFamily="50" charset="0"/>
              </a:rPr>
              <a:t>scritora britânica e criadora da série Harry Potter</a:t>
            </a:r>
          </a:p>
        </p:txBody>
      </p:sp>
      <p:pic>
        <p:nvPicPr>
          <p:cNvPr id="24" name="Gráfico 23">
            <a:extLst>
              <a:ext uri="{FF2B5EF4-FFF2-40B4-BE49-F238E27FC236}">
                <a16:creationId xmlns:a16="http://schemas.microsoft.com/office/drawing/2014/main" id="{C9A4715A-8604-418F-940B-F8487A709F3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2406145" flipH="1">
            <a:off x="3731331" y="-1737367"/>
            <a:ext cx="12827102" cy="10090654"/>
          </a:xfrm>
          <a:prstGeom prst="rect">
            <a:avLst/>
          </a:prstGeom>
        </p:spPr>
      </p:pic>
      <p:sp>
        <p:nvSpPr>
          <p:cNvPr id="25" name="Gráfico 8">
            <a:extLst>
              <a:ext uri="{FF2B5EF4-FFF2-40B4-BE49-F238E27FC236}">
                <a16:creationId xmlns:a16="http://schemas.microsoft.com/office/drawing/2014/main" id="{7B559F09-8D5B-4FA5-890A-31F948CFD0D9}"/>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a:p>
        </p:txBody>
      </p:sp>
      <p:sp>
        <p:nvSpPr>
          <p:cNvPr id="26" name="CaixaDeTexto 25">
            <a:extLst>
              <a:ext uri="{FF2B5EF4-FFF2-40B4-BE49-F238E27FC236}">
                <a16:creationId xmlns:a16="http://schemas.microsoft.com/office/drawing/2014/main" id="{7C714550-FCFE-4215-83DB-2647CBE912E0}"/>
              </a:ext>
            </a:extLst>
          </p:cNvPr>
          <p:cNvSpPr txBox="1"/>
          <p:nvPr/>
        </p:nvSpPr>
        <p:spPr>
          <a:xfrm>
            <a:off x="335792" y="6181223"/>
            <a:ext cx="394752" cy="307777"/>
          </a:xfrm>
          <a:prstGeom prst="rect">
            <a:avLst/>
          </a:prstGeom>
          <a:noFill/>
        </p:spPr>
        <p:txBody>
          <a:bodyPr wrap="square" rtlCol="0">
            <a:spAutoFit/>
          </a:bodyPr>
          <a:lstStyle/>
          <a:p>
            <a:fld id="{29B1EA48-AE99-4102-B15A-1A3323D208F4}" type="slidenum">
              <a:rPr lang="pt-BR" sz="1400" smtClean="0">
                <a:solidFill>
                  <a:schemeClr val="bg2"/>
                </a:solidFill>
                <a:latin typeface="+mj-lt"/>
              </a:rPr>
              <a:pPr/>
              <a:t>17</a:t>
            </a:fld>
            <a:endParaRPr lang="pt-BR" sz="1400" dirty="0">
              <a:solidFill>
                <a:schemeClr val="bg2"/>
              </a:solidFill>
              <a:latin typeface="+mj-lt"/>
            </a:endParaRPr>
          </a:p>
        </p:txBody>
      </p:sp>
      <p:sp>
        <p:nvSpPr>
          <p:cNvPr id="11" name="CaixaDeTexto 10">
            <a:extLst>
              <a:ext uri="{FF2B5EF4-FFF2-40B4-BE49-F238E27FC236}">
                <a16:creationId xmlns:a16="http://schemas.microsoft.com/office/drawing/2014/main" id="{D6E11020-9E17-B166-4996-FB892B7A0995}"/>
              </a:ext>
            </a:extLst>
          </p:cNvPr>
          <p:cNvSpPr txBox="1"/>
          <p:nvPr/>
        </p:nvSpPr>
        <p:spPr>
          <a:xfrm>
            <a:off x="13355724" y="-1253832"/>
            <a:ext cx="1881546" cy="923330"/>
          </a:xfrm>
          <a:prstGeom prst="rect">
            <a:avLst/>
          </a:prstGeom>
          <a:noFill/>
        </p:spPr>
        <p:txBody>
          <a:bodyPr wrap="square" rtlCol="0">
            <a:spAutoFit/>
          </a:bodyPr>
          <a:lstStyle/>
          <a:p>
            <a:r>
              <a:rPr lang="pt-BR" dirty="0">
                <a:solidFill>
                  <a:srgbClr val="FF0000"/>
                </a:solidFill>
              </a:rPr>
              <a:t>https://images.app.goo.gl/iyfgPhTXN8o2Wys96</a:t>
            </a:r>
          </a:p>
        </p:txBody>
      </p:sp>
    </p:spTree>
    <p:custDataLst>
      <p:tags r:id="rId1"/>
    </p:custDataLst>
    <p:extLst>
      <p:ext uri="{BB962C8B-B14F-4D97-AF65-F5344CB8AC3E}">
        <p14:creationId xmlns:p14="http://schemas.microsoft.com/office/powerpoint/2010/main" val="234581116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m 4" descr="Mulher ao lado de uma planta&#10;&#10;Descrição gerada automaticamente">
            <a:extLst>
              <a:ext uri="{FF2B5EF4-FFF2-40B4-BE49-F238E27FC236}">
                <a16:creationId xmlns:a16="http://schemas.microsoft.com/office/drawing/2014/main" id="{201C521C-A82E-1E70-270A-1FF137FF3F1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8973" y="-59981"/>
            <a:ext cx="10069924" cy="6917981"/>
          </a:xfrm>
          <a:prstGeom prst="rect">
            <a:avLst/>
          </a:prstGeom>
        </p:spPr>
      </p:pic>
      <p:sp>
        <p:nvSpPr>
          <p:cNvPr id="8" name="Gráfico 5">
            <a:extLst>
              <a:ext uri="{FF2B5EF4-FFF2-40B4-BE49-F238E27FC236}">
                <a16:creationId xmlns:a16="http://schemas.microsoft.com/office/drawing/2014/main" id="{447BB492-EC3E-4C24-A87A-35D15198D878}"/>
              </a:ext>
            </a:extLst>
          </p:cNvPr>
          <p:cNvSpPr/>
          <p:nvPr/>
        </p:nvSpPr>
        <p:spPr>
          <a:xfrm flipH="1" flipV="1">
            <a:off x="4178346" y="-55641"/>
            <a:ext cx="8013654" cy="7024917"/>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3654" h="691364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a:gsLst>
              <a:gs pos="0">
                <a:schemeClr val="bg1"/>
              </a:gs>
              <a:gs pos="100000">
                <a:schemeClr val="bg1">
                  <a:lumMod val="95000"/>
                </a:schemeClr>
              </a:gs>
            </a:gsLst>
            <a:path path="circle">
              <a:fillToRect t="100000" r="100000"/>
            </a:path>
          </a:gradFill>
          <a:ln w="129390" cap="flat">
            <a:noFill/>
            <a:prstDash val="solid"/>
            <a:miter/>
          </a:ln>
        </p:spPr>
        <p:txBody>
          <a:bodyPr rtlCol="0" anchor="ctr"/>
          <a:lstStyle/>
          <a:p>
            <a:endParaRPr lang="pt-BR" dirty="0"/>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7989315" y="1863031"/>
            <a:ext cx="3243271" cy="2677656"/>
          </a:xfrm>
          <a:prstGeom prst="rect">
            <a:avLst/>
          </a:prstGeom>
          <a:noFill/>
        </p:spPr>
        <p:txBody>
          <a:bodyPr wrap="square" rtlCol="0" anchor="ctr">
            <a:spAutoFit/>
          </a:bodyPr>
          <a:lstStyle/>
          <a:p>
            <a:pPr>
              <a:spcBef>
                <a:spcPts val="1400"/>
              </a:spcBef>
            </a:pPr>
            <a:r>
              <a:rPr lang="pt-BR" sz="2800" b="1" i="1" dirty="0">
                <a:solidFill>
                  <a:schemeClr val="tx2"/>
                </a:solidFill>
                <a:latin typeface="+mj-lt"/>
              </a:rPr>
              <a:t>Mas, não adianta saber se comunicar bem, se você não tiver para quem contar as suas histórias.</a:t>
            </a:r>
          </a:p>
        </p:txBody>
      </p:sp>
      <p:sp>
        <p:nvSpPr>
          <p:cNvPr id="10" name="Gráfico 8">
            <a:extLst>
              <a:ext uri="{FF2B5EF4-FFF2-40B4-BE49-F238E27FC236}">
                <a16:creationId xmlns:a16="http://schemas.microsoft.com/office/drawing/2014/main" id="{B9D1B25D-0F14-4D69-91F3-5FA1465004C4}"/>
              </a:ext>
            </a:extLst>
          </p:cNvPr>
          <p:cNvSpPr/>
          <p:nvPr/>
        </p:nvSpPr>
        <p:spPr>
          <a:xfrm rot="924076" flipH="1">
            <a:off x="-3095087" y="-3010979"/>
            <a:ext cx="10697032" cy="10148508"/>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19050" cap="flat">
            <a:solidFill>
              <a:srgbClr val="F06478"/>
            </a:solidFill>
            <a:prstDash val="solid"/>
            <a:miter/>
          </a:ln>
        </p:spPr>
        <p:txBody>
          <a:bodyPr rtlCol="0" anchor="ctr"/>
          <a:lstStyle/>
          <a:p>
            <a:endParaRPr lang="pt-BR"/>
          </a:p>
        </p:txBody>
      </p:sp>
      <p:sp>
        <p:nvSpPr>
          <p:cNvPr id="11" name="Gráfico 8">
            <a:extLst>
              <a:ext uri="{FF2B5EF4-FFF2-40B4-BE49-F238E27FC236}">
                <a16:creationId xmlns:a16="http://schemas.microsoft.com/office/drawing/2014/main" id="{0D76B9A2-23DA-413A-A719-E9518DCF33B0}"/>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6A22A492-5291-49E9-A3C7-9F90A4EE9718}"/>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18</a:t>
            </a:fld>
            <a:endParaRPr lang="pt-BR" sz="1400" dirty="0">
              <a:solidFill>
                <a:schemeClr val="bg1"/>
              </a:solidFill>
              <a:latin typeface="+mj-lt"/>
            </a:endParaRPr>
          </a:p>
        </p:txBody>
      </p:sp>
      <p:pic>
        <p:nvPicPr>
          <p:cNvPr id="32" name="Gráfico 31">
            <a:extLst>
              <a:ext uri="{FF2B5EF4-FFF2-40B4-BE49-F238E27FC236}">
                <a16:creationId xmlns:a16="http://schemas.microsoft.com/office/drawing/2014/main" id="{215A21C1-CDAB-4E63-B7E2-058EAF3CE8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3844" y="4885981"/>
            <a:ext cx="2149677" cy="2582157"/>
          </a:xfrm>
          <a:prstGeom prst="rect">
            <a:avLst/>
          </a:prstGeom>
        </p:spPr>
      </p:pic>
    </p:spTree>
    <p:custDataLst>
      <p:tags r:id="rId1"/>
    </p:custDataLst>
    <p:extLst>
      <p:ext uri="{BB962C8B-B14F-4D97-AF65-F5344CB8AC3E}">
        <p14:creationId xmlns:p14="http://schemas.microsoft.com/office/powerpoint/2010/main" val="3109607116"/>
      </p:ext>
    </p:extLst>
  </p:cSld>
  <p:clrMapOvr>
    <a:masterClrMapping/>
  </p:clrMapOvr>
  <p:transition spd="slow">
    <p:push dir="u"/>
  </p:transition>
</p:sld>
</file>

<file path=ppt/slides/slide19.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tx2"/>
            </a:gs>
            <a:gs pos="100000">
              <a:schemeClr val="accent1"/>
            </a:gs>
          </a:gsLst>
          <a:lin ang="2700000" scaled="1"/>
          <a:tileRect/>
        </a:gradFill>
        <a:effectLst/>
      </p:bgPr>
    </p:bg>
    <p:spTree>
      <p:nvGrpSpPr>
        <p:cNvPr id="1" name=""/>
        <p:cNvGrpSpPr/>
        <p:nvPr/>
      </p:nvGrpSpPr>
      <p:grpSpPr>
        <a:xfrm>
          <a:off x="0" y="0"/>
          <a:ext cx="0" cy="0"/>
          <a:chOff x="0" y="0"/>
          <a:chExt cx="0" cy="0"/>
        </a:xfrm>
      </p:grpSpPr>
      <p:pic>
        <p:nvPicPr>
          <p:cNvPr id="12" name="Gráfico 11">
            <a:extLst>
              <a:ext uri="{FF2B5EF4-FFF2-40B4-BE49-F238E27FC236}">
                <a16:creationId xmlns:a16="http://schemas.microsoft.com/office/drawing/2014/main" id="{272B5E25-7A2C-4F18-AEA6-D45CDBCBD25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0239203" flipH="1">
            <a:off x="9044570" y="5159819"/>
            <a:ext cx="6789425" cy="8155344"/>
          </a:xfrm>
          <a:prstGeom prst="rect">
            <a:avLst/>
          </a:prstGeom>
        </p:spPr>
      </p:pic>
      <p:pic>
        <p:nvPicPr>
          <p:cNvPr id="16" name="Gráfico 15">
            <a:extLst>
              <a:ext uri="{FF2B5EF4-FFF2-40B4-BE49-F238E27FC236}">
                <a16:creationId xmlns:a16="http://schemas.microsoft.com/office/drawing/2014/main" id="{CC9E2A63-AB55-4CAF-8B01-9D737CEE70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007823">
            <a:off x="-2837697" y="-515664"/>
            <a:ext cx="9118825" cy="7173476"/>
          </a:xfrm>
          <a:prstGeom prst="rect">
            <a:avLst/>
          </a:prstGeom>
        </p:spPr>
      </p:pic>
      <p:pic>
        <p:nvPicPr>
          <p:cNvPr id="15" name="Gráfico 14">
            <a:extLst>
              <a:ext uri="{FF2B5EF4-FFF2-40B4-BE49-F238E27FC236}">
                <a16:creationId xmlns:a16="http://schemas.microsoft.com/office/drawing/2014/main" id="{2E6A46BD-FDA5-4829-9CDB-CB0358768A4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711841">
            <a:off x="-2706567" y="-561061"/>
            <a:ext cx="9118825" cy="7173476"/>
          </a:xfrm>
          <a:prstGeom prst="rect">
            <a:avLst/>
          </a:prstGeom>
        </p:spPr>
      </p:pic>
      <p:pic>
        <p:nvPicPr>
          <p:cNvPr id="2" name="Gráfico 1" hidden="1">
            <a:extLst>
              <a:ext uri="{FF2B5EF4-FFF2-40B4-BE49-F238E27FC236}">
                <a16:creationId xmlns:a16="http://schemas.microsoft.com/office/drawing/2014/main" id="{9DD8CE14-935A-4AC0-A0D7-6E1E4FCEB00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7248" y="369000"/>
            <a:ext cx="11457505" cy="6120000"/>
          </a:xfrm>
          <a:prstGeom prst="rect">
            <a:avLst/>
          </a:prstGeom>
        </p:spPr>
      </p:pic>
      <p:sp>
        <p:nvSpPr>
          <p:cNvPr id="3" name="CaixaDeTexto 2">
            <a:extLst>
              <a:ext uri="{FF2B5EF4-FFF2-40B4-BE49-F238E27FC236}">
                <a16:creationId xmlns:a16="http://schemas.microsoft.com/office/drawing/2014/main" id="{867D5CE0-F305-412F-B55C-49BAEF8B23E7}"/>
              </a:ext>
            </a:extLst>
          </p:cNvPr>
          <p:cNvSpPr txBox="1"/>
          <p:nvPr/>
        </p:nvSpPr>
        <p:spPr>
          <a:xfrm>
            <a:off x="6470643" y="1796346"/>
            <a:ext cx="3065417" cy="1323439"/>
          </a:xfrm>
          <a:prstGeom prst="rect">
            <a:avLst/>
          </a:prstGeom>
          <a:noFill/>
        </p:spPr>
        <p:txBody>
          <a:bodyPr wrap="square" rtlCol="0">
            <a:spAutoFit/>
          </a:bodyPr>
          <a:lstStyle/>
          <a:p>
            <a:r>
              <a:rPr lang="pt-BR" sz="8000" i="1" dirty="0">
                <a:solidFill>
                  <a:schemeClr val="bg1"/>
                </a:solidFill>
                <a:latin typeface="+mj-lt"/>
              </a:rPr>
              <a:t>80%</a:t>
            </a:r>
          </a:p>
        </p:txBody>
      </p:sp>
      <p:sp>
        <p:nvSpPr>
          <p:cNvPr id="4" name="CaixaDeTexto 3">
            <a:extLst>
              <a:ext uri="{FF2B5EF4-FFF2-40B4-BE49-F238E27FC236}">
                <a16:creationId xmlns:a16="http://schemas.microsoft.com/office/drawing/2014/main" id="{528CC745-C690-45D1-935A-8E3D28531EC7}"/>
              </a:ext>
            </a:extLst>
          </p:cNvPr>
          <p:cNvSpPr txBox="1"/>
          <p:nvPr/>
        </p:nvSpPr>
        <p:spPr>
          <a:xfrm>
            <a:off x="6470642" y="3071074"/>
            <a:ext cx="3744161" cy="1354217"/>
          </a:xfrm>
          <a:prstGeom prst="rect">
            <a:avLst/>
          </a:prstGeom>
          <a:noFill/>
        </p:spPr>
        <p:txBody>
          <a:bodyPr wrap="square" anchor="ctr">
            <a:spAutoFit/>
          </a:bodyPr>
          <a:lstStyle/>
          <a:p>
            <a:pPr>
              <a:lnSpc>
                <a:spcPct val="130000"/>
              </a:lnSpc>
            </a:pPr>
            <a:r>
              <a:rPr lang="pt-BR" sz="1600" dirty="0">
                <a:solidFill>
                  <a:schemeClr val="bg1"/>
                </a:solidFill>
              </a:rPr>
              <a:t>é a porcentagem de profissionais que consideram o </a:t>
            </a:r>
            <a:r>
              <a:rPr lang="pt-BR" sz="1600" i="1" dirty="0">
                <a:solidFill>
                  <a:schemeClr val="bg1"/>
                </a:solidFill>
              </a:rPr>
              <a:t>networking (rede de contatos)</a:t>
            </a:r>
            <a:r>
              <a:rPr lang="pt-BR" sz="1600" dirty="0">
                <a:solidFill>
                  <a:schemeClr val="bg1"/>
                </a:solidFill>
              </a:rPr>
              <a:t> como um fator chave de sucesso na carreira.</a:t>
            </a:r>
          </a:p>
        </p:txBody>
      </p:sp>
      <p:sp useBgFill="1">
        <p:nvSpPr>
          <p:cNvPr id="9" name="Gráfico 3">
            <a:extLst>
              <a:ext uri="{FF2B5EF4-FFF2-40B4-BE49-F238E27FC236}">
                <a16:creationId xmlns:a16="http://schemas.microsoft.com/office/drawing/2014/main" id="{4E8FC258-6828-4C63-8591-C5BC4C0693D3}"/>
              </a:ext>
            </a:extLst>
          </p:cNvPr>
          <p:cNvSpPr/>
          <p:nvPr/>
        </p:nvSpPr>
        <p:spPr>
          <a:xfrm rot="9106725">
            <a:off x="7621924" y="5405929"/>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ln w="38100" cap="flat">
            <a:solidFill>
              <a:schemeClr val="bg1"/>
            </a:solidFill>
            <a:prstDash val="solid"/>
            <a:miter/>
          </a:ln>
        </p:spPr>
        <p:txBody>
          <a:bodyPr rtlCol="0" anchor="ctr"/>
          <a:lstStyle/>
          <a:p>
            <a:endParaRPr lang="pt-BR"/>
          </a:p>
        </p:txBody>
      </p:sp>
      <p:pic>
        <p:nvPicPr>
          <p:cNvPr id="10" name="Gráfico 9" hidden="1">
            <a:extLst>
              <a:ext uri="{FF2B5EF4-FFF2-40B4-BE49-F238E27FC236}">
                <a16:creationId xmlns:a16="http://schemas.microsoft.com/office/drawing/2014/main" id="{D09322F1-620A-4A2F-8DC5-CECD50679933}"/>
              </a:ext>
            </a:extLst>
          </p:cNvPr>
          <p:cNvPicPr>
            <a:picLocks noChangeAspect="1"/>
          </p:cNvPicPr>
          <p:nvPr/>
        </p:nvPicPr>
        <p:blipFill>
          <a:blip r:embed="rId12">
            <a:extLst>
              <a:ext uri="{96DAC541-7B7A-43D3-8B79-37D633B846F1}">
                <asvg:svgBlip xmlns:asvg="http://schemas.microsoft.com/office/drawing/2016/SVG/main" r:embed="rId13"/>
              </a:ext>
            </a:extLst>
          </a:blip>
          <a:stretch>
            <a:fillRect/>
          </a:stretch>
        </p:blipFill>
        <p:spPr>
          <a:xfrm rot="8329468">
            <a:off x="6870588" y="4773740"/>
            <a:ext cx="9118825" cy="7173476"/>
          </a:xfrm>
          <a:prstGeom prst="rect">
            <a:avLst/>
          </a:prstGeom>
        </p:spPr>
      </p:pic>
      <p:sp>
        <p:nvSpPr>
          <p:cNvPr id="11" name="CaixaDeTexto 10">
            <a:extLst>
              <a:ext uri="{FF2B5EF4-FFF2-40B4-BE49-F238E27FC236}">
                <a16:creationId xmlns:a16="http://schemas.microsoft.com/office/drawing/2014/main" id="{48847AAB-A8A7-43DC-BC18-97AA81EF5E27}"/>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19</a:t>
            </a:fld>
            <a:endParaRPr lang="pt-BR" sz="1400" dirty="0">
              <a:solidFill>
                <a:schemeClr val="bg1"/>
              </a:solidFill>
              <a:latin typeface="+mj-lt"/>
            </a:endParaRPr>
          </a:p>
        </p:txBody>
      </p:sp>
      <p:graphicFrame>
        <p:nvGraphicFramePr>
          <p:cNvPr id="14" name="Gráfico 13">
            <a:extLst>
              <a:ext uri="{FF2B5EF4-FFF2-40B4-BE49-F238E27FC236}">
                <a16:creationId xmlns:a16="http://schemas.microsoft.com/office/drawing/2014/main" id="{0FBF9C93-36D1-42D6-A6AD-9EFB38E5E851}"/>
              </a:ext>
            </a:extLst>
          </p:cNvPr>
          <p:cNvGraphicFramePr/>
          <p:nvPr>
            <p:extLst>
              <p:ext uri="{D42A27DB-BD31-4B8C-83A1-F6EECF244321}">
                <p14:modId xmlns:p14="http://schemas.microsoft.com/office/powerpoint/2010/main" val="2216795758"/>
              </p:ext>
            </p:extLst>
          </p:nvPr>
        </p:nvGraphicFramePr>
        <p:xfrm>
          <a:off x="723900" y="657740"/>
          <a:ext cx="4940308" cy="5418667"/>
        </p:xfrm>
        <a:graphic>
          <a:graphicData uri="http://schemas.openxmlformats.org/drawingml/2006/chart">
            <c:chart xmlns:c="http://schemas.openxmlformats.org/drawingml/2006/chart" xmlns:r="http://schemas.openxmlformats.org/officeDocument/2006/relationships" r:id="rId14"/>
          </a:graphicData>
        </a:graphic>
      </p:graphicFrame>
      <p:cxnSp>
        <p:nvCxnSpPr>
          <p:cNvPr id="17" name="Conector reto 16">
            <a:extLst>
              <a:ext uri="{FF2B5EF4-FFF2-40B4-BE49-F238E27FC236}">
                <a16:creationId xmlns:a16="http://schemas.microsoft.com/office/drawing/2014/main" id="{41EEC5F6-BE13-4FF8-9CDE-6BE7284DD368}"/>
              </a:ext>
            </a:extLst>
          </p:cNvPr>
          <p:cNvCxnSpPr>
            <a:cxnSpLocks/>
          </p:cNvCxnSpPr>
          <p:nvPr/>
        </p:nvCxnSpPr>
        <p:spPr>
          <a:xfrm>
            <a:off x="6009381" y="2537215"/>
            <a:ext cx="0" cy="1783571"/>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CaixaDeTexto 6">
            <a:extLst>
              <a:ext uri="{FF2B5EF4-FFF2-40B4-BE49-F238E27FC236}">
                <a16:creationId xmlns:a16="http://schemas.microsoft.com/office/drawing/2014/main" id="{ABB86547-79D4-3B13-7949-D1EE952F920E}"/>
              </a:ext>
            </a:extLst>
          </p:cNvPr>
          <p:cNvSpPr txBox="1"/>
          <p:nvPr/>
        </p:nvSpPr>
        <p:spPr>
          <a:xfrm>
            <a:off x="6610088" y="4680634"/>
            <a:ext cx="2925491" cy="338554"/>
          </a:xfrm>
          <a:prstGeom prst="rect">
            <a:avLst/>
          </a:prstGeom>
          <a:noFill/>
        </p:spPr>
        <p:txBody>
          <a:bodyPr wrap="square" anchor="ctr">
            <a:spAutoFit/>
          </a:bodyPr>
          <a:lstStyle/>
          <a:p>
            <a:pPr algn="ctr"/>
            <a:r>
              <a:rPr lang="pt-BR" sz="1600" b="1" i="1" dirty="0">
                <a:solidFill>
                  <a:schemeClr val="bg1"/>
                </a:solidFill>
              </a:rPr>
              <a:t>Fonte: </a:t>
            </a:r>
            <a:r>
              <a:rPr lang="pt-BR" sz="1600" b="1" i="1" dirty="0">
                <a:solidFill>
                  <a:schemeClr val="bg1"/>
                </a:solidFill>
                <a:hlinkClick r:id="rId15">
                  <a:extLst>
                    <a:ext uri="{A12FA001-AC4F-418D-AE19-62706E023703}">
                      <ahyp:hlinkClr xmlns:ahyp="http://schemas.microsoft.com/office/drawing/2018/hyperlinkcolor" val="tx"/>
                    </a:ext>
                  </a:extLst>
                </a:hlinkClick>
              </a:rPr>
              <a:t>LinkedIn </a:t>
            </a:r>
            <a:r>
              <a:rPr lang="pt-BR" sz="1600" b="1" i="1" dirty="0" err="1">
                <a:solidFill>
                  <a:schemeClr val="bg1"/>
                </a:solidFill>
                <a:hlinkClick r:id="rId15">
                  <a:extLst>
                    <a:ext uri="{A12FA001-AC4F-418D-AE19-62706E023703}">
                      <ahyp:hlinkClr xmlns:ahyp="http://schemas.microsoft.com/office/drawing/2018/hyperlinkcolor" val="tx"/>
                    </a:ext>
                  </a:extLst>
                </a:hlinkClick>
              </a:rPr>
              <a:t>Pressroom</a:t>
            </a:r>
            <a:endParaRPr lang="pt-BR" sz="1600" b="1" i="1" dirty="0">
              <a:solidFill>
                <a:schemeClr val="bg1"/>
              </a:solidFill>
            </a:endParaRPr>
          </a:p>
        </p:txBody>
      </p:sp>
      <p:sp>
        <p:nvSpPr>
          <p:cNvPr id="13" name="CaixaDeTexto 12">
            <a:extLst>
              <a:ext uri="{FF2B5EF4-FFF2-40B4-BE49-F238E27FC236}">
                <a16:creationId xmlns:a16="http://schemas.microsoft.com/office/drawing/2014/main" id="{309D58F2-87DA-270F-CF60-325B8BCD56CF}"/>
              </a:ext>
            </a:extLst>
          </p:cNvPr>
          <p:cNvSpPr txBox="1"/>
          <p:nvPr/>
        </p:nvSpPr>
        <p:spPr>
          <a:xfrm>
            <a:off x="6476334" y="1516889"/>
            <a:ext cx="1951063" cy="405111"/>
          </a:xfrm>
          <a:prstGeom prst="rect">
            <a:avLst/>
          </a:prstGeom>
          <a:noFill/>
        </p:spPr>
        <p:txBody>
          <a:bodyPr wrap="square">
            <a:spAutoFit/>
          </a:bodyPr>
          <a:lstStyle/>
          <a:p>
            <a:pPr>
              <a:lnSpc>
                <a:spcPct val="130000"/>
              </a:lnSpc>
              <a:spcBef>
                <a:spcPts val="1400"/>
              </a:spcBef>
            </a:pPr>
            <a:r>
              <a:rPr lang="pt-BR" b="1" i="1" dirty="0">
                <a:solidFill>
                  <a:schemeClr val="bg1"/>
                </a:solidFill>
                <a:latin typeface="+mj-lt"/>
              </a:rPr>
              <a:t>Você sabia que</a:t>
            </a:r>
            <a:endParaRPr lang="pt-BR" sz="1800" b="1" i="1" dirty="0">
              <a:solidFill>
                <a:schemeClr val="tx2"/>
              </a:solidFill>
              <a:latin typeface="+mj-lt"/>
            </a:endParaRPr>
          </a:p>
        </p:txBody>
      </p:sp>
      <p:sp>
        <p:nvSpPr>
          <p:cNvPr id="6" name="Retângulo Arredondado 7">
            <a:extLst>
              <a:ext uri="{FF2B5EF4-FFF2-40B4-BE49-F238E27FC236}">
                <a16:creationId xmlns:a16="http://schemas.microsoft.com/office/drawing/2014/main" id="{3D06B8A8-59C4-BA1A-962E-FB8AF28E4BFA}"/>
              </a:ext>
            </a:extLst>
          </p:cNvPr>
          <p:cNvSpPr/>
          <p:nvPr/>
        </p:nvSpPr>
        <p:spPr>
          <a:xfrm>
            <a:off x="6598057" y="4571765"/>
            <a:ext cx="2938004" cy="555477"/>
          </a:xfrm>
          <a:prstGeom prst="round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ustDataLst>
      <p:tags r:id="rId1"/>
    </p:custDataLst>
    <p:extLst>
      <p:ext uri="{BB962C8B-B14F-4D97-AF65-F5344CB8AC3E}">
        <p14:creationId xmlns:p14="http://schemas.microsoft.com/office/powerpoint/2010/main" val="594950845"/>
      </p:ext>
    </p:extLst>
  </p:cSld>
  <p:clrMapOvr>
    <a:masterClrMapping/>
  </p:clrMapOvr>
  <p:transition spd="slow">
    <p:push dir="u"/>
  </p:transition>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14" name="Imagem 13">
            <a:extLst>
              <a:ext uri="{FF2B5EF4-FFF2-40B4-BE49-F238E27FC236}">
                <a16:creationId xmlns:a16="http://schemas.microsoft.com/office/drawing/2014/main" id="{48A3DF25-CA48-C32E-5324-CD53357EB32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233493" y="-1101"/>
            <a:ext cx="10285462" cy="6859101"/>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a:off x="-48786" y="-962"/>
            <a:ext cx="8013654"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3654" h="691364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flip="none" rotWithShape="1">
            <a:gsLst>
              <a:gs pos="49000">
                <a:schemeClr val="tx2"/>
              </a:gs>
              <a:gs pos="100000">
                <a:schemeClr val="accent1"/>
              </a:gs>
            </a:gsLst>
            <a:lin ang="2700000" scaled="1"/>
            <a:tileRect/>
          </a:gradFill>
          <a:ln w="129390" cap="flat">
            <a:noFill/>
            <a:prstDash val="solid"/>
            <a:miter/>
          </a:ln>
        </p:spPr>
        <p:txBody>
          <a:bodyPr rtlCol="0" anchor="ctr"/>
          <a:lstStyle/>
          <a:p>
            <a:endParaRPr lang="pt-BR"/>
          </a:p>
        </p:txBody>
      </p:sp>
      <p:pic>
        <p:nvPicPr>
          <p:cNvPr id="7" name="Gráfico 6">
            <a:extLst>
              <a:ext uri="{FF2B5EF4-FFF2-40B4-BE49-F238E27FC236}">
                <a16:creationId xmlns:a16="http://schemas.microsoft.com/office/drawing/2014/main" id="{63C3DE3D-FB69-47B6-A0DA-8D005F85F5D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3877853" flipH="1">
            <a:off x="4738461" y="-557690"/>
            <a:ext cx="9118825" cy="7173476"/>
          </a:xfrm>
          <a:prstGeom prst="rect">
            <a:avLst/>
          </a:prstGeom>
        </p:spPr>
      </p:pic>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367248" y="369000"/>
            <a:ext cx="11457505" cy="6120000"/>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356396" y="2679595"/>
            <a:ext cx="4596604" cy="1569660"/>
          </a:xfrm>
          <a:prstGeom prst="rect">
            <a:avLst/>
          </a:prstGeom>
          <a:noFill/>
        </p:spPr>
        <p:txBody>
          <a:bodyPr wrap="square" rtlCol="0" anchor="b">
            <a:spAutoFit/>
          </a:bodyPr>
          <a:lstStyle/>
          <a:p>
            <a:pPr algn="ctr"/>
            <a:r>
              <a:rPr lang="pt-BR" sz="4800" b="1" i="1" dirty="0">
                <a:solidFill>
                  <a:schemeClr val="bg1"/>
                </a:solidFill>
                <a:latin typeface="+mj-lt"/>
              </a:rPr>
              <a:t>Apresentação e Networking</a:t>
            </a:r>
            <a:endParaRPr lang="pt-BR" sz="4800" b="1" i="1" dirty="0">
              <a:solidFill>
                <a:schemeClr val="bg1"/>
              </a:solidFill>
            </a:endParaRPr>
          </a:p>
        </p:txBody>
      </p:sp>
      <p:pic>
        <p:nvPicPr>
          <p:cNvPr id="30" name="Gráfico 29">
            <a:extLst>
              <a:ext uri="{FF2B5EF4-FFF2-40B4-BE49-F238E27FC236}">
                <a16:creationId xmlns:a16="http://schemas.microsoft.com/office/drawing/2014/main" id="{B3A4FB49-E5CF-4475-8737-B4C77C07253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4952167">
            <a:off x="284103" y="-947829"/>
            <a:ext cx="2149677" cy="2582157"/>
          </a:xfrm>
          <a:prstGeom prst="rect">
            <a:avLst/>
          </a:prstGeom>
        </p:spPr>
      </p:pic>
      <p:grpSp>
        <p:nvGrpSpPr>
          <p:cNvPr id="2" name="Google Shape;194;p2">
            <a:extLst>
              <a:ext uri="{FF2B5EF4-FFF2-40B4-BE49-F238E27FC236}">
                <a16:creationId xmlns:a16="http://schemas.microsoft.com/office/drawing/2014/main" id="{61EAB592-FEA8-D72C-125D-325889F75BD2}"/>
              </a:ext>
            </a:extLst>
          </p:cNvPr>
          <p:cNvGrpSpPr/>
          <p:nvPr/>
        </p:nvGrpSpPr>
        <p:grpSpPr>
          <a:xfrm>
            <a:off x="1873869" y="1576694"/>
            <a:ext cx="1561658" cy="917056"/>
            <a:chOff x="5434011" y="3038318"/>
            <a:chExt cx="1326071" cy="779206"/>
          </a:xfrm>
        </p:grpSpPr>
        <p:sp>
          <p:nvSpPr>
            <p:cNvPr id="3" name="Google Shape;195;p2">
              <a:extLst>
                <a:ext uri="{FF2B5EF4-FFF2-40B4-BE49-F238E27FC236}">
                  <a16:creationId xmlns:a16="http://schemas.microsoft.com/office/drawing/2014/main" id="{DBA7D56F-DDC3-02E9-59FC-97D084C3C3B0}"/>
                </a:ext>
              </a:extLst>
            </p:cNvPr>
            <p:cNvSpPr/>
            <p:nvPr/>
          </p:nvSpPr>
          <p:spPr>
            <a:xfrm>
              <a:off x="5434011" y="3273252"/>
              <a:ext cx="635839" cy="544272"/>
            </a:xfrm>
            <a:custGeom>
              <a:avLst/>
              <a:gdLst/>
              <a:ahLst/>
              <a:cxnLst/>
              <a:rect l="l" t="t" r="r" b="b"/>
              <a:pathLst>
                <a:path w="635839" h="544272" extrusionOk="0">
                  <a:moveTo>
                    <a:pt x="530600" y="543195"/>
                  </a:moveTo>
                  <a:cubicBezTo>
                    <a:pt x="458209" y="463185"/>
                    <a:pt x="384677" y="383652"/>
                    <a:pt x="306477" y="311166"/>
                  </a:cubicBezTo>
                  <a:cubicBezTo>
                    <a:pt x="286285" y="292116"/>
                    <a:pt x="263519" y="270971"/>
                    <a:pt x="244945" y="254778"/>
                  </a:cubicBezTo>
                  <a:lnTo>
                    <a:pt x="244945" y="254778"/>
                  </a:lnTo>
                  <a:cubicBezTo>
                    <a:pt x="175794" y="195151"/>
                    <a:pt x="103403" y="139335"/>
                    <a:pt x="28156" y="87615"/>
                  </a:cubicBezTo>
                  <a:cubicBezTo>
                    <a:pt x="5582" y="72279"/>
                    <a:pt x="-4420" y="55515"/>
                    <a:pt x="-1562" y="40942"/>
                  </a:cubicBezTo>
                  <a:cubicBezTo>
                    <a:pt x="2820" y="18559"/>
                    <a:pt x="37109" y="175"/>
                    <a:pt x="105119" y="-968"/>
                  </a:cubicBezTo>
                  <a:cubicBezTo>
                    <a:pt x="281332" y="-3921"/>
                    <a:pt x="477355" y="53515"/>
                    <a:pt x="633661" y="135145"/>
                  </a:cubicBezTo>
                  <a:lnTo>
                    <a:pt x="632231" y="135811"/>
                  </a:lnTo>
                  <a:lnTo>
                    <a:pt x="633661" y="135145"/>
                  </a:lnTo>
                  <a:cubicBezTo>
                    <a:pt x="636329" y="277924"/>
                    <a:pt x="600801" y="418798"/>
                    <a:pt x="530600" y="543195"/>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4" name="Google Shape;196;p2">
              <a:extLst>
                <a:ext uri="{FF2B5EF4-FFF2-40B4-BE49-F238E27FC236}">
                  <a16:creationId xmlns:a16="http://schemas.microsoft.com/office/drawing/2014/main" id="{D83F64B4-5405-FF5F-9B3F-C8AD23C3E403}"/>
                </a:ext>
              </a:extLst>
            </p:cNvPr>
            <p:cNvSpPr/>
            <p:nvPr/>
          </p:nvSpPr>
          <p:spPr>
            <a:xfrm>
              <a:off x="5531171" y="3038318"/>
              <a:ext cx="538825" cy="695576"/>
            </a:xfrm>
            <a:custGeom>
              <a:avLst/>
              <a:gdLst/>
              <a:ahLst/>
              <a:cxnLst/>
              <a:rect l="l" t="t" r="r" b="b"/>
              <a:pathLst>
                <a:path w="538825" h="695576" extrusionOk="0">
                  <a:moveTo>
                    <a:pt x="268371" y="694500"/>
                  </a:moveTo>
                  <a:cubicBezTo>
                    <a:pt x="237319" y="591249"/>
                    <a:pt x="204935" y="487903"/>
                    <a:pt x="165407" y="388747"/>
                  </a:cubicBezTo>
                  <a:cubicBezTo>
                    <a:pt x="155120" y="363220"/>
                    <a:pt x="143881" y="334074"/>
                    <a:pt x="133975" y="311405"/>
                  </a:cubicBezTo>
                  <a:lnTo>
                    <a:pt x="133975" y="311405"/>
                  </a:lnTo>
                  <a:cubicBezTo>
                    <a:pt x="97207" y="227870"/>
                    <a:pt x="55870" y="146431"/>
                    <a:pt x="10149" y="67469"/>
                  </a:cubicBezTo>
                  <a:cubicBezTo>
                    <a:pt x="-3661" y="43848"/>
                    <a:pt x="-5473" y="24512"/>
                    <a:pt x="3387" y="12510"/>
                  </a:cubicBezTo>
                  <a:cubicBezTo>
                    <a:pt x="16912" y="-5874"/>
                    <a:pt x="55775" y="-7778"/>
                    <a:pt x="117687" y="20415"/>
                  </a:cubicBezTo>
                  <a:cubicBezTo>
                    <a:pt x="278182" y="93282"/>
                    <a:pt x="430582" y="229204"/>
                    <a:pt x="536787" y="369983"/>
                  </a:cubicBezTo>
                  <a:lnTo>
                    <a:pt x="536787" y="369983"/>
                  </a:lnTo>
                  <a:cubicBezTo>
                    <a:pt x="477921" y="500094"/>
                    <a:pt x="385338" y="612108"/>
                    <a:pt x="268657" y="694404"/>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6" name="Google Shape;197;p2">
              <a:extLst>
                <a:ext uri="{FF2B5EF4-FFF2-40B4-BE49-F238E27FC236}">
                  <a16:creationId xmlns:a16="http://schemas.microsoft.com/office/drawing/2014/main" id="{CB9C949D-CA06-D23C-88AB-C51BA25CA3C5}"/>
                </a:ext>
              </a:extLst>
            </p:cNvPr>
            <p:cNvSpPr/>
            <p:nvPr/>
          </p:nvSpPr>
          <p:spPr>
            <a:xfrm>
              <a:off x="6124244" y="3273252"/>
              <a:ext cx="635838" cy="544272"/>
            </a:xfrm>
            <a:custGeom>
              <a:avLst/>
              <a:gdLst/>
              <a:ahLst/>
              <a:cxnLst/>
              <a:rect l="l" t="t" r="r" b="b"/>
              <a:pathLst>
                <a:path w="635838" h="544272" extrusionOk="0">
                  <a:moveTo>
                    <a:pt x="101160" y="543195"/>
                  </a:moveTo>
                  <a:cubicBezTo>
                    <a:pt x="173551" y="463185"/>
                    <a:pt x="247084" y="383652"/>
                    <a:pt x="325284" y="311166"/>
                  </a:cubicBezTo>
                  <a:cubicBezTo>
                    <a:pt x="345478" y="292116"/>
                    <a:pt x="368242" y="270971"/>
                    <a:pt x="386817" y="254778"/>
                  </a:cubicBezTo>
                  <a:lnTo>
                    <a:pt x="386817" y="254778"/>
                  </a:lnTo>
                  <a:cubicBezTo>
                    <a:pt x="455967" y="195151"/>
                    <a:pt x="528358" y="139335"/>
                    <a:pt x="603604" y="87615"/>
                  </a:cubicBezTo>
                  <a:cubicBezTo>
                    <a:pt x="626179" y="72279"/>
                    <a:pt x="636181" y="55515"/>
                    <a:pt x="633323" y="40942"/>
                  </a:cubicBezTo>
                  <a:cubicBezTo>
                    <a:pt x="628942" y="18559"/>
                    <a:pt x="594651" y="175"/>
                    <a:pt x="526644" y="-968"/>
                  </a:cubicBezTo>
                  <a:cubicBezTo>
                    <a:pt x="350431" y="-3921"/>
                    <a:pt x="154406" y="53515"/>
                    <a:pt x="-1994" y="135145"/>
                  </a:cubicBezTo>
                  <a:lnTo>
                    <a:pt x="-471" y="135811"/>
                  </a:lnTo>
                  <a:lnTo>
                    <a:pt x="-1898" y="135145"/>
                  </a:lnTo>
                  <a:cubicBezTo>
                    <a:pt x="-4566" y="277924"/>
                    <a:pt x="30962" y="418798"/>
                    <a:pt x="101160" y="543195"/>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sp>
          <p:nvSpPr>
            <p:cNvPr id="10" name="Google Shape;198;p2">
              <a:extLst>
                <a:ext uri="{FF2B5EF4-FFF2-40B4-BE49-F238E27FC236}">
                  <a16:creationId xmlns:a16="http://schemas.microsoft.com/office/drawing/2014/main" id="{83C858BE-5450-A3C9-F5C4-A951D85686F2}"/>
                </a:ext>
              </a:extLst>
            </p:cNvPr>
            <p:cNvSpPr/>
            <p:nvPr/>
          </p:nvSpPr>
          <p:spPr>
            <a:xfrm>
              <a:off x="6124479" y="3038318"/>
              <a:ext cx="538824" cy="695576"/>
            </a:xfrm>
            <a:custGeom>
              <a:avLst/>
              <a:gdLst/>
              <a:ahLst/>
              <a:cxnLst/>
              <a:rect l="l" t="t" r="r" b="b"/>
              <a:pathLst>
                <a:path w="538824" h="695576" extrusionOk="0">
                  <a:moveTo>
                    <a:pt x="266376" y="694500"/>
                  </a:moveTo>
                  <a:cubicBezTo>
                    <a:pt x="297427" y="591249"/>
                    <a:pt x="329811" y="487903"/>
                    <a:pt x="369341" y="388747"/>
                  </a:cubicBezTo>
                  <a:cubicBezTo>
                    <a:pt x="379627" y="363220"/>
                    <a:pt x="390868" y="334074"/>
                    <a:pt x="400774" y="311405"/>
                  </a:cubicBezTo>
                  <a:lnTo>
                    <a:pt x="400774" y="311405"/>
                  </a:lnTo>
                  <a:cubicBezTo>
                    <a:pt x="437540" y="227870"/>
                    <a:pt x="478879" y="146431"/>
                    <a:pt x="524599" y="67469"/>
                  </a:cubicBezTo>
                  <a:cubicBezTo>
                    <a:pt x="538410" y="43848"/>
                    <a:pt x="540219" y="24512"/>
                    <a:pt x="531362" y="12510"/>
                  </a:cubicBezTo>
                  <a:cubicBezTo>
                    <a:pt x="517835" y="-5874"/>
                    <a:pt x="478974" y="-7778"/>
                    <a:pt x="417062" y="20415"/>
                  </a:cubicBezTo>
                  <a:cubicBezTo>
                    <a:pt x="256564" y="93282"/>
                    <a:pt x="104164" y="229204"/>
                    <a:pt x="-2038" y="369983"/>
                  </a:cubicBezTo>
                  <a:lnTo>
                    <a:pt x="-2038" y="369983"/>
                  </a:lnTo>
                  <a:cubicBezTo>
                    <a:pt x="56826" y="500094"/>
                    <a:pt x="149408" y="612108"/>
                    <a:pt x="266090" y="694404"/>
                  </a:cubicBezTo>
                </a:path>
              </a:pathLst>
            </a:custGeom>
            <a:noFill/>
            <a:ln w="127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grpSp>
      <p:sp>
        <p:nvSpPr>
          <p:cNvPr id="11" name="Google Shape;191;p2">
            <a:extLst>
              <a:ext uri="{FF2B5EF4-FFF2-40B4-BE49-F238E27FC236}">
                <a16:creationId xmlns:a16="http://schemas.microsoft.com/office/drawing/2014/main" id="{CFC49FAE-99C3-B532-10FA-A019D348CA9E}"/>
              </a:ext>
            </a:extLst>
          </p:cNvPr>
          <p:cNvSpPr txBox="1"/>
          <p:nvPr/>
        </p:nvSpPr>
        <p:spPr>
          <a:xfrm>
            <a:off x="139564" y="4285848"/>
            <a:ext cx="5030267" cy="584775"/>
          </a:xfrm>
          <a:prstGeom prst="rect">
            <a:avLst/>
          </a:prstGeom>
          <a:noFill/>
          <a:ln>
            <a:noFill/>
          </a:ln>
        </p:spPr>
        <p:txBody>
          <a:bodyPr spcFirstLastPara="1" wrap="square" lIns="91425" tIns="45700" rIns="91425" bIns="45700" anchor="ctr" anchorCtr="0">
            <a:spAutoFit/>
          </a:bodyPr>
          <a:lstStyle/>
          <a:p>
            <a:pPr marL="0" marR="0" lvl="0" indent="0" algn="ctr" rtl="0">
              <a:lnSpc>
                <a:spcPct val="100000"/>
              </a:lnSpc>
              <a:spcBef>
                <a:spcPts val="0"/>
              </a:spcBef>
              <a:spcAft>
                <a:spcPts val="0"/>
              </a:spcAft>
              <a:buClr>
                <a:schemeClr val="lt1"/>
              </a:buClr>
              <a:buSzPts val="3200"/>
              <a:buFont typeface="Exo 2"/>
              <a:buNone/>
            </a:pPr>
            <a:r>
              <a:rPr lang="pt-BR" sz="3200" u="none" strike="noStrike" cap="none" dirty="0">
                <a:solidFill>
                  <a:schemeClr val="lt1"/>
                </a:solidFill>
                <a:latin typeface="Exo 2"/>
                <a:ea typeface="Exo 2"/>
                <a:cs typeface="Exo 2"/>
                <a:sym typeface="Exo 2"/>
              </a:rPr>
              <a:t>Pilar Comunicação</a:t>
            </a:r>
            <a:endParaRPr sz="1800" u="none" strike="noStrike" cap="none" dirty="0">
              <a:solidFill>
                <a:schemeClr val="lt1"/>
              </a:solidFill>
              <a:latin typeface="Exo 2"/>
              <a:ea typeface="Exo 2"/>
              <a:cs typeface="Exo 2"/>
              <a:sym typeface="Exo 2"/>
            </a:endParaRPr>
          </a:p>
        </p:txBody>
      </p:sp>
    </p:spTree>
    <p:custDataLst>
      <p:tags r:id="rId1"/>
    </p:custDataLst>
    <p:extLst>
      <p:ext uri="{BB962C8B-B14F-4D97-AF65-F5344CB8AC3E}">
        <p14:creationId xmlns:p14="http://schemas.microsoft.com/office/powerpoint/2010/main" val="1478215058"/>
      </p:ext>
    </p:extLst>
  </p:cSld>
  <p:clrMapOvr>
    <a:masterClrMapping/>
  </p:clrMapOvr>
  <p:transition spd="slow">
    <p:wipe dir="r"/>
  </p:transition>
</p:sld>
</file>

<file path=ppt/slides/slide20.xml><?xml version="1.0" encoding="utf-8"?>
<p:sld xmlns:a="http://schemas.openxmlformats.org/drawingml/2006/main" xmlns:r="http://schemas.openxmlformats.org/officeDocument/2006/relationships" xmlns:p="http://schemas.openxmlformats.org/presentationml/2006/main">
  <p:cSld>
    <p:bg>
      <p:bgPr>
        <a:gradFill flip="none" rotWithShape="1">
          <a:gsLst>
            <a:gs pos="50000">
              <a:schemeClr val="tx2"/>
            </a:gs>
            <a:gs pos="100000">
              <a:schemeClr val="accent1"/>
            </a:gs>
          </a:gsLst>
          <a:lin ang="2700000" scaled="1"/>
          <a:tileRect/>
        </a:gradFill>
        <a:effectLst/>
      </p:bgPr>
    </p:bg>
    <p:spTree>
      <p:nvGrpSpPr>
        <p:cNvPr id="1" name=""/>
        <p:cNvGrpSpPr/>
        <p:nvPr/>
      </p:nvGrpSpPr>
      <p:grpSpPr>
        <a:xfrm>
          <a:off x="0" y="0"/>
          <a:ext cx="0" cy="0"/>
          <a:chOff x="0" y="0"/>
          <a:chExt cx="0" cy="0"/>
        </a:xfrm>
      </p:grpSpPr>
      <p:pic>
        <p:nvPicPr>
          <p:cNvPr id="28" name="Gráfico 27">
            <a:extLst>
              <a:ext uri="{FF2B5EF4-FFF2-40B4-BE49-F238E27FC236}">
                <a16:creationId xmlns:a16="http://schemas.microsoft.com/office/drawing/2014/main" id="{0BEAAABE-F3E5-4CC3-A8A6-61322E2CC156}"/>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11360797">
            <a:off x="-3739743" y="5159819"/>
            <a:ext cx="6789425" cy="8155344"/>
          </a:xfrm>
          <a:prstGeom prst="rect">
            <a:avLst/>
          </a:prstGeom>
        </p:spPr>
      </p:pic>
      <p:sp useBgFill="1">
        <p:nvSpPr>
          <p:cNvPr id="29" name="Gráfico 3">
            <a:extLst>
              <a:ext uri="{FF2B5EF4-FFF2-40B4-BE49-F238E27FC236}">
                <a16:creationId xmlns:a16="http://schemas.microsoft.com/office/drawing/2014/main" id="{55C7C18C-2A32-47E1-913A-BA63B6F7DA82}"/>
              </a:ext>
            </a:extLst>
          </p:cNvPr>
          <p:cNvSpPr/>
          <p:nvPr/>
        </p:nvSpPr>
        <p:spPr>
          <a:xfrm rot="12493275" flipH="1">
            <a:off x="-4649298" y="5405929"/>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ln w="38100" cap="flat">
            <a:solidFill>
              <a:schemeClr val="bg1"/>
            </a:solidFill>
            <a:prstDash val="solid"/>
            <a:miter/>
          </a:ln>
        </p:spPr>
        <p:txBody>
          <a:bodyPr rtlCol="0" anchor="ctr"/>
          <a:lstStyle/>
          <a:p>
            <a:endParaRPr lang="pt-BR"/>
          </a:p>
        </p:txBody>
      </p:sp>
      <p:sp>
        <p:nvSpPr>
          <p:cNvPr id="30" name="CaixaDeTexto 29">
            <a:extLst>
              <a:ext uri="{FF2B5EF4-FFF2-40B4-BE49-F238E27FC236}">
                <a16:creationId xmlns:a16="http://schemas.microsoft.com/office/drawing/2014/main" id="{E280B0A6-100C-4325-BFA1-F786C34307A5}"/>
              </a:ext>
            </a:extLst>
          </p:cNvPr>
          <p:cNvSpPr txBox="1"/>
          <p:nvPr/>
        </p:nvSpPr>
        <p:spPr>
          <a:xfrm>
            <a:off x="269499" y="6181223"/>
            <a:ext cx="627981"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20</a:t>
            </a:fld>
            <a:endParaRPr lang="pt-BR" sz="1400" dirty="0">
              <a:solidFill>
                <a:schemeClr val="bg1"/>
              </a:solidFill>
              <a:latin typeface="+mj-lt"/>
            </a:endParaRPr>
          </a:p>
        </p:txBody>
      </p:sp>
      <p:grpSp>
        <p:nvGrpSpPr>
          <p:cNvPr id="23" name="Agrupar 22">
            <a:extLst>
              <a:ext uri="{FF2B5EF4-FFF2-40B4-BE49-F238E27FC236}">
                <a16:creationId xmlns:a16="http://schemas.microsoft.com/office/drawing/2014/main" id="{FF9545C6-25E6-49E1-AB0F-66096B41AE29}"/>
              </a:ext>
            </a:extLst>
          </p:cNvPr>
          <p:cNvGrpSpPr/>
          <p:nvPr/>
        </p:nvGrpSpPr>
        <p:grpSpPr>
          <a:xfrm flipH="1">
            <a:off x="6725525" y="-1533736"/>
            <a:ext cx="7304606" cy="9164222"/>
            <a:chOff x="-1865022" y="-1533736"/>
            <a:chExt cx="7304606" cy="9164222"/>
          </a:xfrm>
        </p:grpSpPr>
        <p:pic>
          <p:nvPicPr>
            <p:cNvPr id="16" name="Gráfico 15">
              <a:extLst>
                <a:ext uri="{FF2B5EF4-FFF2-40B4-BE49-F238E27FC236}">
                  <a16:creationId xmlns:a16="http://schemas.microsoft.com/office/drawing/2014/main" id="{CC9E2A63-AB55-4CAF-8B01-9D737CEE702C}"/>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18007823">
              <a:off x="-2837697" y="-515664"/>
              <a:ext cx="9118825" cy="7173476"/>
            </a:xfrm>
            <a:prstGeom prst="rect">
              <a:avLst/>
            </a:prstGeom>
          </p:spPr>
        </p:pic>
        <p:pic>
          <p:nvPicPr>
            <p:cNvPr id="15" name="Gráfico 14">
              <a:extLst>
                <a:ext uri="{FF2B5EF4-FFF2-40B4-BE49-F238E27FC236}">
                  <a16:creationId xmlns:a16="http://schemas.microsoft.com/office/drawing/2014/main" id="{2E6A46BD-FDA5-4829-9CDB-CB0358768A4E}"/>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8711841">
              <a:off x="-2706567" y="-561061"/>
              <a:ext cx="9118825" cy="7173476"/>
            </a:xfrm>
            <a:prstGeom prst="rect">
              <a:avLst/>
            </a:prstGeom>
          </p:spPr>
        </p:pic>
      </p:grpSp>
      <p:pic>
        <p:nvPicPr>
          <p:cNvPr id="2" name="Gráfico 1" hidden="1">
            <a:extLst>
              <a:ext uri="{FF2B5EF4-FFF2-40B4-BE49-F238E27FC236}">
                <a16:creationId xmlns:a16="http://schemas.microsoft.com/office/drawing/2014/main" id="{9DD8CE14-935A-4AC0-A0D7-6E1E4FCEB008}"/>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367248" y="369000"/>
            <a:ext cx="11457505" cy="6120000"/>
          </a:xfrm>
          <a:prstGeom prst="rect">
            <a:avLst/>
          </a:prstGeom>
        </p:spPr>
      </p:pic>
      <p:graphicFrame>
        <p:nvGraphicFramePr>
          <p:cNvPr id="14" name="Gráfico 13">
            <a:extLst>
              <a:ext uri="{FF2B5EF4-FFF2-40B4-BE49-F238E27FC236}">
                <a16:creationId xmlns:a16="http://schemas.microsoft.com/office/drawing/2014/main" id="{0FBF9C93-36D1-42D6-A6AD-9EFB38E5E851}"/>
              </a:ext>
            </a:extLst>
          </p:cNvPr>
          <p:cNvGraphicFramePr/>
          <p:nvPr>
            <p:extLst>
              <p:ext uri="{D42A27DB-BD31-4B8C-83A1-F6EECF244321}">
                <p14:modId xmlns:p14="http://schemas.microsoft.com/office/powerpoint/2010/main" val="3797971141"/>
              </p:ext>
            </p:extLst>
          </p:nvPr>
        </p:nvGraphicFramePr>
        <p:xfrm>
          <a:off x="6535152" y="657740"/>
          <a:ext cx="4940308" cy="5418667"/>
        </p:xfrm>
        <a:graphic>
          <a:graphicData uri="http://schemas.openxmlformats.org/drawingml/2006/chart">
            <c:chart xmlns:c="http://schemas.openxmlformats.org/drawingml/2006/chart" xmlns:r="http://schemas.openxmlformats.org/officeDocument/2006/relationships" r:id="rId12"/>
          </a:graphicData>
        </a:graphic>
      </p:graphicFrame>
      <p:cxnSp>
        <p:nvCxnSpPr>
          <p:cNvPr id="17" name="Conector reto 16">
            <a:extLst>
              <a:ext uri="{FF2B5EF4-FFF2-40B4-BE49-F238E27FC236}">
                <a16:creationId xmlns:a16="http://schemas.microsoft.com/office/drawing/2014/main" id="{41EEC5F6-BE13-4FF8-9CDE-6BE7284DD368}"/>
              </a:ext>
            </a:extLst>
          </p:cNvPr>
          <p:cNvCxnSpPr>
            <a:cxnSpLocks/>
          </p:cNvCxnSpPr>
          <p:nvPr/>
        </p:nvCxnSpPr>
        <p:spPr>
          <a:xfrm>
            <a:off x="6009381" y="2537215"/>
            <a:ext cx="0" cy="1783571"/>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sp>
        <p:nvSpPr>
          <p:cNvPr id="7" name="CaixaDeTexto 6">
            <a:extLst>
              <a:ext uri="{FF2B5EF4-FFF2-40B4-BE49-F238E27FC236}">
                <a16:creationId xmlns:a16="http://schemas.microsoft.com/office/drawing/2014/main" id="{8156B75B-0058-4895-053E-B8854B2110AC}"/>
              </a:ext>
            </a:extLst>
          </p:cNvPr>
          <p:cNvSpPr txBox="1"/>
          <p:nvPr/>
        </p:nvSpPr>
        <p:spPr>
          <a:xfrm>
            <a:off x="2702184" y="4659841"/>
            <a:ext cx="2938004" cy="338554"/>
          </a:xfrm>
          <a:prstGeom prst="rect">
            <a:avLst/>
          </a:prstGeom>
          <a:noFill/>
        </p:spPr>
        <p:txBody>
          <a:bodyPr wrap="square" anchor="ctr">
            <a:spAutoFit/>
          </a:bodyPr>
          <a:lstStyle/>
          <a:p>
            <a:pPr algn="ctr"/>
            <a:r>
              <a:rPr lang="pt-BR" sz="1600" b="1" i="1" dirty="0">
                <a:solidFill>
                  <a:schemeClr val="bg1"/>
                </a:solidFill>
              </a:rPr>
              <a:t>Fonte: </a:t>
            </a:r>
            <a:r>
              <a:rPr lang="pt-BR" sz="1600" b="1" i="1" dirty="0">
                <a:solidFill>
                  <a:schemeClr val="bg1"/>
                </a:solidFill>
                <a:hlinkClick r:id="rId13">
                  <a:extLst>
                    <a:ext uri="{A12FA001-AC4F-418D-AE19-62706E023703}">
                      <ahyp:hlinkClr xmlns:ahyp="http://schemas.microsoft.com/office/drawing/2018/hyperlinkcolor" val="tx"/>
                    </a:ext>
                  </a:extLst>
                </a:hlinkClick>
              </a:rPr>
              <a:t>CNBC</a:t>
            </a:r>
            <a:endParaRPr lang="pt-BR" sz="1600" b="1" i="1" dirty="0">
              <a:solidFill>
                <a:schemeClr val="bg1"/>
              </a:solidFill>
            </a:endParaRPr>
          </a:p>
        </p:txBody>
      </p:sp>
      <p:sp>
        <p:nvSpPr>
          <p:cNvPr id="20" name="CaixaDeTexto 19">
            <a:extLst>
              <a:ext uri="{FF2B5EF4-FFF2-40B4-BE49-F238E27FC236}">
                <a16:creationId xmlns:a16="http://schemas.microsoft.com/office/drawing/2014/main" id="{478AE0E3-61F0-4570-8F2C-2A70DFEA787F}"/>
              </a:ext>
            </a:extLst>
          </p:cNvPr>
          <p:cNvSpPr txBox="1"/>
          <p:nvPr/>
        </p:nvSpPr>
        <p:spPr>
          <a:xfrm>
            <a:off x="2652111" y="1510596"/>
            <a:ext cx="3065417" cy="1323439"/>
          </a:xfrm>
          <a:prstGeom prst="rect">
            <a:avLst/>
          </a:prstGeom>
          <a:noFill/>
        </p:spPr>
        <p:txBody>
          <a:bodyPr wrap="square" rtlCol="0">
            <a:spAutoFit/>
          </a:bodyPr>
          <a:lstStyle/>
          <a:p>
            <a:pPr algn="r"/>
            <a:r>
              <a:rPr lang="pt-BR" sz="8000" i="1" dirty="0">
                <a:solidFill>
                  <a:schemeClr val="bg1"/>
                </a:solidFill>
                <a:latin typeface="+mj-lt"/>
              </a:rPr>
              <a:t>70%</a:t>
            </a:r>
          </a:p>
        </p:txBody>
      </p:sp>
      <p:sp>
        <p:nvSpPr>
          <p:cNvPr id="21" name="CaixaDeTexto 20">
            <a:extLst>
              <a:ext uri="{FF2B5EF4-FFF2-40B4-BE49-F238E27FC236}">
                <a16:creationId xmlns:a16="http://schemas.microsoft.com/office/drawing/2014/main" id="{E7B5E62C-5AFF-4C15-B7D3-A49CF03A38AE}"/>
              </a:ext>
            </a:extLst>
          </p:cNvPr>
          <p:cNvSpPr txBox="1"/>
          <p:nvPr/>
        </p:nvSpPr>
        <p:spPr>
          <a:xfrm>
            <a:off x="897481" y="2858573"/>
            <a:ext cx="4820048" cy="1674305"/>
          </a:xfrm>
          <a:prstGeom prst="rect">
            <a:avLst/>
          </a:prstGeom>
          <a:noFill/>
        </p:spPr>
        <p:txBody>
          <a:bodyPr wrap="square" anchor="t">
            <a:spAutoFit/>
          </a:bodyPr>
          <a:lstStyle/>
          <a:p>
            <a:pPr algn="r">
              <a:lnSpc>
                <a:spcPct val="130000"/>
              </a:lnSpc>
            </a:pPr>
            <a:r>
              <a:rPr lang="pt-BR" sz="1600" dirty="0">
                <a:solidFill>
                  <a:schemeClr val="bg1"/>
                </a:solidFill>
              </a:rPr>
              <a:t>das vagas de </a:t>
            </a:r>
            <a:r>
              <a:rPr lang="pt-BR" sz="1600" b="1" dirty="0">
                <a:solidFill>
                  <a:schemeClr val="bg1"/>
                </a:solidFill>
              </a:rPr>
              <a:t>trabalho não são necessariamente publicadas, mas sim </a:t>
            </a:r>
            <a:r>
              <a:rPr lang="pt-BR" sz="1600" dirty="0">
                <a:solidFill>
                  <a:schemeClr val="bg1"/>
                </a:solidFill>
              </a:rPr>
              <a:t>são preenchidas diretamente por pessoas conhecidas.</a:t>
            </a:r>
          </a:p>
          <a:p>
            <a:pPr algn="r">
              <a:lnSpc>
                <a:spcPct val="130000"/>
              </a:lnSpc>
            </a:pPr>
            <a:r>
              <a:rPr lang="pt-BR" sz="1600" dirty="0">
                <a:solidFill>
                  <a:schemeClr val="bg1"/>
                </a:solidFill>
              </a:rPr>
              <a:t>Daí a grande importância de se cultivar uma boa rede de relacionamentos.</a:t>
            </a:r>
          </a:p>
        </p:txBody>
      </p:sp>
      <p:sp>
        <p:nvSpPr>
          <p:cNvPr id="22" name="CaixaDeTexto 21">
            <a:extLst>
              <a:ext uri="{FF2B5EF4-FFF2-40B4-BE49-F238E27FC236}">
                <a16:creationId xmlns:a16="http://schemas.microsoft.com/office/drawing/2014/main" id="{9522F515-0FD9-42DE-B006-681942B32439}"/>
              </a:ext>
            </a:extLst>
          </p:cNvPr>
          <p:cNvSpPr txBox="1"/>
          <p:nvPr/>
        </p:nvSpPr>
        <p:spPr>
          <a:xfrm>
            <a:off x="3338650" y="1231139"/>
            <a:ext cx="2378878" cy="405111"/>
          </a:xfrm>
          <a:prstGeom prst="rect">
            <a:avLst/>
          </a:prstGeom>
          <a:noFill/>
        </p:spPr>
        <p:txBody>
          <a:bodyPr wrap="square">
            <a:spAutoFit/>
          </a:bodyPr>
          <a:lstStyle/>
          <a:p>
            <a:pPr algn="r">
              <a:lnSpc>
                <a:spcPct val="130000"/>
              </a:lnSpc>
              <a:spcBef>
                <a:spcPts val="1400"/>
              </a:spcBef>
            </a:pPr>
            <a:r>
              <a:rPr lang="pt-BR" b="1" i="1" dirty="0">
                <a:solidFill>
                  <a:schemeClr val="bg1"/>
                </a:solidFill>
                <a:latin typeface="+mj-lt"/>
              </a:rPr>
              <a:t>E não só isso,</a:t>
            </a:r>
            <a:endParaRPr lang="pt-BR" sz="1800" b="1" i="1" dirty="0">
              <a:solidFill>
                <a:schemeClr val="tx2"/>
              </a:solidFill>
              <a:latin typeface="+mj-lt"/>
            </a:endParaRPr>
          </a:p>
        </p:txBody>
      </p:sp>
      <p:sp>
        <p:nvSpPr>
          <p:cNvPr id="24" name="Retângulo Arredondado 7">
            <a:extLst>
              <a:ext uri="{FF2B5EF4-FFF2-40B4-BE49-F238E27FC236}">
                <a16:creationId xmlns:a16="http://schemas.microsoft.com/office/drawing/2014/main" id="{FFB72864-C3AD-4378-9DB5-1796F3F727F4}"/>
              </a:ext>
            </a:extLst>
          </p:cNvPr>
          <p:cNvSpPr/>
          <p:nvPr/>
        </p:nvSpPr>
        <p:spPr>
          <a:xfrm>
            <a:off x="2702184" y="4536105"/>
            <a:ext cx="2938004" cy="555477"/>
          </a:xfrm>
          <a:prstGeom prst="roundRect">
            <a:avLst/>
          </a:prstGeom>
          <a:noFill/>
          <a:ln w="254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Tree>
    <p:custDataLst>
      <p:tags r:id="rId1"/>
    </p:custDataLst>
    <p:extLst>
      <p:ext uri="{BB962C8B-B14F-4D97-AF65-F5344CB8AC3E}">
        <p14:creationId xmlns:p14="http://schemas.microsoft.com/office/powerpoint/2010/main" val="1053810708"/>
      </p:ext>
    </p:extLst>
  </p:cSld>
  <p:clrMapOvr>
    <a:masterClrMapping/>
  </p:clrMapOvr>
  <p:transition spd="slow">
    <p:push/>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a:extLst>
              <a:ext uri="{FF2B5EF4-FFF2-40B4-BE49-F238E27FC236}">
                <a16:creationId xmlns:a16="http://schemas.microsoft.com/office/drawing/2014/main" id="{E1A7D7DC-526E-ED25-C3BF-D16091B7506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578380" y="0"/>
            <a:ext cx="10369017" cy="6912678"/>
          </a:xfrm>
          <a:prstGeom prst="rect">
            <a:avLst/>
          </a:prstGeom>
        </p:spPr>
      </p:pic>
      <p:sp>
        <p:nvSpPr>
          <p:cNvPr id="8" name="Gráfico 5">
            <a:extLst>
              <a:ext uri="{FF2B5EF4-FFF2-40B4-BE49-F238E27FC236}">
                <a16:creationId xmlns:a16="http://schemas.microsoft.com/office/drawing/2014/main" id="{447BB492-EC3E-4C24-A87A-35D15198D878}"/>
              </a:ext>
            </a:extLst>
          </p:cNvPr>
          <p:cNvSpPr/>
          <p:nvPr/>
        </p:nvSpPr>
        <p:spPr>
          <a:xfrm>
            <a:off x="-36787" y="-962"/>
            <a:ext cx="9383987" cy="6913640"/>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3654" h="691364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a:gsLst>
              <a:gs pos="0">
                <a:schemeClr val="bg1"/>
              </a:gs>
              <a:gs pos="100000">
                <a:schemeClr val="bg1">
                  <a:lumMod val="95000"/>
                </a:schemeClr>
              </a:gs>
            </a:gsLst>
            <a:path path="circle">
              <a:fillToRect t="100000" r="100000"/>
            </a:path>
          </a:gradFill>
          <a:ln w="129390" cap="flat">
            <a:noFill/>
            <a:prstDash val="solid"/>
            <a:miter/>
          </a:ln>
        </p:spPr>
        <p:txBody>
          <a:bodyPr rtlCol="0" anchor="ctr"/>
          <a:lstStyle/>
          <a:p>
            <a:endParaRPr lang="pt-BR" dirty="0"/>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640785" y="1856904"/>
            <a:ext cx="4676282" cy="3144194"/>
          </a:xfrm>
          <a:prstGeom prst="rect">
            <a:avLst/>
          </a:prstGeom>
          <a:noFill/>
        </p:spPr>
        <p:txBody>
          <a:bodyPr wrap="square" rtlCol="0" anchor="ctr">
            <a:spAutoFit/>
          </a:bodyPr>
          <a:lstStyle/>
          <a:p>
            <a:pPr>
              <a:spcBef>
                <a:spcPts val="1400"/>
              </a:spcBef>
            </a:pPr>
            <a:r>
              <a:rPr lang="pt-BR" sz="2800" b="1" i="1" dirty="0">
                <a:solidFill>
                  <a:schemeClr val="tx2"/>
                </a:solidFill>
                <a:latin typeface="+mj-lt"/>
              </a:rPr>
              <a:t>Mas o que significa </a:t>
            </a:r>
            <a:r>
              <a:rPr lang="pt-BR" sz="2800" b="1" dirty="0">
                <a:solidFill>
                  <a:schemeClr val="tx2"/>
                </a:solidFill>
                <a:latin typeface="+mj-lt"/>
              </a:rPr>
              <a:t>networking</a:t>
            </a:r>
            <a:r>
              <a:rPr lang="pt-BR" sz="2800" b="1" i="1" dirty="0">
                <a:solidFill>
                  <a:schemeClr val="tx2"/>
                </a:solidFill>
                <a:latin typeface="+mj-lt"/>
              </a:rPr>
              <a:t>?</a:t>
            </a:r>
          </a:p>
          <a:p>
            <a:pPr>
              <a:lnSpc>
                <a:spcPct val="130000"/>
              </a:lnSpc>
              <a:spcBef>
                <a:spcPts val="1600"/>
              </a:spcBef>
            </a:pPr>
            <a:r>
              <a:rPr lang="pt-BR" b="1" i="1" dirty="0">
                <a:solidFill>
                  <a:srgbClr val="F06478"/>
                </a:solidFill>
              </a:rPr>
              <a:t>Networking</a:t>
            </a:r>
            <a:r>
              <a:rPr lang="pt-BR" b="1" dirty="0"/>
              <a:t> </a:t>
            </a:r>
            <a:r>
              <a:rPr lang="pt-BR" dirty="0"/>
              <a:t>é uma palavra que vem do inglês e busca dar a ideia de “trabalho em rede” (“</a:t>
            </a:r>
            <a:r>
              <a:rPr lang="pt-BR" i="1" dirty="0"/>
              <a:t>net</a:t>
            </a:r>
            <a:r>
              <a:rPr lang="pt-BR" dirty="0"/>
              <a:t>” = rede + “</a:t>
            </a:r>
            <a:r>
              <a:rPr lang="pt-BR" i="1" dirty="0" err="1"/>
              <a:t>working</a:t>
            </a:r>
            <a:r>
              <a:rPr lang="pt-BR" dirty="0"/>
              <a:t>” = trabalhar). </a:t>
            </a:r>
          </a:p>
          <a:p>
            <a:pPr>
              <a:lnSpc>
                <a:spcPct val="130000"/>
              </a:lnSpc>
              <a:spcBef>
                <a:spcPts val="1600"/>
              </a:spcBef>
            </a:pPr>
            <a:r>
              <a:rPr lang="pt-BR" dirty="0"/>
              <a:t>Ou seja, é a iniciativa de </a:t>
            </a:r>
            <a:r>
              <a:rPr lang="pt-BR" b="1" dirty="0">
                <a:solidFill>
                  <a:srgbClr val="F06478"/>
                </a:solidFill>
              </a:rPr>
              <a:t>criar e cultivar uma rede de contatos profissionais.</a:t>
            </a:r>
            <a:r>
              <a:rPr lang="pt-BR" b="1" dirty="0"/>
              <a:t> </a:t>
            </a:r>
          </a:p>
        </p:txBody>
      </p:sp>
      <p:sp>
        <p:nvSpPr>
          <p:cNvPr id="10" name="Gráfico 8">
            <a:extLst>
              <a:ext uri="{FF2B5EF4-FFF2-40B4-BE49-F238E27FC236}">
                <a16:creationId xmlns:a16="http://schemas.microsoft.com/office/drawing/2014/main" id="{B9D1B25D-0F14-4D69-91F3-5FA1465004C4}"/>
              </a:ext>
            </a:extLst>
          </p:cNvPr>
          <p:cNvSpPr/>
          <p:nvPr/>
        </p:nvSpPr>
        <p:spPr>
          <a:xfrm rot="19552536">
            <a:off x="5227635" y="-726655"/>
            <a:ext cx="6963959" cy="8754904"/>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19050" cap="flat">
            <a:solidFill>
              <a:srgbClr val="F06478"/>
            </a:solidFill>
            <a:prstDash val="solid"/>
            <a:miter/>
          </a:ln>
        </p:spPr>
        <p:txBody>
          <a:bodyPr rtlCol="0" anchor="ctr"/>
          <a:lstStyle/>
          <a:p>
            <a:endParaRPr lang="pt-BR" dirty="0"/>
          </a:p>
        </p:txBody>
      </p:sp>
      <p:sp>
        <p:nvSpPr>
          <p:cNvPr id="11" name="Gráfico 8">
            <a:extLst>
              <a:ext uri="{FF2B5EF4-FFF2-40B4-BE49-F238E27FC236}">
                <a16:creationId xmlns:a16="http://schemas.microsoft.com/office/drawing/2014/main" id="{0D76B9A2-23DA-413A-A719-E9518DCF33B0}"/>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2" name="Gráfico 8" hidden="1">
            <a:extLst>
              <a:ext uri="{FF2B5EF4-FFF2-40B4-BE49-F238E27FC236}">
                <a16:creationId xmlns:a16="http://schemas.microsoft.com/office/drawing/2014/main" id="{376AC1D1-5199-4C74-924C-7983E3E1353C}"/>
              </a:ext>
            </a:extLst>
          </p:cNvPr>
          <p:cNvSpPr/>
          <p:nvPr/>
        </p:nvSpPr>
        <p:spPr>
          <a:xfrm rot="17740307">
            <a:off x="-1486445" y="4612657"/>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accent4"/>
            </a:solid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6A22A492-5291-49E9-A3C7-9F90A4EE9718}"/>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21</a:t>
            </a:fld>
            <a:endParaRPr lang="pt-BR" sz="1400" dirty="0">
              <a:solidFill>
                <a:schemeClr val="bg1"/>
              </a:solidFill>
              <a:latin typeface="+mj-lt"/>
            </a:endParaRPr>
          </a:p>
        </p:txBody>
      </p:sp>
      <p:pic>
        <p:nvPicPr>
          <p:cNvPr id="30" name="Gráfico 29" hidden="1">
            <a:extLst>
              <a:ext uri="{FF2B5EF4-FFF2-40B4-BE49-F238E27FC236}">
                <a16:creationId xmlns:a16="http://schemas.microsoft.com/office/drawing/2014/main" id="{92B42EF2-5388-4D79-85BF-57CDBDB8097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1242032" y="4484876"/>
            <a:ext cx="2030467" cy="2560154"/>
          </a:xfrm>
          <a:prstGeom prst="rect">
            <a:avLst/>
          </a:prstGeom>
        </p:spPr>
      </p:pic>
      <p:pic>
        <p:nvPicPr>
          <p:cNvPr id="32" name="Gráfico 31">
            <a:extLst>
              <a:ext uri="{FF2B5EF4-FFF2-40B4-BE49-F238E27FC236}">
                <a16:creationId xmlns:a16="http://schemas.microsoft.com/office/drawing/2014/main" id="{215A21C1-CDAB-4E63-B7E2-058EAF3CE8A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963844" y="4885981"/>
            <a:ext cx="2149677" cy="2582157"/>
          </a:xfrm>
          <a:prstGeom prst="rect">
            <a:avLst/>
          </a:prstGeom>
        </p:spPr>
      </p:pic>
    </p:spTree>
    <p:custDataLst>
      <p:tags r:id="rId1"/>
    </p:custDataLst>
    <p:extLst>
      <p:ext uri="{BB962C8B-B14F-4D97-AF65-F5344CB8AC3E}">
        <p14:creationId xmlns:p14="http://schemas.microsoft.com/office/powerpoint/2010/main" val="283162496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5DED3ADD-D6C4-1EE8-90C8-004A885AB375}"/>
              </a:ext>
            </a:extLst>
          </p:cNvPr>
          <p:cNvPicPr>
            <a:picLocks noChangeAspect="1"/>
          </p:cNvPicPr>
          <p:nvPr/>
        </p:nvPicPr>
        <p:blipFill rotWithShape="1">
          <a:blip r:embed="rId4">
            <a:extLst>
              <a:ext uri="{28A0092B-C50C-407E-A947-70E740481C1C}">
                <a14:useLocalDpi xmlns:a14="http://schemas.microsoft.com/office/drawing/2010/main" val="0"/>
              </a:ext>
            </a:extLst>
          </a:blip>
          <a:srcRect l="3975" t="22418" b="18037"/>
          <a:stretch/>
        </p:blipFill>
        <p:spPr>
          <a:xfrm>
            <a:off x="-1" y="0"/>
            <a:ext cx="7363953" cy="6858000"/>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flipH="1" flipV="1">
            <a:off x="4538945" y="0"/>
            <a:ext cx="765305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 name="connsiteX0" fmla="*/ 4844560 w 7653055"/>
              <a:gd name="connsiteY0" fmla="*/ 4303720 h 6913640"/>
              <a:gd name="connsiteX1" fmla="*/ 7318614 w 7653055"/>
              <a:gd name="connsiteY1" fmla="*/ 6913640 h 6913640"/>
              <a:gd name="connsiteX2" fmla="*/ 24411 w 7653055"/>
              <a:gd name="connsiteY2" fmla="*/ 6913640 h 6913640"/>
              <a:gd name="connsiteX3" fmla="*/ 347 w 7653055"/>
              <a:gd name="connsiteY3" fmla="*/ 0 h 6913640"/>
              <a:gd name="connsiteX4" fmla="*/ 7653055 w 7653055"/>
              <a:gd name="connsiteY4" fmla="*/ 0 h 6913640"/>
              <a:gd name="connsiteX5" fmla="*/ 4844560 w 765305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53055" h="6913640">
                <a:moveTo>
                  <a:pt x="4844560" y="4303720"/>
                </a:moveTo>
                <a:cubicBezTo>
                  <a:pt x="5516134" y="5306541"/>
                  <a:pt x="6353324" y="6189016"/>
                  <a:pt x="7318614" y="6913640"/>
                </a:cubicBezTo>
                <a:lnTo>
                  <a:pt x="24411" y="6913640"/>
                </a:lnTo>
                <a:cubicBezTo>
                  <a:pt x="28421" y="4609093"/>
                  <a:pt x="-3663" y="2304547"/>
                  <a:pt x="347" y="0"/>
                </a:cubicBezTo>
                <a:lnTo>
                  <a:pt x="7653055" y="0"/>
                </a:lnTo>
                <a:cubicBezTo>
                  <a:pt x="6366848" y="1256045"/>
                  <a:pt x="5673994" y="2708775"/>
                  <a:pt x="4844560" y="4303720"/>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pic>
        <p:nvPicPr>
          <p:cNvPr id="12" name="Gráfico 11">
            <a:extLst>
              <a:ext uri="{FF2B5EF4-FFF2-40B4-BE49-F238E27FC236}">
                <a16:creationId xmlns:a16="http://schemas.microsoft.com/office/drawing/2014/main" id="{8793580A-ABFD-42EA-8AEF-A2CCC45221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786307">
            <a:off x="-5046954" y="-2802821"/>
            <a:ext cx="14657576" cy="10076067"/>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7641295" y="3093939"/>
            <a:ext cx="3788705" cy="1077218"/>
          </a:xfrm>
          <a:prstGeom prst="rect">
            <a:avLst/>
          </a:prstGeom>
          <a:noFill/>
        </p:spPr>
        <p:txBody>
          <a:bodyPr wrap="square" rtlCol="0" anchor="b">
            <a:spAutoFit/>
          </a:bodyPr>
          <a:lstStyle/>
          <a:p>
            <a:r>
              <a:rPr lang="pt-BR" sz="3200" i="1" dirty="0">
                <a:solidFill>
                  <a:schemeClr val="bg1"/>
                </a:solidFill>
                <a:latin typeface="+mj-lt"/>
              </a:rPr>
              <a:t>E por que Networking é tão importante?</a:t>
            </a:r>
          </a:p>
        </p:txBody>
      </p:sp>
      <p:sp>
        <p:nvSpPr>
          <p:cNvPr id="13" name="Gráfico 8">
            <a:extLst>
              <a:ext uri="{FF2B5EF4-FFF2-40B4-BE49-F238E27FC236}">
                <a16:creationId xmlns:a16="http://schemas.microsoft.com/office/drawing/2014/main" id="{B546FB5B-1B01-4D8A-8879-037CE0414A68}"/>
              </a:ext>
            </a:extLst>
          </p:cNvPr>
          <p:cNvSpPr/>
          <p:nvPr/>
        </p:nvSpPr>
        <p:spPr>
          <a:xfrm rot="1974999">
            <a:off x="10954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a:p>
        </p:txBody>
      </p:sp>
      <p:sp>
        <p:nvSpPr>
          <p:cNvPr id="15" name="CaixaDeTexto 14">
            <a:extLst>
              <a:ext uri="{FF2B5EF4-FFF2-40B4-BE49-F238E27FC236}">
                <a16:creationId xmlns:a16="http://schemas.microsoft.com/office/drawing/2014/main" id="{06CF72D7-0989-4366-8F25-F13C1EF597EC}"/>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22</a:t>
            </a:fld>
            <a:endParaRPr lang="pt-BR" sz="1400" dirty="0">
              <a:solidFill>
                <a:schemeClr val="bg1"/>
              </a:solidFill>
              <a:latin typeface="+mj-lt"/>
            </a:endParaRPr>
          </a:p>
        </p:txBody>
      </p:sp>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345219" flipH="1">
            <a:off x="10057994" y="-1641605"/>
            <a:ext cx="2549071" cy="3061902"/>
          </a:xfrm>
          <a:prstGeom prst="rect">
            <a:avLst/>
          </a:prstGeom>
        </p:spPr>
      </p:pic>
    </p:spTree>
    <p:custDataLst>
      <p:tags r:id="rId1"/>
    </p:custDataLst>
    <p:extLst>
      <p:ext uri="{BB962C8B-B14F-4D97-AF65-F5344CB8AC3E}">
        <p14:creationId xmlns:p14="http://schemas.microsoft.com/office/powerpoint/2010/main" val="607839782"/>
      </p:ext>
    </p:extLst>
  </p:cSld>
  <p:clrMapOvr>
    <a:masterClrMapping/>
  </p:clrMapOvr>
  <p:transition spd="slow">
    <p:push/>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Imagem 14">
            <a:extLst>
              <a:ext uri="{FF2B5EF4-FFF2-40B4-BE49-F238E27FC236}">
                <a16:creationId xmlns:a16="http://schemas.microsoft.com/office/drawing/2014/main" id="{65562847-EF5E-6389-DBF8-ECF4673EE361}"/>
              </a:ext>
            </a:extLst>
          </p:cNvPr>
          <p:cNvPicPr>
            <a:picLocks noChangeAspect="1"/>
          </p:cNvPicPr>
          <p:nvPr/>
        </p:nvPicPr>
        <p:blipFill rotWithShape="1">
          <a:blip r:embed="rId4">
            <a:extLst>
              <a:ext uri="{28A0092B-C50C-407E-A947-70E740481C1C}">
                <a14:useLocalDpi xmlns:a14="http://schemas.microsoft.com/office/drawing/2010/main" val="0"/>
              </a:ext>
            </a:extLst>
          </a:blip>
          <a:srcRect l="16353" t="5525" r="15421"/>
          <a:stretch/>
        </p:blipFill>
        <p:spPr>
          <a:xfrm flipH="1">
            <a:off x="0" y="-3"/>
            <a:ext cx="7427495" cy="6856744"/>
          </a:xfrm>
          <a:prstGeom prst="rect">
            <a:avLst/>
          </a:prstGeom>
        </p:spPr>
      </p:pic>
      <p:sp>
        <p:nvSpPr>
          <p:cNvPr id="8" name="Gráfico 5">
            <a:extLst>
              <a:ext uri="{FF2B5EF4-FFF2-40B4-BE49-F238E27FC236}">
                <a16:creationId xmlns:a16="http://schemas.microsoft.com/office/drawing/2014/main" id="{447BB492-EC3E-4C24-A87A-35D15198D878}"/>
              </a:ext>
            </a:extLst>
          </p:cNvPr>
          <p:cNvSpPr/>
          <p:nvPr/>
        </p:nvSpPr>
        <p:spPr>
          <a:xfrm flipH="1" flipV="1">
            <a:off x="4178346" y="0"/>
            <a:ext cx="8013654" cy="6913640"/>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3654" h="691364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a:gsLst>
              <a:gs pos="0">
                <a:schemeClr val="bg1"/>
              </a:gs>
              <a:gs pos="100000">
                <a:schemeClr val="bg1">
                  <a:lumMod val="95000"/>
                </a:schemeClr>
              </a:gs>
            </a:gsLst>
            <a:path path="circle">
              <a:fillToRect t="100000" r="100000"/>
            </a:path>
          </a:gradFill>
          <a:ln w="129390" cap="flat">
            <a:noFill/>
            <a:prstDash val="solid"/>
            <a:miter/>
          </a:ln>
        </p:spPr>
        <p:txBody>
          <a:bodyPr rtlCol="0" anchor="ctr"/>
          <a:lstStyle/>
          <a:p>
            <a:endParaRPr lang="pt-BR"/>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0" name="Gráfico 8">
            <a:extLst>
              <a:ext uri="{FF2B5EF4-FFF2-40B4-BE49-F238E27FC236}">
                <a16:creationId xmlns:a16="http://schemas.microsoft.com/office/drawing/2014/main" id="{B9D1B25D-0F14-4D69-91F3-5FA1465004C4}"/>
              </a:ext>
            </a:extLst>
          </p:cNvPr>
          <p:cNvSpPr/>
          <p:nvPr/>
        </p:nvSpPr>
        <p:spPr>
          <a:xfrm rot="541085" flipH="1">
            <a:off x="-3131778" y="-3657983"/>
            <a:ext cx="10428498" cy="11496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19050" cap="flat">
            <a:solidFill>
              <a:srgbClr val="F06478"/>
            </a:solidFill>
            <a:prstDash val="solid"/>
            <a:miter/>
          </a:ln>
        </p:spPr>
        <p:txBody>
          <a:bodyPr rtlCol="0" anchor="ctr"/>
          <a:lstStyle/>
          <a:p>
            <a:endParaRPr lang="pt-BR"/>
          </a:p>
        </p:txBody>
      </p:sp>
      <p:sp>
        <p:nvSpPr>
          <p:cNvPr id="11" name="Gráfico 8">
            <a:extLst>
              <a:ext uri="{FF2B5EF4-FFF2-40B4-BE49-F238E27FC236}">
                <a16:creationId xmlns:a16="http://schemas.microsoft.com/office/drawing/2014/main" id="{0D76B9A2-23DA-413A-A719-E9518DCF33B0}"/>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6A22A492-5291-49E9-A3C7-9F90A4EE9718}"/>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23</a:t>
            </a:fld>
            <a:endParaRPr lang="pt-BR" sz="1400" dirty="0">
              <a:solidFill>
                <a:schemeClr val="bg1"/>
              </a:solidFill>
              <a:latin typeface="+mj-lt"/>
            </a:endParaRPr>
          </a:p>
        </p:txBody>
      </p:sp>
      <p:sp>
        <p:nvSpPr>
          <p:cNvPr id="3" name="CaixaDeTexto 2">
            <a:extLst>
              <a:ext uri="{FF2B5EF4-FFF2-40B4-BE49-F238E27FC236}">
                <a16:creationId xmlns:a16="http://schemas.microsoft.com/office/drawing/2014/main" id="{C419450C-A180-075A-7C88-A4C1C51B5379}"/>
              </a:ext>
            </a:extLst>
          </p:cNvPr>
          <p:cNvSpPr txBox="1"/>
          <p:nvPr/>
        </p:nvSpPr>
        <p:spPr>
          <a:xfrm>
            <a:off x="7582754" y="1904875"/>
            <a:ext cx="4268098" cy="3046988"/>
          </a:xfrm>
          <a:prstGeom prst="rect">
            <a:avLst/>
          </a:prstGeom>
          <a:noFill/>
        </p:spPr>
        <p:txBody>
          <a:bodyPr wrap="square" rtlCol="0" anchor="ctr">
            <a:spAutoFit/>
          </a:bodyPr>
          <a:lstStyle/>
          <a:p>
            <a:pPr algn="r">
              <a:spcBef>
                <a:spcPts val="1400"/>
              </a:spcBef>
            </a:pPr>
            <a:r>
              <a:rPr lang="pt-BR" sz="3200" b="1" i="1" dirty="0">
                <a:solidFill>
                  <a:schemeClr val="tx2"/>
                </a:solidFill>
                <a:latin typeface="+mj-lt"/>
              </a:rPr>
              <a:t>Desenvolver uma boa rede de contatos vai muito além do que uma simples “troca de cartões”!</a:t>
            </a:r>
            <a:endParaRPr lang="pt-BR" sz="3200" b="1" dirty="0"/>
          </a:p>
        </p:txBody>
      </p:sp>
    </p:spTree>
    <p:custDataLst>
      <p:tags r:id="rId1"/>
    </p:custDataLst>
    <p:extLst>
      <p:ext uri="{BB962C8B-B14F-4D97-AF65-F5344CB8AC3E}">
        <p14:creationId xmlns:p14="http://schemas.microsoft.com/office/powerpoint/2010/main" val="3011163651"/>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gradFill>
          <a:gsLst>
            <a:gs pos="0">
              <a:schemeClr val="tx1"/>
            </a:gs>
            <a:gs pos="100000">
              <a:schemeClr val="tx1">
                <a:lumMod val="75000"/>
              </a:schemeClr>
            </a:gs>
          </a:gsLst>
          <a:path path="circle">
            <a:fillToRect t="100000" r="100000"/>
          </a:path>
        </a:gradFill>
        <a:effectLst/>
      </p:bgPr>
    </p:bg>
    <p:spTree>
      <p:nvGrpSpPr>
        <p:cNvPr id="1" name=""/>
        <p:cNvGrpSpPr/>
        <p:nvPr/>
      </p:nvGrpSpPr>
      <p:grpSpPr>
        <a:xfrm>
          <a:off x="0" y="0"/>
          <a:ext cx="0" cy="0"/>
          <a:chOff x="0" y="0"/>
          <a:chExt cx="0" cy="0"/>
        </a:xfrm>
      </p:grpSpPr>
      <p:pic>
        <p:nvPicPr>
          <p:cNvPr id="14" name="Imagem 13">
            <a:extLst>
              <a:ext uri="{FF2B5EF4-FFF2-40B4-BE49-F238E27FC236}">
                <a16:creationId xmlns:a16="http://schemas.microsoft.com/office/drawing/2014/main" id="{660DE5BB-AB89-746F-B4D8-C90DF1D054B8}"/>
              </a:ext>
            </a:extLst>
          </p:cNvPr>
          <p:cNvPicPr>
            <a:picLocks noChangeAspect="1"/>
          </p:cNvPicPr>
          <p:nvPr/>
        </p:nvPicPr>
        <p:blipFill rotWithShape="1">
          <a:blip r:embed="rId4">
            <a:extLst>
              <a:ext uri="{28A0092B-C50C-407E-A947-70E740481C1C}">
                <a14:useLocalDpi xmlns:a14="http://schemas.microsoft.com/office/drawing/2010/main" val="0"/>
              </a:ext>
            </a:extLst>
          </a:blip>
          <a:srcRect l="11415"/>
          <a:stretch/>
        </p:blipFill>
        <p:spPr>
          <a:xfrm flipH="1">
            <a:off x="3073819" y="-1"/>
            <a:ext cx="9118181" cy="6858001"/>
          </a:xfrm>
          <a:prstGeom prst="rect">
            <a:avLst/>
          </a:prstGeom>
        </p:spPr>
      </p:pic>
      <p:sp>
        <p:nvSpPr>
          <p:cNvPr id="21" name="Retângulo 20">
            <a:extLst>
              <a:ext uri="{FF2B5EF4-FFF2-40B4-BE49-F238E27FC236}">
                <a16:creationId xmlns:a16="http://schemas.microsoft.com/office/drawing/2014/main" id="{D3971361-FD04-48DB-AF95-7760AA89FBF8}"/>
              </a:ext>
            </a:extLst>
          </p:cNvPr>
          <p:cNvSpPr/>
          <p:nvPr/>
        </p:nvSpPr>
        <p:spPr>
          <a:xfrm>
            <a:off x="0" y="-1"/>
            <a:ext cx="9124993" cy="6858001"/>
          </a:xfrm>
          <a:prstGeom prst="rect">
            <a:avLst/>
          </a:prstGeom>
          <a:gradFill flip="none" rotWithShape="1">
            <a:gsLst>
              <a:gs pos="39000">
                <a:schemeClr val="tx2"/>
              </a:gs>
              <a:gs pos="100000">
                <a:schemeClr val="tx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2" name="Gráfico 1" hidden="1">
            <a:extLst>
              <a:ext uri="{FF2B5EF4-FFF2-40B4-BE49-F238E27FC236}">
                <a16:creationId xmlns:a16="http://schemas.microsoft.com/office/drawing/2014/main" id="{CFCA2B43-FADD-4264-9729-D1A3450298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grpSp>
        <p:nvGrpSpPr>
          <p:cNvPr id="7" name="Agrupar 6">
            <a:extLst>
              <a:ext uri="{FF2B5EF4-FFF2-40B4-BE49-F238E27FC236}">
                <a16:creationId xmlns:a16="http://schemas.microsoft.com/office/drawing/2014/main" id="{AE271A39-0234-15EC-8134-D09FC704D505}"/>
              </a:ext>
            </a:extLst>
          </p:cNvPr>
          <p:cNvGrpSpPr/>
          <p:nvPr/>
        </p:nvGrpSpPr>
        <p:grpSpPr>
          <a:xfrm rot="12073493">
            <a:off x="4314907" y="3745778"/>
            <a:ext cx="901908" cy="855653"/>
            <a:chOff x="215468" y="690575"/>
            <a:chExt cx="901908" cy="855653"/>
          </a:xfrm>
          <a:solidFill>
            <a:schemeClr val="tx1"/>
          </a:solidFill>
        </p:grpSpPr>
        <p:pic>
          <p:nvPicPr>
            <p:cNvPr id="11" name="Gráfico 10">
              <a:extLst>
                <a:ext uri="{FF2B5EF4-FFF2-40B4-BE49-F238E27FC236}">
                  <a16:creationId xmlns:a16="http://schemas.microsoft.com/office/drawing/2014/main" id="{0D71D020-B265-7B99-B356-31F327BE74F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591532" flipH="1">
              <a:off x="131992" y="774051"/>
              <a:ext cx="782592" cy="615639"/>
            </a:xfrm>
            <a:prstGeom prst="rect">
              <a:avLst/>
            </a:prstGeom>
          </p:spPr>
        </p:pic>
        <p:pic>
          <p:nvPicPr>
            <p:cNvPr id="12" name="Gráfico 11">
              <a:extLst>
                <a:ext uri="{FF2B5EF4-FFF2-40B4-BE49-F238E27FC236}">
                  <a16:creationId xmlns:a16="http://schemas.microsoft.com/office/drawing/2014/main" id="{4957625A-7DEB-76F4-EA72-36059E72389F}"/>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591532" flipH="1">
              <a:off x="418261" y="847112"/>
              <a:ext cx="782592" cy="615639"/>
            </a:xfrm>
            <a:prstGeom prst="rect">
              <a:avLst/>
            </a:prstGeom>
          </p:spPr>
        </p:pic>
      </p:grpSp>
      <p:grpSp>
        <p:nvGrpSpPr>
          <p:cNvPr id="4" name="Agrupar 3">
            <a:extLst>
              <a:ext uri="{FF2B5EF4-FFF2-40B4-BE49-F238E27FC236}">
                <a16:creationId xmlns:a16="http://schemas.microsoft.com/office/drawing/2014/main" id="{041CC9FB-E7DD-4DAB-8AB1-C17F9F9BE699}"/>
              </a:ext>
            </a:extLst>
          </p:cNvPr>
          <p:cNvGrpSpPr/>
          <p:nvPr/>
        </p:nvGrpSpPr>
        <p:grpSpPr>
          <a:xfrm rot="1165804">
            <a:off x="215469" y="1552967"/>
            <a:ext cx="901908" cy="855653"/>
            <a:chOff x="215468" y="690575"/>
            <a:chExt cx="901908" cy="855653"/>
          </a:xfrm>
          <a:solidFill>
            <a:schemeClr val="tx1"/>
          </a:solidFill>
        </p:grpSpPr>
        <p:pic>
          <p:nvPicPr>
            <p:cNvPr id="9" name="Gráfico 8">
              <a:extLst>
                <a:ext uri="{FF2B5EF4-FFF2-40B4-BE49-F238E27FC236}">
                  <a16:creationId xmlns:a16="http://schemas.microsoft.com/office/drawing/2014/main" id="{9EBAA511-ECD3-487C-B064-68D1DBED9A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591532" flipH="1">
              <a:off x="131992" y="774051"/>
              <a:ext cx="782592" cy="615639"/>
            </a:xfrm>
            <a:prstGeom prst="rect">
              <a:avLst/>
            </a:prstGeom>
          </p:spPr>
        </p:pic>
        <p:pic>
          <p:nvPicPr>
            <p:cNvPr id="10" name="Gráfico 9">
              <a:extLst>
                <a:ext uri="{FF2B5EF4-FFF2-40B4-BE49-F238E27FC236}">
                  <a16:creationId xmlns:a16="http://schemas.microsoft.com/office/drawing/2014/main" id="{A047529D-FF19-4A7D-9480-7862DF31D6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591532" flipH="1">
              <a:off x="418261" y="847112"/>
              <a:ext cx="782592" cy="615639"/>
            </a:xfrm>
            <a:prstGeom prst="rect">
              <a:avLst/>
            </a:prstGeom>
          </p:spPr>
        </p:pic>
      </p:grpSp>
      <p:sp>
        <p:nvSpPr>
          <p:cNvPr id="23" name="CaixaDeTexto 22">
            <a:extLst>
              <a:ext uri="{FF2B5EF4-FFF2-40B4-BE49-F238E27FC236}">
                <a16:creationId xmlns:a16="http://schemas.microsoft.com/office/drawing/2014/main" id="{13821F4A-36ED-4652-B62A-4F8F14C98F62}"/>
              </a:ext>
            </a:extLst>
          </p:cNvPr>
          <p:cNvSpPr txBox="1"/>
          <p:nvPr/>
        </p:nvSpPr>
        <p:spPr>
          <a:xfrm>
            <a:off x="666423" y="1894317"/>
            <a:ext cx="4467051" cy="3069366"/>
          </a:xfrm>
          <a:prstGeom prst="rect">
            <a:avLst/>
          </a:prstGeom>
          <a:noFill/>
        </p:spPr>
        <p:txBody>
          <a:bodyPr wrap="square" rtlCol="0" anchor="ctr">
            <a:spAutoFit/>
          </a:bodyPr>
          <a:lstStyle/>
          <a:p>
            <a:r>
              <a:rPr lang="pt-BR" sz="3600" i="1" dirty="0">
                <a:solidFill>
                  <a:schemeClr val="bg1"/>
                </a:solidFill>
                <a:latin typeface="+mj-lt"/>
              </a:rPr>
              <a:t>Se quiser ir rápido, vá sozinho.</a:t>
            </a:r>
            <a:br>
              <a:rPr lang="pt-BR" sz="3600" i="1" dirty="0">
                <a:solidFill>
                  <a:schemeClr val="bg1"/>
                </a:solidFill>
                <a:latin typeface="+mj-lt"/>
              </a:rPr>
            </a:br>
            <a:r>
              <a:rPr lang="pt-BR" sz="3600" i="1" dirty="0">
                <a:solidFill>
                  <a:schemeClr val="bg1"/>
                </a:solidFill>
                <a:latin typeface="+mj-lt"/>
              </a:rPr>
              <a:t>Se quiser ir longe, vá acompanhado.</a:t>
            </a:r>
          </a:p>
          <a:p>
            <a:pPr>
              <a:lnSpc>
                <a:spcPct val="130000"/>
              </a:lnSpc>
            </a:pPr>
            <a:endParaRPr lang="pt-BR" sz="2400" i="1" dirty="0">
              <a:solidFill>
                <a:schemeClr val="bg2"/>
              </a:solidFill>
              <a:latin typeface="+mj-lt"/>
            </a:endParaRPr>
          </a:p>
          <a:p>
            <a:pPr>
              <a:lnSpc>
                <a:spcPct val="130000"/>
              </a:lnSpc>
            </a:pPr>
            <a:r>
              <a:rPr lang="pt-BR" sz="1600" b="1" i="1" dirty="0">
                <a:solidFill>
                  <a:schemeClr val="bg1"/>
                </a:solidFill>
                <a:latin typeface="Exo 2.0" panose="00000500000000000000" pitchFamily="50" charset="0"/>
              </a:rPr>
              <a:t>Provérbio africano</a:t>
            </a:r>
            <a:endParaRPr lang="pt-BR" sz="1600" i="1" dirty="0">
              <a:solidFill>
                <a:schemeClr val="bg1"/>
              </a:solidFill>
              <a:latin typeface="Exo 2.0" panose="00000500000000000000" pitchFamily="50" charset="0"/>
            </a:endParaRPr>
          </a:p>
        </p:txBody>
      </p:sp>
      <p:pic>
        <p:nvPicPr>
          <p:cNvPr id="24" name="Gráfico 23">
            <a:extLst>
              <a:ext uri="{FF2B5EF4-FFF2-40B4-BE49-F238E27FC236}">
                <a16:creationId xmlns:a16="http://schemas.microsoft.com/office/drawing/2014/main" id="{C9A4715A-8604-418F-940B-F8487A709F3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6354817" flipH="1">
            <a:off x="3694304" y="-1940786"/>
            <a:ext cx="12827102" cy="10090654"/>
          </a:xfrm>
          <a:prstGeom prst="rect">
            <a:avLst/>
          </a:prstGeom>
        </p:spPr>
      </p:pic>
      <p:sp>
        <p:nvSpPr>
          <p:cNvPr id="25" name="Gráfico 8">
            <a:extLst>
              <a:ext uri="{FF2B5EF4-FFF2-40B4-BE49-F238E27FC236}">
                <a16:creationId xmlns:a16="http://schemas.microsoft.com/office/drawing/2014/main" id="{7B559F09-8D5B-4FA5-890A-31F948CFD0D9}"/>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a:p>
        </p:txBody>
      </p:sp>
      <p:sp>
        <p:nvSpPr>
          <p:cNvPr id="26" name="CaixaDeTexto 25">
            <a:extLst>
              <a:ext uri="{FF2B5EF4-FFF2-40B4-BE49-F238E27FC236}">
                <a16:creationId xmlns:a16="http://schemas.microsoft.com/office/drawing/2014/main" id="{7C714550-FCFE-4215-83DB-2647CBE912E0}"/>
              </a:ext>
            </a:extLst>
          </p:cNvPr>
          <p:cNvSpPr txBox="1"/>
          <p:nvPr/>
        </p:nvSpPr>
        <p:spPr>
          <a:xfrm>
            <a:off x="335791" y="6181224"/>
            <a:ext cx="510875" cy="305902"/>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24</a:t>
            </a:fld>
            <a:endParaRPr lang="pt-BR" sz="1400" dirty="0">
              <a:solidFill>
                <a:schemeClr val="bg1"/>
              </a:solidFill>
              <a:latin typeface="+mj-lt"/>
            </a:endParaRPr>
          </a:p>
        </p:txBody>
      </p:sp>
    </p:spTree>
    <p:custDataLst>
      <p:tags r:id="rId1"/>
    </p:custDataLst>
    <p:extLst>
      <p:ext uri="{BB962C8B-B14F-4D97-AF65-F5344CB8AC3E}">
        <p14:creationId xmlns:p14="http://schemas.microsoft.com/office/powerpoint/2010/main" val="41925906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3" name="Imagem 2">
            <a:extLst>
              <a:ext uri="{FF2B5EF4-FFF2-40B4-BE49-F238E27FC236}">
                <a16:creationId xmlns:a16="http://schemas.microsoft.com/office/drawing/2014/main" id="{FA0733E6-348B-4BA3-A40F-8853699922FA}"/>
              </a:ext>
            </a:extLst>
          </p:cNvPr>
          <p:cNvPicPr>
            <a:picLocks noChangeAspect="1"/>
          </p:cNvPicPr>
          <p:nvPr/>
        </p:nvPicPr>
        <p:blipFill rotWithShape="1">
          <a:blip r:embed="rId4">
            <a:extLst>
              <a:ext uri="{28A0092B-C50C-407E-A947-70E740481C1C}">
                <a14:useLocalDpi xmlns:a14="http://schemas.microsoft.com/office/drawing/2010/main" val="0"/>
              </a:ext>
            </a:extLst>
          </a:blip>
          <a:srcRect l="16897" t="1588" r="13444"/>
          <a:stretch/>
        </p:blipFill>
        <p:spPr>
          <a:xfrm flipH="1">
            <a:off x="-3" y="0"/>
            <a:ext cx="7591289" cy="6858000"/>
          </a:xfrm>
          <a:prstGeom prst="rect">
            <a:avLst/>
          </a:prstGeom>
        </p:spPr>
      </p:pic>
      <p:sp>
        <p:nvSpPr>
          <p:cNvPr id="137" name="Google Shape;137;g177a79fe0d0_0_673"/>
          <p:cNvSpPr/>
          <p:nvPr/>
        </p:nvSpPr>
        <p:spPr>
          <a:xfrm flipH="1">
            <a:off x="4178346" y="-962"/>
            <a:ext cx="8038065" cy="6861788"/>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pic>
        <p:nvPicPr>
          <p:cNvPr id="12" name="Gráfico 11" hidden="1">
            <a:extLst>
              <a:ext uri="{FF2B5EF4-FFF2-40B4-BE49-F238E27FC236}">
                <a16:creationId xmlns:a16="http://schemas.microsoft.com/office/drawing/2014/main" id="{BB4C4D34-249C-4E59-87C7-3382F7DEBB7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39" name="Google Shape;139;g177a79fe0d0_0_673"/>
          <p:cNvSpPr txBox="1"/>
          <p:nvPr/>
        </p:nvSpPr>
        <p:spPr>
          <a:xfrm>
            <a:off x="7591286" y="1174500"/>
            <a:ext cx="3852992" cy="4154943"/>
          </a:xfrm>
          <a:prstGeom prst="rect">
            <a:avLst/>
          </a:prstGeom>
          <a:noFill/>
          <a:ln>
            <a:noFill/>
          </a:ln>
        </p:spPr>
        <p:txBody>
          <a:bodyPr spcFirstLastPara="1" wrap="square" lIns="91425" tIns="45700" rIns="91425" bIns="45700" anchor="b" anchorCtr="0">
            <a:spAutoFit/>
          </a:bodyPr>
          <a:lstStyle/>
          <a:p>
            <a:pPr marR="0" lvl="0" indent="0" algn="ctr">
              <a:spcBef>
                <a:spcPts val="0"/>
              </a:spcBef>
              <a:spcAft>
                <a:spcPts val="0"/>
              </a:spcAft>
              <a:buNone/>
            </a:pPr>
            <a:r>
              <a:rPr kumimoji="0" lang="pt-BR" sz="12000" b="0" i="1" u="none" strike="noStrike" kern="1200" cap="none" spc="0" normalizeH="0" baseline="0" noProof="0" dirty="0">
                <a:ln w="38100">
                  <a:solidFill>
                    <a:srgbClr val="FFFFFF"/>
                  </a:solidFill>
                </a:ln>
                <a:noFill/>
                <a:effectLst/>
                <a:uLnTx/>
                <a:uFillTx/>
                <a:latin typeface="Exo 2.0 Extra Bold"/>
                <a:ea typeface="+mn-ea"/>
                <a:cs typeface="+mn-cs"/>
              </a:rPr>
              <a:t>07</a:t>
            </a:r>
            <a:endParaRPr lang="pt-BR" sz="3600" i="1" dirty="0">
              <a:solidFill>
                <a:schemeClr val="bg1"/>
              </a:solidFill>
              <a:latin typeface="+mj-lt"/>
              <a:sym typeface="Exo 2 ExtraBold"/>
            </a:endParaRPr>
          </a:p>
          <a:p>
            <a:pPr marR="0" lvl="0" indent="0" algn="ctr">
              <a:spcBef>
                <a:spcPts val="0"/>
              </a:spcBef>
              <a:spcAft>
                <a:spcPts val="0"/>
              </a:spcAft>
              <a:buNone/>
            </a:pPr>
            <a:r>
              <a:rPr lang="pt-BR" sz="3600" i="1" dirty="0">
                <a:solidFill>
                  <a:schemeClr val="bg1"/>
                </a:solidFill>
                <a:latin typeface="+mj-lt"/>
                <a:sym typeface="Exo 2 ExtraBold"/>
              </a:rPr>
              <a:t>Dicas de como construir uma boa rede de contatos</a:t>
            </a:r>
            <a:endParaRPr lang="pt-BR" sz="3600" i="1" dirty="0">
              <a:solidFill>
                <a:schemeClr val="bg1"/>
              </a:solidFill>
              <a:latin typeface="+mj-lt"/>
              <a:sym typeface="Nunito ExtraLight"/>
            </a:endParaRPr>
          </a:p>
        </p:txBody>
      </p:sp>
      <p:sp>
        <p:nvSpPr>
          <p:cNvPr id="141" name="Google Shape;141;g177a79fe0d0_0_673"/>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sp>
        <p:nvSpPr>
          <p:cNvPr id="142" name="Google Shape;142;g177a79fe0d0_0_673"/>
          <p:cNvSpPr txBox="1"/>
          <p:nvPr/>
        </p:nvSpPr>
        <p:spPr>
          <a:xfrm>
            <a:off x="11267768" y="6181223"/>
            <a:ext cx="557032"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a:solidFill>
                  <a:schemeClr val="lt1"/>
                </a:solidFill>
                <a:latin typeface="+mj-lt"/>
                <a:ea typeface="Exo 2 ExtraBold"/>
                <a:cs typeface="Exo 2 ExtraBold"/>
                <a:sym typeface="Exo 2 ExtraBold"/>
              </a:rPr>
              <a:t>25</a:t>
            </a:fld>
            <a:endParaRPr sz="1400" dirty="0">
              <a:solidFill>
                <a:schemeClr val="lt1"/>
              </a:solidFill>
              <a:latin typeface="+mj-lt"/>
              <a:ea typeface="Exo 2 ExtraBold"/>
              <a:cs typeface="Exo 2 ExtraBold"/>
              <a:sym typeface="Exo 2 ExtraBold"/>
            </a:endParaRPr>
          </a:p>
        </p:txBody>
      </p:sp>
      <p:pic>
        <p:nvPicPr>
          <p:cNvPr id="143" name="Google Shape;143;g177a79fe0d0_0_673"/>
          <p:cNvPicPr preferRelativeResize="0"/>
          <p:nvPr/>
        </p:nvPicPr>
        <p:blipFill rotWithShape="1">
          <a:blip r:embed="rId7">
            <a:alphaModFix/>
          </a:blip>
          <a:srcRect/>
          <a:stretch/>
        </p:blipFill>
        <p:spPr>
          <a:xfrm rot="2345219" flipH="1">
            <a:off x="10057994" y="-1641605"/>
            <a:ext cx="2549071" cy="3061902"/>
          </a:xfrm>
          <a:prstGeom prst="rect">
            <a:avLst/>
          </a:prstGeom>
          <a:noFill/>
          <a:ln>
            <a:noFill/>
          </a:ln>
        </p:spPr>
      </p:pic>
      <p:pic>
        <p:nvPicPr>
          <p:cNvPr id="4" name="Gráfico 3">
            <a:extLst>
              <a:ext uri="{FF2B5EF4-FFF2-40B4-BE49-F238E27FC236}">
                <a16:creationId xmlns:a16="http://schemas.microsoft.com/office/drawing/2014/main" id="{235333D9-9D9B-8241-AF2A-38732D99C8E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6751292">
            <a:off x="-999864" y="-592042"/>
            <a:ext cx="9511348" cy="8042083"/>
          </a:xfrm>
          <a:prstGeom prst="rect">
            <a:avLst/>
          </a:prstGeom>
        </p:spPr>
      </p:pic>
    </p:spTree>
    <p:custDataLst>
      <p:tags r:id="rId1"/>
    </p:custData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4" name="Imagem 3">
            <a:extLst>
              <a:ext uri="{FF2B5EF4-FFF2-40B4-BE49-F238E27FC236}">
                <a16:creationId xmlns:a16="http://schemas.microsoft.com/office/drawing/2014/main" id="{5242D39D-2F1E-0B4F-BB50-3C4FF0DA38A4}"/>
              </a:ext>
            </a:extLst>
          </p:cNvPr>
          <p:cNvPicPr>
            <a:picLocks noChangeAspect="1"/>
          </p:cNvPicPr>
          <p:nvPr/>
        </p:nvPicPr>
        <p:blipFill rotWithShape="1">
          <a:blip r:embed="rId4">
            <a:extLst>
              <a:ext uri="{28A0092B-C50C-407E-A947-70E740481C1C}">
                <a14:useLocalDpi xmlns:a14="http://schemas.microsoft.com/office/drawing/2010/main" val="0"/>
              </a:ext>
            </a:extLst>
          </a:blip>
          <a:srcRect l="14208" t="2302" r="-11906"/>
          <a:stretch/>
        </p:blipFill>
        <p:spPr>
          <a:xfrm>
            <a:off x="0" y="-1971"/>
            <a:ext cx="10306388" cy="6867457"/>
          </a:xfrm>
          <a:prstGeom prst="rect">
            <a:avLst/>
          </a:prstGeom>
        </p:spPr>
      </p:pic>
      <p:sp>
        <p:nvSpPr>
          <p:cNvPr id="13" name="Retângulo 12">
            <a:extLst>
              <a:ext uri="{FF2B5EF4-FFF2-40B4-BE49-F238E27FC236}">
                <a16:creationId xmlns:a16="http://schemas.microsoft.com/office/drawing/2014/main" id="{66EDCA8F-007D-408C-866F-816BE872B1DD}"/>
              </a:ext>
            </a:extLst>
          </p:cNvPr>
          <p:cNvSpPr/>
          <p:nvPr/>
        </p:nvSpPr>
        <p:spPr>
          <a:xfrm flipH="1">
            <a:off x="421716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2" name="Gráfico 2">
            <a:extLst>
              <a:ext uri="{FF2B5EF4-FFF2-40B4-BE49-F238E27FC236}">
                <a16:creationId xmlns:a16="http://schemas.microsoft.com/office/drawing/2014/main" id="{33006A53-DB68-496B-A703-2028307047BA}"/>
              </a:ext>
            </a:extLst>
          </p:cNvPr>
          <p:cNvSpPr/>
          <p:nvPr/>
        </p:nvSpPr>
        <p:spPr>
          <a:xfrm rot="5169547" flipH="1">
            <a:off x="7282497" y="-2890771"/>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pic>
        <p:nvPicPr>
          <p:cNvPr id="8" name="Gráfico 7" hidden="1">
            <a:extLst>
              <a:ext uri="{FF2B5EF4-FFF2-40B4-BE49-F238E27FC236}">
                <a16:creationId xmlns:a16="http://schemas.microsoft.com/office/drawing/2014/main" id="{14147EF2-3A29-4984-9DD8-2E9DA4FB7B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3B106323-52A9-422F-82A7-5BF48978EC8D}"/>
              </a:ext>
            </a:extLst>
          </p:cNvPr>
          <p:cNvSpPr txBox="1"/>
          <p:nvPr/>
        </p:nvSpPr>
        <p:spPr>
          <a:xfrm>
            <a:off x="8630916" y="1513656"/>
            <a:ext cx="2625344" cy="1323439"/>
          </a:xfrm>
          <a:prstGeom prst="rect">
            <a:avLst/>
          </a:prstGeom>
          <a:noFill/>
        </p:spPr>
        <p:txBody>
          <a:bodyPr wrap="square" rtlCol="0">
            <a:spAutoFit/>
          </a:bodyPr>
          <a:lstStyle/>
          <a:p>
            <a:pPr algn="r"/>
            <a:r>
              <a:rPr lang="pt-BR" sz="8000" i="1" dirty="0">
                <a:ln w="38100">
                  <a:solidFill>
                    <a:schemeClr val="tx2"/>
                  </a:solidFill>
                </a:ln>
                <a:noFill/>
                <a:latin typeface="+mj-lt"/>
              </a:rPr>
              <a:t>01</a:t>
            </a:r>
            <a:endParaRPr lang="pt-BR" sz="8800" i="1" dirty="0">
              <a:ln w="38100">
                <a:solidFill>
                  <a:schemeClr val="tx2"/>
                </a:solidFill>
              </a:ln>
              <a:noFill/>
              <a:latin typeface="+mj-lt"/>
            </a:endParaRPr>
          </a:p>
        </p:txBody>
      </p:sp>
      <p:sp>
        <p:nvSpPr>
          <p:cNvPr id="14" name="Google Shape;636;p33">
            <a:extLst>
              <a:ext uri="{FF2B5EF4-FFF2-40B4-BE49-F238E27FC236}">
                <a16:creationId xmlns:a16="http://schemas.microsoft.com/office/drawing/2014/main" id="{96D01D25-B472-431F-BB6C-B1F90FFBE34F}"/>
              </a:ext>
            </a:extLst>
          </p:cNvPr>
          <p:cNvSpPr/>
          <p:nvPr/>
        </p:nvSpPr>
        <p:spPr>
          <a:xfrm rot="2839400" flipH="1">
            <a:off x="6667308" y="-6757055"/>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2" name="CaixaDeTexto 1">
            <a:extLst>
              <a:ext uri="{FF2B5EF4-FFF2-40B4-BE49-F238E27FC236}">
                <a16:creationId xmlns:a16="http://schemas.microsoft.com/office/drawing/2014/main" id="{684C3274-A842-5394-80B8-03ABF6AFEBA3}"/>
              </a:ext>
            </a:extLst>
          </p:cNvPr>
          <p:cNvSpPr txBox="1"/>
          <p:nvPr/>
        </p:nvSpPr>
        <p:spPr>
          <a:xfrm>
            <a:off x="7145867" y="2955027"/>
            <a:ext cx="4110393" cy="2708434"/>
          </a:xfrm>
          <a:prstGeom prst="rect">
            <a:avLst/>
          </a:prstGeom>
          <a:noFill/>
        </p:spPr>
        <p:txBody>
          <a:bodyPr wrap="square" rtlCol="0" anchor="t">
            <a:spAutoFit/>
          </a:bodyPr>
          <a:lstStyle/>
          <a:p>
            <a:pPr algn="r">
              <a:spcBef>
                <a:spcPts val="1400"/>
              </a:spcBef>
            </a:pPr>
            <a:r>
              <a:rPr lang="pt-BR" sz="3600" b="1" i="1" dirty="0">
                <a:solidFill>
                  <a:schemeClr val="tx2"/>
                </a:solidFill>
                <a:latin typeface="+mj-lt"/>
              </a:rPr>
              <a:t>Toda hora é hora!</a:t>
            </a:r>
          </a:p>
          <a:p>
            <a:pPr algn="r">
              <a:lnSpc>
                <a:spcPct val="130000"/>
              </a:lnSpc>
            </a:pPr>
            <a:endParaRPr lang="pt-BR" sz="1600" b="1" dirty="0">
              <a:solidFill>
                <a:srgbClr val="F06478"/>
              </a:solidFill>
            </a:endParaRPr>
          </a:p>
          <a:p>
            <a:pPr algn="r">
              <a:lnSpc>
                <a:spcPct val="130000"/>
              </a:lnSpc>
            </a:pPr>
            <a:r>
              <a:rPr lang="pt-BR" b="1" dirty="0"/>
              <a:t>Adquirir ou um cultivar um contato pode ocorrer em qualquer lugar, não só em eventos profissionais ou no ambiente de trabalho. </a:t>
            </a:r>
          </a:p>
          <a:p>
            <a:pPr algn="r">
              <a:lnSpc>
                <a:spcPct val="130000"/>
              </a:lnSpc>
            </a:pPr>
            <a:endParaRPr lang="pt-BR" sz="1600" b="1" dirty="0">
              <a:solidFill>
                <a:srgbClr val="F06478"/>
              </a:solidFill>
            </a:endParaRPr>
          </a:p>
        </p:txBody>
      </p:sp>
      <p:sp>
        <p:nvSpPr>
          <p:cNvPr id="10" name="Gráfico 8">
            <a:extLst>
              <a:ext uri="{FF2B5EF4-FFF2-40B4-BE49-F238E27FC236}">
                <a16:creationId xmlns:a16="http://schemas.microsoft.com/office/drawing/2014/main" id="{9A9BFDB0-5750-4FA4-9868-9076D3E64686}"/>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1" name="CaixaDeTexto 10">
            <a:extLst>
              <a:ext uri="{FF2B5EF4-FFF2-40B4-BE49-F238E27FC236}">
                <a16:creationId xmlns:a16="http://schemas.microsoft.com/office/drawing/2014/main" id="{BF0E815D-D941-41AA-B76A-82F0ADBBC0AA}"/>
              </a:ext>
            </a:extLst>
          </p:cNvPr>
          <p:cNvSpPr txBox="1"/>
          <p:nvPr/>
        </p:nvSpPr>
        <p:spPr>
          <a:xfrm>
            <a:off x="335792" y="6181223"/>
            <a:ext cx="44213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26</a:t>
            </a:fld>
            <a:endParaRPr lang="pt-BR" sz="1400" dirty="0">
              <a:solidFill>
                <a:schemeClr val="bg1"/>
              </a:solidFill>
              <a:latin typeface="+mj-l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9" name="Imagem 8">
            <a:extLst>
              <a:ext uri="{FF2B5EF4-FFF2-40B4-BE49-F238E27FC236}">
                <a16:creationId xmlns:a16="http://schemas.microsoft.com/office/drawing/2014/main" id="{649FC075-0A99-A26B-310F-68D1FB269BDB}"/>
              </a:ext>
            </a:extLst>
          </p:cNvPr>
          <p:cNvPicPr>
            <a:picLocks noChangeAspect="1"/>
          </p:cNvPicPr>
          <p:nvPr/>
        </p:nvPicPr>
        <p:blipFill rotWithShape="1">
          <a:blip r:embed="rId4">
            <a:extLst>
              <a:ext uri="{28A0092B-C50C-407E-A947-70E740481C1C}">
                <a14:useLocalDpi xmlns:a14="http://schemas.microsoft.com/office/drawing/2010/main" val="0"/>
              </a:ext>
            </a:extLst>
          </a:blip>
          <a:srcRect l="-14857" t="6353" r="21210"/>
          <a:stretch/>
        </p:blipFill>
        <p:spPr>
          <a:xfrm>
            <a:off x="1937604" y="0"/>
            <a:ext cx="10254396" cy="6858000"/>
          </a:xfrm>
          <a:prstGeom prst="rect">
            <a:avLst/>
          </a:prstGeom>
        </p:spPr>
      </p:pic>
      <p:sp>
        <p:nvSpPr>
          <p:cNvPr id="12" name="Retângulo 11">
            <a:extLst>
              <a:ext uri="{FF2B5EF4-FFF2-40B4-BE49-F238E27FC236}">
                <a16:creationId xmlns:a16="http://schemas.microsoft.com/office/drawing/2014/main" id="{C3AA6FD1-71CB-4217-A29C-F44C714B381E}"/>
              </a:ext>
            </a:extLst>
          </p:cNvPr>
          <p:cNvSpPr/>
          <p:nvPr/>
        </p:nvSpPr>
        <p:spPr>
          <a:xfrm>
            <a:off x="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Gráfico 2">
            <a:extLst>
              <a:ext uri="{FF2B5EF4-FFF2-40B4-BE49-F238E27FC236}">
                <a16:creationId xmlns:a16="http://schemas.microsoft.com/office/drawing/2014/main" id="{7A958146-7233-41A7-9DED-56A2F7267E10}"/>
              </a:ext>
            </a:extLst>
          </p:cNvPr>
          <p:cNvSpPr/>
          <p:nvPr/>
        </p:nvSpPr>
        <p:spPr>
          <a:xfrm rot="16466111">
            <a:off x="-7135654" y="-3432017"/>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solidFill>
              <a:schemeClr val="bg1"/>
            </a:solidFill>
            <a:prstDash val="solid"/>
            <a:miter/>
          </a:ln>
        </p:spPr>
        <p:txBody>
          <a:bodyPr rtlCol="0" anchor="ctr"/>
          <a:lstStyle/>
          <a:p>
            <a:endParaRPr lang="pt-BR" dirty="0">
              <a:latin typeface="Exo 2.0" panose="00000500000000000000" pitchFamily="50" charset="0"/>
            </a:endParaRPr>
          </a:p>
        </p:txBody>
      </p:sp>
      <p:pic>
        <p:nvPicPr>
          <p:cNvPr id="10" name="Gráfico 9" hidden="1">
            <a:extLst>
              <a:ext uri="{FF2B5EF4-FFF2-40B4-BE49-F238E27FC236}">
                <a16:creationId xmlns:a16="http://schemas.microsoft.com/office/drawing/2014/main" id="{54DC2898-B46F-4854-BAA3-453C3C7414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4" name="Google Shape;636;p33">
            <a:extLst>
              <a:ext uri="{FF2B5EF4-FFF2-40B4-BE49-F238E27FC236}">
                <a16:creationId xmlns:a16="http://schemas.microsoft.com/office/drawing/2014/main" id="{8D69F060-9B17-4023-86F7-D5DBDDDCAFFA}"/>
              </a:ext>
            </a:extLst>
          </p:cNvPr>
          <p:cNvSpPr/>
          <p:nvPr/>
        </p:nvSpPr>
        <p:spPr>
          <a:xfrm rot="18301844">
            <a:off x="-11303882" y="-7030808"/>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11" name="Gráfico 8">
            <a:extLst>
              <a:ext uri="{FF2B5EF4-FFF2-40B4-BE49-F238E27FC236}">
                <a16:creationId xmlns:a16="http://schemas.microsoft.com/office/drawing/2014/main" id="{23841377-1B0A-4DA5-9D7E-DCD241D6C50D}"/>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1DE3E27B-3E88-4AE1-AC7D-450B6AC2EF87}"/>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27</a:t>
            </a:fld>
            <a:endParaRPr lang="pt-BR" sz="1400" dirty="0">
              <a:solidFill>
                <a:schemeClr val="bg1"/>
              </a:solidFill>
              <a:latin typeface="+mj-lt"/>
            </a:endParaRPr>
          </a:p>
        </p:txBody>
      </p:sp>
      <p:sp>
        <p:nvSpPr>
          <p:cNvPr id="3" name="CaixaDeTexto 2">
            <a:extLst>
              <a:ext uri="{FF2B5EF4-FFF2-40B4-BE49-F238E27FC236}">
                <a16:creationId xmlns:a16="http://schemas.microsoft.com/office/drawing/2014/main" id="{77E3C02A-0E99-03F5-DED1-8404FCD1DF26}"/>
              </a:ext>
            </a:extLst>
          </p:cNvPr>
          <p:cNvSpPr txBox="1"/>
          <p:nvPr/>
        </p:nvSpPr>
        <p:spPr>
          <a:xfrm>
            <a:off x="722689" y="1106690"/>
            <a:ext cx="2625344" cy="1323439"/>
          </a:xfrm>
          <a:prstGeom prst="rect">
            <a:avLst/>
          </a:prstGeom>
          <a:noFill/>
        </p:spPr>
        <p:txBody>
          <a:bodyPr wrap="square" rtlCol="0">
            <a:spAutoFit/>
          </a:bodyPr>
          <a:lstStyle/>
          <a:p>
            <a:r>
              <a:rPr lang="pt-BR" sz="8000" i="1" dirty="0">
                <a:ln w="38100">
                  <a:solidFill>
                    <a:schemeClr val="tx2"/>
                  </a:solidFill>
                </a:ln>
                <a:noFill/>
                <a:latin typeface="+mj-lt"/>
              </a:rPr>
              <a:t>02</a:t>
            </a:r>
            <a:endParaRPr lang="pt-BR" sz="8800" i="1" dirty="0">
              <a:ln w="38100">
                <a:solidFill>
                  <a:schemeClr val="tx2"/>
                </a:solidFill>
              </a:ln>
              <a:noFill/>
              <a:latin typeface="+mj-lt"/>
            </a:endParaRPr>
          </a:p>
        </p:txBody>
      </p:sp>
      <p:sp>
        <p:nvSpPr>
          <p:cNvPr id="5" name="CaixaDeTexto 4">
            <a:extLst>
              <a:ext uri="{FF2B5EF4-FFF2-40B4-BE49-F238E27FC236}">
                <a16:creationId xmlns:a16="http://schemas.microsoft.com/office/drawing/2014/main" id="{B02C2751-1CA2-49B8-1851-8CA893EE6DC8}"/>
              </a:ext>
            </a:extLst>
          </p:cNvPr>
          <p:cNvSpPr txBox="1"/>
          <p:nvPr/>
        </p:nvSpPr>
        <p:spPr>
          <a:xfrm>
            <a:off x="770815" y="2482253"/>
            <a:ext cx="3953585" cy="2940036"/>
          </a:xfrm>
          <a:prstGeom prst="rect">
            <a:avLst/>
          </a:prstGeom>
          <a:noFill/>
        </p:spPr>
        <p:txBody>
          <a:bodyPr wrap="square" rtlCol="0" anchor="t">
            <a:spAutoFit/>
          </a:bodyPr>
          <a:lstStyle/>
          <a:p>
            <a:pPr>
              <a:spcBef>
                <a:spcPts val="1400"/>
              </a:spcBef>
            </a:pPr>
            <a:r>
              <a:rPr lang="pt-BR" sz="3600" b="1" i="1" dirty="0">
                <a:solidFill>
                  <a:schemeClr val="tx2"/>
                </a:solidFill>
                <a:latin typeface="+mj-lt"/>
              </a:rPr>
              <a:t>Um passo de</a:t>
            </a:r>
            <a:br>
              <a:rPr lang="pt-BR" sz="3600" b="1" i="1" dirty="0">
                <a:solidFill>
                  <a:schemeClr val="tx2"/>
                </a:solidFill>
                <a:latin typeface="+mj-lt"/>
              </a:rPr>
            </a:br>
            <a:r>
              <a:rPr lang="pt-BR" sz="3600" b="1" i="1" dirty="0">
                <a:solidFill>
                  <a:schemeClr val="tx2"/>
                </a:solidFill>
                <a:latin typeface="+mj-lt"/>
              </a:rPr>
              <a:t>cada vez</a:t>
            </a:r>
          </a:p>
          <a:p>
            <a:pPr>
              <a:lnSpc>
                <a:spcPct val="130000"/>
              </a:lnSpc>
            </a:pPr>
            <a:endParaRPr lang="pt-BR" sz="1600" b="1" dirty="0">
              <a:solidFill>
                <a:srgbClr val="F06478"/>
              </a:solidFill>
            </a:endParaRPr>
          </a:p>
          <a:p>
            <a:pPr>
              <a:lnSpc>
                <a:spcPct val="130000"/>
              </a:lnSpc>
            </a:pPr>
            <a:r>
              <a:rPr lang="pt-BR" b="1" dirty="0"/>
              <a:t>Um relacionamento é construído passo a passo. Não queira ter uma relação próxima com quem você acabou de conhecer.</a:t>
            </a:r>
          </a:p>
        </p:txBody>
      </p:sp>
    </p:spTree>
    <p:custDataLst>
      <p:tags r:id="rId1"/>
    </p:custDataLst>
    <p:extLst>
      <p:ext uri="{BB962C8B-B14F-4D97-AF65-F5344CB8AC3E}">
        <p14:creationId xmlns:p14="http://schemas.microsoft.com/office/powerpoint/2010/main" val="82628829"/>
      </p:ext>
    </p:extLst>
  </p:cSld>
  <p:clrMapOvr>
    <a:masterClrMapping/>
  </p:clrMapOvr>
  <p:transition spd="slow">
    <p:push/>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4" name="Imagem 3">
            <a:extLst>
              <a:ext uri="{FF2B5EF4-FFF2-40B4-BE49-F238E27FC236}">
                <a16:creationId xmlns:a16="http://schemas.microsoft.com/office/drawing/2014/main" id="{76D0C61F-2BD2-1ABC-3F39-C0FFC839CC47}"/>
              </a:ext>
            </a:extLst>
          </p:cNvPr>
          <p:cNvPicPr>
            <a:picLocks noChangeAspect="1"/>
          </p:cNvPicPr>
          <p:nvPr/>
        </p:nvPicPr>
        <p:blipFill rotWithShape="1">
          <a:blip r:embed="rId4">
            <a:extLst>
              <a:ext uri="{28A0092B-C50C-407E-A947-70E740481C1C}">
                <a14:useLocalDpi xmlns:a14="http://schemas.microsoft.com/office/drawing/2010/main" val="0"/>
              </a:ext>
            </a:extLst>
          </a:blip>
          <a:srcRect l="3267" t="8669" r="8498" b="3096"/>
          <a:stretch/>
        </p:blipFill>
        <p:spPr>
          <a:xfrm flipH="1">
            <a:off x="0" y="0"/>
            <a:ext cx="10270354" cy="6858000"/>
          </a:xfrm>
          <a:prstGeom prst="rect">
            <a:avLst/>
          </a:prstGeom>
        </p:spPr>
      </p:pic>
      <p:sp>
        <p:nvSpPr>
          <p:cNvPr id="12" name="Retângulo 11">
            <a:extLst>
              <a:ext uri="{FF2B5EF4-FFF2-40B4-BE49-F238E27FC236}">
                <a16:creationId xmlns:a16="http://schemas.microsoft.com/office/drawing/2014/main" id="{E829D6EA-F98D-42B6-8044-2FB5036C768B}"/>
              </a:ext>
            </a:extLst>
          </p:cNvPr>
          <p:cNvSpPr/>
          <p:nvPr/>
        </p:nvSpPr>
        <p:spPr>
          <a:xfrm flipH="1">
            <a:off x="421716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Gráfico 2">
            <a:extLst>
              <a:ext uri="{FF2B5EF4-FFF2-40B4-BE49-F238E27FC236}">
                <a16:creationId xmlns:a16="http://schemas.microsoft.com/office/drawing/2014/main" id="{129FF5E1-0C44-4DB3-B931-75BA7FB20CCD}"/>
              </a:ext>
            </a:extLst>
          </p:cNvPr>
          <p:cNvSpPr/>
          <p:nvPr/>
        </p:nvSpPr>
        <p:spPr>
          <a:xfrm rot="5024073" flipH="1">
            <a:off x="7570708" y="-2826604"/>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pic>
        <p:nvPicPr>
          <p:cNvPr id="8" name="Gráfico 7" hidden="1">
            <a:extLst>
              <a:ext uri="{FF2B5EF4-FFF2-40B4-BE49-F238E27FC236}">
                <a16:creationId xmlns:a16="http://schemas.microsoft.com/office/drawing/2014/main" id="{14147EF2-3A29-4984-9DD8-2E9DA4FB7B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3B106323-52A9-422F-82A7-5BF48978EC8D}"/>
              </a:ext>
            </a:extLst>
          </p:cNvPr>
          <p:cNvSpPr txBox="1"/>
          <p:nvPr/>
        </p:nvSpPr>
        <p:spPr>
          <a:xfrm>
            <a:off x="8632913" y="1548283"/>
            <a:ext cx="2625344" cy="1323439"/>
          </a:xfrm>
          <a:prstGeom prst="rect">
            <a:avLst/>
          </a:prstGeom>
          <a:noFill/>
        </p:spPr>
        <p:txBody>
          <a:bodyPr wrap="square" rtlCol="0">
            <a:spAutoFit/>
          </a:bodyPr>
          <a:lstStyle/>
          <a:p>
            <a:pPr algn="r"/>
            <a:r>
              <a:rPr lang="pt-BR" sz="8000" i="1" dirty="0">
                <a:ln w="38100">
                  <a:solidFill>
                    <a:schemeClr val="tx2"/>
                  </a:solidFill>
                </a:ln>
                <a:noFill/>
                <a:latin typeface="+mj-lt"/>
              </a:rPr>
              <a:t>03</a:t>
            </a:r>
            <a:endParaRPr lang="pt-BR" sz="8800" i="1" dirty="0">
              <a:ln w="38100">
                <a:solidFill>
                  <a:schemeClr val="tx2"/>
                </a:solidFill>
              </a:ln>
              <a:noFill/>
              <a:latin typeface="+mj-lt"/>
            </a:endParaRPr>
          </a:p>
        </p:txBody>
      </p:sp>
      <p:sp>
        <p:nvSpPr>
          <p:cNvPr id="14" name="Google Shape;636;p33">
            <a:extLst>
              <a:ext uri="{FF2B5EF4-FFF2-40B4-BE49-F238E27FC236}">
                <a16:creationId xmlns:a16="http://schemas.microsoft.com/office/drawing/2014/main" id="{96D01D25-B472-431F-BB6C-B1F90FFBE34F}"/>
              </a:ext>
            </a:extLst>
          </p:cNvPr>
          <p:cNvSpPr/>
          <p:nvPr/>
        </p:nvSpPr>
        <p:spPr>
          <a:xfrm rot="3018987" flipH="1">
            <a:off x="7548020" y="-6755438"/>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2" name="CaixaDeTexto 1">
            <a:extLst>
              <a:ext uri="{FF2B5EF4-FFF2-40B4-BE49-F238E27FC236}">
                <a16:creationId xmlns:a16="http://schemas.microsoft.com/office/drawing/2014/main" id="{684C3274-A842-5394-80B8-03ABF6AFEBA3}"/>
              </a:ext>
            </a:extLst>
          </p:cNvPr>
          <p:cNvSpPr txBox="1"/>
          <p:nvPr/>
        </p:nvSpPr>
        <p:spPr>
          <a:xfrm>
            <a:off x="7416799" y="2967871"/>
            <a:ext cx="3821531" cy="2386038"/>
          </a:xfrm>
          <a:prstGeom prst="rect">
            <a:avLst/>
          </a:prstGeom>
          <a:noFill/>
        </p:spPr>
        <p:txBody>
          <a:bodyPr wrap="square" rtlCol="0" anchor="t">
            <a:spAutoFit/>
          </a:bodyPr>
          <a:lstStyle/>
          <a:p>
            <a:pPr algn="r">
              <a:spcBef>
                <a:spcPts val="1400"/>
              </a:spcBef>
            </a:pPr>
            <a:r>
              <a:rPr lang="pt-BR" sz="3600" b="1" i="1" dirty="0">
                <a:solidFill>
                  <a:schemeClr val="tx2"/>
                </a:solidFill>
                <a:latin typeface="+mj-lt"/>
              </a:rPr>
              <a:t>Menos é mais</a:t>
            </a:r>
            <a:r>
              <a:rPr lang="pt-BR" sz="1600" dirty="0"/>
              <a:t>.</a:t>
            </a:r>
          </a:p>
          <a:p>
            <a:pPr algn="r">
              <a:lnSpc>
                <a:spcPct val="130000"/>
              </a:lnSpc>
            </a:pPr>
            <a:endParaRPr lang="pt-BR" sz="1600" dirty="0"/>
          </a:p>
          <a:p>
            <a:pPr algn="r">
              <a:lnSpc>
                <a:spcPct val="130000"/>
              </a:lnSpc>
            </a:pPr>
            <a:r>
              <a:rPr lang="pt-BR" b="1" dirty="0"/>
              <a:t>Muitas pessoas focam em quantidade e se esquecem de cultivar bons relacionamentos com qualidade.</a:t>
            </a:r>
          </a:p>
        </p:txBody>
      </p:sp>
      <p:sp>
        <p:nvSpPr>
          <p:cNvPr id="10" name="Gráfico 8">
            <a:extLst>
              <a:ext uri="{FF2B5EF4-FFF2-40B4-BE49-F238E27FC236}">
                <a16:creationId xmlns:a16="http://schemas.microsoft.com/office/drawing/2014/main" id="{9A9BFDB0-5750-4FA4-9868-9076D3E64686}"/>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1" name="CaixaDeTexto 10">
            <a:extLst>
              <a:ext uri="{FF2B5EF4-FFF2-40B4-BE49-F238E27FC236}">
                <a16:creationId xmlns:a16="http://schemas.microsoft.com/office/drawing/2014/main" id="{BF0E815D-D941-41AA-B76A-82F0ADBBC0AA}"/>
              </a:ext>
            </a:extLst>
          </p:cNvPr>
          <p:cNvSpPr txBox="1"/>
          <p:nvPr/>
        </p:nvSpPr>
        <p:spPr>
          <a:xfrm>
            <a:off x="335792" y="6181223"/>
            <a:ext cx="44213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28</a:t>
            </a:fld>
            <a:endParaRPr lang="pt-BR" sz="1400" dirty="0">
              <a:solidFill>
                <a:schemeClr val="bg1"/>
              </a:solidFill>
              <a:latin typeface="+mj-lt"/>
            </a:endParaRPr>
          </a:p>
        </p:txBody>
      </p:sp>
    </p:spTree>
    <p:custDataLst>
      <p:tags r:id="rId1"/>
    </p:custDataLst>
    <p:extLst>
      <p:ext uri="{BB962C8B-B14F-4D97-AF65-F5344CB8AC3E}">
        <p14:creationId xmlns:p14="http://schemas.microsoft.com/office/powerpoint/2010/main" val="1908784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6" name="Imagem 5">
            <a:extLst>
              <a:ext uri="{FF2B5EF4-FFF2-40B4-BE49-F238E27FC236}">
                <a16:creationId xmlns:a16="http://schemas.microsoft.com/office/drawing/2014/main" id="{6C9AB484-FBC1-E737-AB6A-870C5CDD1FBC}"/>
              </a:ext>
            </a:extLst>
          </p:cNvPr>
          <p:cNvPicPr>
            <a:picLocks noChangeAspect="1"/>
          </p:cNvPicPr>
          <p:nvPr/>
        </p:nvPicPr>
        <p:blipFill rotWithShape="1">
          <a:blip r:embed="rId4">
            <a:extLst>
              <a:ext uri="{28A0092B-C50C-407E-A947-70E740481C1C}">
                <a14:useLocalDpi xmlns:a14="http://schemas.microsoft.com/office/drawing/2010/main" val="0"/>
              </a:ext>
            </a:extLst>
          </a:blip>
          <a:srcRect l="4282" t="10937" r="6655"/>
          <a:stretch/>
        </p:blipFill>
        <p:spPr>
          <a:xfrm>
            <a:off x="2022065" y="0"/>
            <a:ext cx="10295343" cy="6858000"/>
          </a:xfrm>
          <a:prstGeom prst="rect">
            <a:avLst/>
          </a:prstGeom>
        </p:spPr>
      </p:pic>
      <p:sp>
        <p:nvSpPr>
          <p:cNvPr id="12" name="Retângulo 11">
            <a:extLst>
              <a:ext uri="{FF2B5EF4-FFF2-40B4-BE49-F238E27FC236}">
                <a16:creationId xmlns:a16="http://schemas.microsoft.com/office/drawing/2014/main" id="{CBF479E9-B1EA-4FB7-A8B2-2F758A372AA8}"/>
              </a:ext>
            </a:extLst>
          </p:cNvPr>
          <p:cNvSpPr/>
          <p:nvPr/>
        </p:nvSpPr>
        <p:spPr>
          <a:xfrm>
            <a:off x="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Gráfico 2">
            <a:extLst>
              <a:ext uri="{FF2B5EF4-FFF2-40B4-BE49-F238E27FC236}">
                <a16:creationId xmlns:a16="http://schemas.microsoft.com/office/drawing/2014/main" id="{24FFBAD3-74CD-488A-9492-571D30993B91}"/>
              </a:ext>
            </a:extLst>
          </p:cNvPr>
          <p:cNvSpPr/>
          <p:nvPr/>
        </p:nvSpPr>
        <p:spPr>
          <a:xfrm rot="16200000">
            <a:off x="-7085128" y="-3661986"/>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pic>
        <p:nvPicPr>
          <p:cNvPr id="10" name="Gráfico 9" hidden="1">
            <a:extLst>
              <a:ext uri="{FF2B5EF4-FFF2-40B4-BE49-F238E27FC236}">
                <a16:creationId xmlns:a16="http://schemas.microsoft.com/office/drawing/2014/main" id="{54DC2898-B46F-4854-BAA3-453C3C7414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4" name="Google Shape;636;p33">
            <a:extLst>
              <a:ext uri="{FF2B5EF4-FFF2-40B4-BE49-F238E27FC236}">
                <a16:creationId xmlns:a16="http://schemas.microsoft.com/office/drawing/2014/main" id="{8D69F060-9B17-4023-86F7-D5DBDDDCAFFA}"/>
              </a:ext>
            </a:extLst>
          </p:cNvPr>
          <p:cNvSpPr/>
          <p:nvPr/>
        </p:nvSpPr>
        <p:spPr>
          <a:xfrm rot="18301844">
            <a:off x="-10769048" y="-6550547"/>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11" name="Gráfico 8">
            <a:extLst>
              <a:ext uri="{FF2B5EF4-FFF2-40B4-BE49-F238E27FC236}">
                <a16:creationId xmlns:a16="http://schemas.microsoft.com/office/drawing/2014/main" id="{23841377-1B0A-4DA5-9D7E-DCD241D6C50D}"/>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1DE3E27B-3E88-4AE1-AC7D-450B6AC2EF87}"/>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29</a:t>
            </a:fld>
            <a:endParaRPr lang="pt-BR" sz="1400" dirty="0">
              <a:solidFill>
                <a:schemeClr val="bg1"/>
              </a:solidFill>
              <a:latin typeface="+mj-lt"/>
            </a:endParaRPr>
          </a:p>
        </p:txBody>
      </p:sp>
      <p:sp>
        <p:nvSpPr>
          <p:cNvPr id="3" name="CaixaDeTexto 2">
            <a:extLst>
              <a:ext uri="{FF2B5EF4-FFF2-40B4-BE49-F238E27FC236}">
                <a16:creationId xmlns:a16="http://schemas.microsoft.com/office/drawing/2014/main" id="{77E3C02A-0E99-03F5-DED1-8404FCD1DF26}"/>
              </a:ext>
            </a:extLst>
          </p:cNvPr>
          <p:cNvSpPr txBox="1"/>
          <p:nvPr/>
        </p:nvSpPr>
        <p:spPr>
          <a:xfrm>
            <a:off x="972464" y="1427611"/>
            <a:ext cx="2625344" cy="1323439"/>
          </a:xfrm>
          <a:prstGeom prst="rect">
            <a:avLst/>
          </a:prstGeom>
          <a:noFill/>
        </p:spPr>
        <p:txBody>
          <a:bodyPr wrap="square" rtlCol="0">
            <a:spAutoFit/>
          </a:bodyPr>
          <a:lstStyle/>
          <a:p>
            <a:r>
              <a:rPr lang="pt-BR" sz="8000" i="1" dirty="0">
                <a:ln w="38100">
                  <a:solidFill>
                    <a:schemeClr val="tx2"/>
                  </a:solidFill>
                </a:ln>
                <a:noFill/>
                <a:latin typeface="+mj-lt"/>
              </a:rPr>
              <a:t>04</a:t>
            </a:r>
            <a:endParaRPr lang="pt-BR" sz="8800" i="1" dirty="0">
              <a:ln w="38100">
                <a:solidFill>
                  <a:schemeClr val="tx2"/>
                </a:solidFill>
              </a:ln>
              <a:noFill/>
              <a:latin typeface="+mj-lt"/>
            </a:endParaRPr>
          </a:p>
        </p:txBody>
      </p:sp>
      <p:sp>
        <p:nvSpPr>
          <p:cNvPr id="5" name="CaixaDeTexto 4">
            <a:extLst>
              <a:ext uri="{FF2B5EF4-FFF2-40B4-BE49-F238E27FC236}">
                <a16:creationId xmlns:a16="http://schemas.microsoft.com/office/drawing/2014/main" id="{B02C2751-1CA2-49B8-1851-8CA893EE6DC8}"/>
              </a:ext>
            </a:extLst>
          </p:cNvPr>
          <p:cNvSpPr txBox="1"/>
          <p:nvPr/>
        </p:nvSpPr>
        <p:spPr>
          <a:xfrm>
            <a:off x="972465" y="2819569"/>
            <a:ext cx="3754658" cy="2746136"/>
          </a:xfrm>
          <a:prstGeom prst="rect">
            <a:avLst/>
          </a:prstGeom>
          <a:noFill/>
        </p:spPr>
        <p:txBody>
          <a:bodyPr wrap="square" rtlCol="0" anchor="t">
            <a:spAutoFit/>
          </a:bodyPr>
          <a:lstStyle/>
          <a:p>
            <a:pPr>
              <a:spcBef>
                <a:spcPts val="1400"/>
              </a:spcBef>
            </a:pPr>
            <a:r>
              <a:rPr lang="pt-BR" sz="3600" b="1" i="1" dirty="0">
                <a:solidFill>
                  <a:schemeClr val="tx2"/>
                </a:solidFill>
                <a:latin typeface="+mj-lt"/>
              </a:rPr>
              <a:t>Uma boa gestão</a:t>
            </a:r>
          </a:p>
          <a:p>
            <a:pPr>
              <a:lnSpc>
                <a:spcPct val="130000"/>
              </a:lnSpc>
            </a:pPr>
            <a:endParaRPr lang="pt-BR" sz="1600" b="1" dirty="0">
              <a:solidFill>
                <a:srgbClr val="F06478"/>
              </a:solidFill>
            </a:endParaRPr>
          </a:p>
          <a:p>
            <a:pPr>
              <a:lnSpc>
                <a:spcPct val="130000"/>
              </a:lnSpc>
            </a:pPr>
            <a:r>
              <a:rPr lang="pt-BR" b="1" dirty="0"/>
              <a:t>Ter contatos demais dificulta a gestão da nossa rede. </a:t>
            </a:r>
          </a:p>
          <a:p>
            <a:pPr>
              <a:lnSpc>
                <a:spcPct val="130000"/>
              </a:lnSpc>
            </a:pPr>
            <a:endParaRPr lang="pt-BR" dirty="0"/>
          </a:p>
          <a:p>
            <a:pPr>
              <a:lnSpc>
                <a:spcPct val="130000"/>
              </a:lnSpc>
            </a:pPr>
            <a:r>
              <a:rPr lang="pt-BR" b="1" dirty="0"/>
              <a:t>Busque trazer valor real às pessoas</a:t>
            </a:r>
            <a:r>
              <a:rPr lang="pt-BR" b="1" dirty="0">
                <a:solidFill>
                  <a:srgbClr val="F06478"/>
                </a:solidFill>
              </a:rPr>
              <a:t>.</a:t>
            </a:r>
          </a:p>
        </p:txBody>
      </p:sp>
    </p:spTree>
    <p:custDataLst>
      <p:tags r:id="rId1"/>
    </p:custDataLst>
    <p:extLst>
      <p:ext uri="{BB962C8B-B14F-4D97-AF65-F5344CB8AC3E}">
        <p14:creationId xmlns:p14="http://schemas.microsoft.com/office/powerpoint/2010/main" val="830948024"/>
      </p:ext>
    </p:extLst>
  </p:cSld>
  <p:clrMapOvr>
    <a:masterClrMapping/>
  </p:clrMapOvr>
  <p:transition spd="slow">
    <p:push/>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05"/>
        <p:cNvGrpSpPr/>
        <p:nvPr/>
      </p:nvGrpSpPr>
      <p:grpSpPr>
        <a:xfrm>
          <a:off x="0" y="0"/>
          <a:ext cx="0" cy="0"/>
          <a:chOff x="0" y="0"/>
          <a:chExt cx="0" cy="0"/>
        </a:xfrm>
      </p:grpSpPr>
      <p:pic>
        <p:nvPicPr>
          <p:cNvPr id="206" name="Google Shape;206;p3"/>
          <p:cNvPicPr preferRelativeResize="0"/>
          <p:nvPr/>
        </p:nvPicPr>
        <p:blipFill rotWithShape="1">
          <a:blip r:embed="rId3">
            <a:alphaModFix/>
          </a:blip>
          <a:srcRect/>
          <a:stretch/>
        </p:blipFill>
        <p:spPr>
          <a:xfrm rot="-2250838">
            <a:off x="-2692837" y="-4847914"/>
            <a:ext cx="9118825" cy="7173476"/>
          </a:xfrm>
          <a:prstGeom prst="rect">
            <a:avLst/>
          </a:prstGeom>
          <a:noFill/>
          <a:ln>
            <a:noFill/>
          </a:ln>
        </p:spPr>
      </p:pic>
      <p:pic>
        <p:nvPicPr>
          <p:cNvPr id="207" name="Google Shape;207;p3" descr="Celebrity gif. Audrey Hepburn sitting at a cafe and sees someone she recognizes. She gives a nervous grin and waves hi in a circle motion."/>
          <p:cNvPicPr preferRelativeResize="0"/>
          <p:nvPr/>
        </p:nvPicPr>
        <p:blipFill rotWithShape="1">
          <a:blip r:embed="rId4">
            <a:alphaModFix/>
          </a:blip>
          <a:srcRect l="4005" r="10278"/>
          <a:stretch/>
        </p:blipFill>
        <p:spPr>
          <a:xfrm>
            <a:off x="3586058" y="3390682"/>
            <a:ext cx="2578283" cy="2499274"/>
          </a:xfrm>
          <a:prstGeom prst="roundRect">
            <a:avLst>
              <a:gd name="adj" fmla="val 16667"/>
            </a:avLst>
          </a:prstGeom>
          <a:noFill/>
          <a:ln>
            <a:noFill/>
          </a:ln>
        </p:spPr>
      </p:pic>
      <p:grpSp>
        <p:nvGrpSpPr>
          <p:cNvPr id="209" name="Google Shape;209;p3"/>
          <p:cNvGrpSpPr/>
          <p:nvPr/>
        </p:nvGrpSpPr>
        <p:grpSpPr>
          <a:xfrm rot="-2590511">
            <a:off x="-5270200" y="-5186645"/>
            <a:ext cx="11273304" cy="10326224"/>
            <a:chOff x="-4250821" y="-1969690"/>
            <a:chExt cx="11273304" cy="10326224"/>
          </a:xfrm>
        </p:grpSpPr>
        <p:sp>
          <p:nvSpPr>
            <p:cNvPr id="210" name="Google Shape;210;p3"/>
            <p:cNvSpPr/>
            <p:nvPr/>
          </p:nvSpPr>
          <p:spPr>
            <a:xfrm rot="-1473581">
              <a:off x="-3174982" y="-377383"/>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a:gsLst>
                <a:gs pos="0">
                  <a:schemeClr val="lt2"/>
                </a:gs>
                <a:gs pos="50000">
                  <a:schemeClr val="lt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a:ea typeface="Nunito"/>
                <a:cs typeface="Nunito"/>
                <a:sym typeface="Nunito"/>
              </a:endParaRPr>
            </a:p>
          </p:txBody>
        </p:sp>
        <p:pic>
          <p:nvPicPr>
            <p:cNvPr id="211" name="Google Shape;211;p3"/>
            <p:cNvPicPr preferRelativeResize="0"/>
            <p:nvPr/>
          </p:nvPicPr>
          <p:blipFill rotWithShape="1">
            <a:blip r:embed="rId5">
              <a:alphaModFix/>
            </a:blip>
            <a:srcRect/>
            <a:stretch/>
          </p:blipFill>
          <p:spPr>
            <a:xfrm rot="120000" flipH="1">
              <a:off x="-2637760" y="-1850333"/>
              <a:ext cx="6986513" cy="8392084"/>
            </a:xfrm>
            <a:prstGeom prst="rect">
              <a:avLst/>
            </a:prstGeom>
            <a:noFill/>
            <a:ln>
              <a:noFill/>
            </a:ln>
          </p:spPr>
        </p:pic>
      </p:grpSp>
      <p:sp>
        <p:nvSpPr>
          <p:cNvPr id="212" name="Google Shape;212;p3"/>
          <p:cNvSpPr txBox="1"/>
          <p:nvPr/>
        </p:nvSpPr>
        <p:spPr>
          <a:xfrm>
            <a:off x="11341569" y="6088299"/>
            <a:ext cx="292093" cy="307777"/>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b="1">
                <a:solidFill>
                  <a:srgbClr val="5B5B5B"/>
                </a:solidFill>
                <a:latin typeface="Exo 2 ExtraBold"/>
                <a:ea typeface="Exo 2 ExtraBold"/>
                <a:cs typeface="Exo 2 ExtraBold"/>
                <a:sym typeface="Exo 2 ExtraBold"/>
              </a:rPr>
              <a:t>3</a:t>
            </a:fld>
            <a:endParaRPr sz="1400" b="1">
              <a:solidFill>
                <a:srgbClr val="5B5B5B"/>
              </a:solidFill>
              <a:latin typeface="Exo 2 ExtraBold"/>
              <a:ea typeface="Exo 2 ExtraBold"/>
              <a:cs typeface="Exo 2 ExtraBold"/>
              <a:sym typeface="Exo 2 ExtraBold"/>
            </a:endParaRPr>
          </a:p>
        </p:txBody>
      </p:sp>
      <p:sp>
        <p:nvSpPr>
          <p:cNvPr id="213" name="Google Shape;213;p3"/>
          <p:cNvSpPr txBox="1"/>
          <p:nvPr/>
        </p:nvSpPr>
        <p:spPr>
          <a:xfrm>
            <a:off x="280752" y="605895"/>
            <a:ext cx="3658947" cy="830997"/>
          </a:xfrm>
          <a:prstGeom prst="rect">
            <a:avLst/>
          </a:prstGeom>
          <a:noFill/>
          <a:ln>
            <a:noFill/>
          </a:ln>
        </p:spPr>
        <p:txBody>
          <a:bodyPr spcFirstLastPara="1" wrap="square" lIns="91425" tIns="45700" rIns="91425" bIns="45700" anchor="ctr" anchorCtr="0">
            <a:spAutoFit/>
          </a:bodyPr>
          <a:lstStyle/>
          <a:p>
            <a:pPr marL="0" marR="0" lvl="0" indent="0" algn="l" rtl="0">
              <a:spcBef>
                <a:spcPts val="0"/>
              </a:spcBef>
              <a:spcAft>
                <a:spcPts val="0"/>
              </a:spcAft>
              <a:buNone/>
            </a:pPr>
            <a:r>
              <a:rPr lang="pt-BR" sz="4800" b="1" i="1">
                <a:solidFill>
                  <a:schemeClr val="lt1"/>
                </a:solidFill>
                <a:latin typeface="Exo 2 ExtraBold"/>
                <a:ea typeface="Exo 2 ExtraBold"/>
                <a:cs typeface="Exo 2 ExtraBold"/>
                <a:sym typeface="Exo 2 ExtraBold"/>
              </a:rPr>
              <a:t>Check-in</a:t>
            </a:r>
            <a:endParaRPr sz="3200" b="1" i="1">
              <a:solidFill>
                <a:schemeClr val="lt1"/>
              </a:solidFill>
              <a:latin typeface="Exo 2 ExtraBold"/>
              <a:ea typeface="Exo 2 ExtraBold"/>
              <a:cs typeface="Exo 2 ExtraBold"/>
              <a:sym typeface="Exo 2 ExtraBold"/>
            </a:endParaRPr>
          </a:p>
        </p:txBody>
      </p:sp>
      <p:pic>
        <p:nvPicPr>
          <p:cNvPr id="214" name="Google Shape;214;p3" descr="Beauty Sticker GIF by Salon Line"/>
          <p:cNvPicPr preferRelativeResize="0"/>
          <p:nvPr/>
        </p:nvPicPr>
        <p:blipFill rotWithShape="1">
          <a:blip r:embed="rId6">
            <a:alphaModFix/>
          </a:blip>
          <a:srcRect l="4474" r="28756" b="18611"/>
          <a:stretch/>
        </p:blipFill>
        <p:spPr>
          <a:xfrm>
            <a:off x="7664685" y="3360847"/>
            <a:ext cx="2481410" cy="2558470"/>
          </a:xfrm>
          <a:prstGeom prst="roundRect">
            <a:avLst>
              <a:gd name="adj" fmla="val 16667"/>
            </a:avLst>
          </a:prstGeom>
          <a:noFill/>
          <a:ln>
            <a:noFill/>
          </a:ln>
        </p:spPr>
      </p:pic>
      <p:sp>
        <p:nvSpPr>
          <p:cNvPr id="215" name="Google Shape;215;p3"/>
          <p:cNvSpPr/>
          <p:nvPr/>
        </p:nvSpPr>
        <p:spPr>
          <a:xfrm>
            <a:off x="2662195" y="2332841"/>
            <a:ext cx="794802" cy="794802"/>
          </a:xfrm>
          <a:prstGeom prst="ellipse">
            <a:avLst/>
          </a:prstGeom>
          <a:solidFill>
            <a:srgbClr val="F8BD09"/>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u="none" strike="noStrike" cap="none">
              <a:solidFill>
                <a:srgbClr val="FFFFFF"/>
              </a:solidFill>
              <a:latin typeface="Exo 2 Medium"/>
              <a:ea typeface="Exo 2 Medium"/>
              <a:cs typeface="Exo 2 Medium"/>
              <a:sym typeface="Exo 2 Medium"/>
            </a:endParaRPr>
          </a:p>
        </p:txBody>
      </p:sp>
      <p:sp>
        <p:nvSpPr>
          <p:cNvPr id="216" name="Google Shape;216;p3"/>
          <p:cNvSpPr/>
          <p:nvPr/>
        </p:nvSpPr>
        <p:spPr>
          <a:xfrm>
            <a:off x="6718124" y="2332841"/>
            <a:ext cx="794802" cy="794802"/>
          </a:xfrm>
          <a:prstGeom prst="ellipse">
            <a:avLst/>
          </a:prstGeom>
          <a:solidFill>
            <a:srgbClr val="F8BD09"/>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u="none" strike="noStrike" cap="none">
              <a:solidFill>
                <a:srgbClr val="FFFFFF"/>
              </a:solidFill>
              <a:latin typeface="Exo 2 Medium"/>
              <a:ea typeface="Exo 2 Medium"/>
              <a:cs typeface="Exo 2 Medium"/>
              <a:sym typeface="Exo 2 Medium"/>
            </a:endParaRPr>
          </a:p>
        </p:txBody>
      </p:sp>
      <p:sp>
        <p:nvSpPr>
          <p:cNvPr id="217" name="Google Shape;217;p3"/>
          <p:cNvSpPr txBox="1"/>
          <p:nvPr/>
        </p:nvSpPr>
        <p:spPr>
          <a:xfrm>
            <a:off x="2808678" y="2268577"/>
            <a:ext cx="573723"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5400"/>
              <a:buFont typeface="Exo 2 Medium"/>
              <a:buNone/>
            </a:pPr>
            <a:r>
              <a:rPr lang="pt-BR" sz="5400" b="1" u="none" strike="noStrike" cap="none" dirty="0">
                <a:solidFill>
                  <a:srgbClr val="FFFFFF"/>
                </a:solidFill>
                <a:latin typeface="Exo 2 Medium"/>
                <a:ea typeface="Exo 2 Medium"/>
                <a:cs typeface="Exo 2 Medium"/>
                <a:sym typeface="Exo 2 Medium"/>
              </a:rPr>
              <a:t>1</a:t>
            </a:r>
            <a:endParaRPr b="1" dirty="0"/>
          </a:p>
        </p:txBody>
      </p:sp>
      <p:sp>
        <p:nvSpPr>
          <p:cNvPr id="218" name="Google Shape;218;p3"/>
          <p:cNvSpPr txBox="1"/>
          <p:nvPr/>
        </p:nvSpPr>
        <p:spPr>
          <a:xfrm>
            <a:off x="6844482" y="2268577"/>
            <a:ext cx="692212" cy="92333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FFFFFF"/>
              </a:buClr>
              <a:buSzPts val="5400"/>
              <a:buFont typeface="Exo 2 Medium"/>
              <a:buNone/>
            </a:pPr>
            <a:r>
              <a:rPr lang="pt-BR" sz="5400" b="1" u="none" strike="noStrike" cap="none">
                <a:solidFill>
                  <a:srgbClr val="FFFFFF"/>
                </a:solidFill>
                <a:latin typeface="Exo 2 Medium"/>
                <a:ea typeface="Exo 2 Medium"/>
                <a:cs typeface="Exo 2 Medium"/>
                <a:sym typeface="Exo 2 Medium"/>
              </a:rPr>
              <a:t>2</a:t>
            </a:r>
            <a:endParaRPr b="1"/>
          </a:p>
        </p:txBody>
      </p:sp>
      <p:sp>
        <p:nvSpPr>
          <p:cNvPr id="219" name="Google Shape;219;p3"/>
          <p:cNvSpPr txBox="1"/>
          <p:nvPr/>
        </p:nvSpPr>
        <p:spPr>
          <a:xfrm>
            <a:off x="3539868" y="2376299"/>
            <a:ext cx="2992166"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dirty="0">
                <a:solidFill>
                  <a:srgbClr val="5B5B5B"/>
                </a:solidFill>
                <a:latin typeface="Exo 2.0 Medium" pitchFamily="2" charset="77"/>
                <a:ea typeface="Exo 2 Medium"/>
                <a:cs typeface="Exo 2 Medium"/>
                <a:sym typeface="Exo 2 Medium"/>
              </a:rPr>
              <a:t>C</a:t>
            </a:r>
            <a:r>
              <a:rPr lang="pt-BR" sz="2400" u="none" strike="noStrike" cap="none" dirty="0">
                <a:solidFill>
                  <a:srgbClr val="5B5B5B"/>
                </a:solidFill>
                <a:latin typeface="Exo 2.0 Medium" pitchFamily="2" charset="77"/>
                <a:ea typeface="Exo 2 Medium"/>
                <a:cs typeface="Exo 2 Medium"/>
                <a:sym typeface="Exo 2 Medium"/>
              </a:rPr>
              <a:t>omo você está chegando?</a:t>
            </a:r>
            <a:endParaRPr dirty="0">
              <a:latin typeface="Exo 2.0 Medium" pitchFamily="2" charset="77"/>
            </a:endParaRPr>
          </a:p>
        </p:txBody>
      </p:sp>
      <p:sp>
        <p:nvSpPr>
          <p:cNvPr id="220" name="Google Shape;220;p3"/>
          <p:cNvSpPr txBox="1"/>
          <p:nvPr/>
        </p:nvSpPr>
        <p:spPr>
          <a:xfrm>
            <a:off x="7663052" y="2296687"/>
            <a:ext cx="3312505" cy="830956"/>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dirty="0">
                <a:solidFill>
                  <a:srgbClr val="5B5B5B"/>
                </a:solidFill>
                <a:latin typeface="Exo 2.0 Medium" pitchFamily="2" charset="77"/>
                <a:ea typeface="Exo 2 Medium"/>
                <a:cs typeface="Exo 2 Medium"/>
                <a:sym typeface="Exo 2 Medium"/>
              </a:rPr>
              <a:t>Apresente o seu negócio em 1 frase.</a:t>
            </a:r>
            <a:endParaRPr dirty="0">
              <a:latin typeface="Exo 2.0 Medium" pitchFamily="2" charset="77"/>
            </a:endParaRPr>
          </a:p>
        </p:txBody>
      </p:sp>
      <p:sp>
        <p:nvSpPr>
          <p:cNvPr id="221" name="Google Shape;221;p3"/>
          <p:cNvSpPr/>
          <p:nvPr/>
        </p:nvSpPr>
        <p:spPr>
          <a:xfrm>
            <a:off x="7667286" y="3322825"/>
            <a:ext cx="2514548" cy="2558470"/>
          </a:xfrm>
          <a:prstGeom prst="roundRect">
            <a:avLst>
              <a:gd name="adj" fmla="val 7799"/>
            </a:avLst>
          </a:prstGeom>
          <a:noFill/>
          <a:ln w="1270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Nunito"/>
              <a:buNone/>
            </a:pPr>
            <a:endParaRPr sz="2400" b="0" i="0" u="none" strike="noStrike" cap="none">
              <a:solidFill>
                <a:srgbClr val="FFFFFF"/>
              </a:solidFill>
              <a:latin typeface="Calibri"/>
              <a:ea typeface="Calibri"/>
              <a:cs typeface="Calibri"/>
              <a:sym typeface="Calibri"/>
            </a:endParaRPr>
          </a:p>
        </p:txBody>
      </p:sp>
      <p:sp>
        <p:nvSpPr>
          <p:cNvPr id="222" name="Google Shape;222;p3"/>
          <p:cNvSpPr/>
          <p:nvPr/>
        </p:nvSpPr>
        <p:spPr>
          <a:xfrm>
            <a:off x="3586058" y="3236306"/>
            <a:ext cx="2578283" cy="2623318"/>
          </a:xfrm>
          <a:prstGeom prst="roundRect">
            <a:avLst>
              <a:gd name="adj" fmla="val 7799"/>
            </a:avLst>
          </a:prstGeom>
          <a:noFill/>
          <a:ln w="127000"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2400"/>
              <a:buFont typeface="Nunito"/>
              <a:buNone/>
            </a:pPr>
            <a:endParaRPr sz="2400" b="0" i="0" u="none" strike="noStrike" cap="none">
              <a:solidFill>
                <a:srgbClr val="FFFFFF"/>
              </a:solidFill>
              <a:latin typeface="Calibri"/>
              <a:ea typeface="Calibri"/>
              <a:cs typeface="Calibri"/>
              <a:sym typeface="Calibri"/>
            </a:endParaRPr>
          </a:p>
        </p:txBody>
      </p:sp>
      <p:pic>
        <p:nvPicPr>
          <p:cNvPr id="223" name="Google Shape;223;p3"/>
          <p:cNvPicPr preferRelativeResize="0"/>
          <p:nvPr/>
        </p:nvPicPr>
        <p:blipFill rotWithShape="1">
          <a:blip r:embed="rId7">
            <a:alphaModFix/>
          </a:blip>
          <a:srcRect/>
          <a:stretch/>
        </p:blipFill>
        <p:spPr>
          <a:xfrm rot="2345219" flipH="1">
            <a:off x="10057994" y="-1641605"/>
            <a:ext cx="2549071" cy="3061902"/>
          </a:xfrm>
          <a:prstGeom prst="rect">
            <a:avLst/>
          </a:prstGeom>
          <a:noFill/>
          <a:ln>
            <a:noFill/>
          </a:ln>
        </p:spPr>
      </p:pic>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4" name="Imagem 3">
            <a:extLst>
              <a:ext uri="{FF2B5EF4-FFF2-40B4-BE49-F238E27FC236}">
                <a16:creationId xmlns:a16="http://schemas.microsoft.com/office/drawing/2014/main" id="{18EBD106-7033-8917-3FD7-88A5274AAFA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7533" y="0"/>
            <a:ext cx="10290724" cy="6858000"/>
          </a:xfrm>
          <a:prstGeom prst="rect">
            <a:avLst/>
          </a:prstGeom>
        </p:spPr>
      </p:pic>
      <p:sp>
        <p:nvSpPr>
          <p:cNvPr id="12" name="Retângulo 11">
            <a:extLst>
              <a:ext uri="{FF2B5EF4-FFF2-40B4-BE49-F238E27FC236}">
                <a16:creationId xmlns:a16="http://schemas.microsoft.com/office/drawing/2014/main" id="{788CF19F-8019-4C70-A5C3-295AE66C31D1}"/>
              </a:ext>
            </a:extLst>
          </p:cNvPr>
          <p:cNvSpPr/>
          <p:nvPr/>
        </p:nvSpPr>
        <p:spPr>
          <a:xfrm flipH="1">
            <a:off x="421716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Gráfico 2">
            <a:extLst>
              <a:ext uri="{FF2B5EF4-FFF2-40B4-BE49-F238E27FC236}">
                <a16:creationId xmlns:a16="http://schemas.microsoft.com/office/drawing/2014/main" id="{28462198-B26C-413E-8CA2-F30182943047}"/>
              </a:ext>
            </a:extLst>
          </p:cNvPr>
          <p:cNvSpPr/>
          <p:nvPr/>
        </p:nvSpPr>
        <p:spPr>
          <a:xfrm rot="5224282" flipH="1">
            <a:off x="7229359" y="-3493355"/>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pic>
        <p:nvPicPr>
          <p:cNvPr id="8" name="Gráfico 7" hidden="1">
            <a:extLst>
              <a:ext uri="{FF2B5EF4-FFF2-40B4-BE49-F238E27FC236}">
                <a16:creationId xmlns:a16="http://schemas.microsoft.com/office/drawing/2014/main" id="{14147EF2-3A29-4984-9DD8-2E9DA4FB7B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3B106323-52A9-422F-82A7-5BF48978EC8D}"/>
              </a:ext>
            </a:extLst>
          </p:cNvPr>
          <p:cNvSpPr txBox="1"/>
          <p:nvPr/>
        </p:nvSpPr>
        <p:spPr>
          <a:xfrm>
            <a:off x="8920519" y="1184843"/>
            <a:ext cx="2625344" cy="1323439"/>
          </a:xfrm>
          <a:prstGeom prst="rect">
            <a:avLst/>
          </a:prstGeom>
          <a:noFill/>
        </p:spPr>
        <p:txBody>
          <a:bodyPr wrap="square" rtlCol="0">
            <a:spAutoFit/>
          </a:bodyPr>
          <a:lstStyle/>
          <a:p>
            <a:pPr algn="r"/>
            <a:r>
              <a:rPr lang="pt-BR" sz="8000" i="1" dirty="0">
                <a:ln w="38100">
                  <a:solidFill>
                    <a:schemeClr val="tx2"/>
                  </a:solidFill>
                </a:ln>
                <a:noFill/>
                <a:latin typeface="+mj-lt"/>
              </a:rPr>
              <a:t>05</a:t>
            </a:r>
            <a:endParaRPr lang="pt-BR" sz="8800" i="1" dirty="0">
              <a:ln w="38100">
                <a:solidFill>
                  <a:schemeClr val="tx2"/>
                </a:solidFill>
              </a:ln>
              <a:noFill/>
              <a:latin typeface="+mj-lt"/>
            </a:endParaRPr>
          </a:p>
        </p:txBody>
      </p:sp>
      <p:sp>
        <p:nvSpPr>
          <p:cNvPr id="14" name="Google Shape;636;p33">
            <a:extLst>
              <a:ext uri="{FF2B5EF4-FFF2-40B4-BE49-F238E27FC236}">
                <a16:creationId xmlns:a16="http://schemas.microsoft.com/office/drawing/2014/main" id="{96D01D25-B472-431F-BB6C-B1F90FFBE34F}"/>
              </a:ext>
            </a:extLst>
          </p:cNvPr>
          <p:cNvSpPr/>
          <p:nvPr/>
        </p:nvSpPr>
        <p:spPr>
          <a:xfrm rot="3298156" flipH="1">
            <a:off x="6620631" y="-6841444"/>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2" name="CaixaDeTexto 1">
            <a:extLst>
              <a:ext uri="{FF2B5EF4-FFF2-40B4-BE49-F238E27FC236}">
                <a16:creationId xmlns:a16="http://schemas.microsoft.com/office/drawing/2014/main" id="{684C3274-A842-5394-80B8-03ABF6AFEBA3}"/>
              </a:ext>
            </a:extLst>
          </p:cNvPr>
          <p:cNvSpPr txBox="1"/>
          <p:nvPr/>
        </p:nvSpPr>
        <p:spPr>
          <a:xfrm>
            <a:off x="6959600" y="2599456"/>
            <a:ext cx="4615416" cy="2386038"/>
          </a:xfrm>
          <a:prstGeom prst="rect">
            <a:avLst/>
          </a:prstGeom>
          <a:noFill/>
        </p:spPr>
        <p:txBody>
          <a:bodyPr wrap="square" rtlCol="0" anchor="t">
            <a:spAutoFit/>
          </a:bodyPr>
          <a:lstStyle/>
          <a:p>
            <a:pPr algn="r">
              <a:spcBef>
                <a:spcPts val="1400"/>
              </a:spcBef>
            </a:pPr>
            <a:r>
              <a:rPr lang="pt-BR" sz="3600" b="1" i="1" dirty="0">
                <a:solidFill>
                  <a:schemeClr val="tx2"/>
                </a:solidFill>
                <a:latin typeface="+mj-lt"/>
              </a:rPr>
              <a:t>Foco no longo prazo</a:t>
            </a:r>
            <a:endParaRPr lang="pt-BR" sz="1600" b="1" dirty="0">
              <a:solidFill>
                <a:srgbClr val="F06478"/>
              </a:solidFill>
            </a:endParaRPr>
          </a:p>
          <a:p>
            <a:pPr algn="r">
              <a:lnSpc>
                <a:spcPct val="130000"/>
              </a:lnSpc>
            </a:pPr>
            <a:endParaRPr lang="pt-BR" sz="1600" b="1" dirty="0">
              <a:solidFill>
                <a:srgbClr val="F06478"/>
              </a:solidFill>
            </a:endParaRPr>
          </a:p>
          <a:p>
            <a:pPr algn="r">
              <a:lnSpc>
                <a:spcPct val="130000"/>
              </a:lnSpc>
            </a:pPr>
            <a:r>
              <a:rPr lang="pt-BR" b="1" dirty="0"/>
              <a:t>Busque criar bons relacionamentos diversos e de longo prazo, independente da sua profissão ou cargo, nunca sabemos onde estaremos amanhã.</a:t>
            </a:r>
            <a:endParaRPr lang="pt-BR" sz="1600" b="1" dirty="0"/>
          </a:p>
        </p:txBody>
      </p:sp>
      <p:sp>
        <p:nvSpPr>
          <p:cNvPr id="10" name="Gráfico 8">
            <a:extLst>
              <a:ext uri="{FF2B5EF4-FFF2-40B4-BE49-F238E27FC236}">
                <a16:creationId xmlns:a16="http://schemas.microsoft.com/office/drawing/2014/main" id="{9A9BFDB0-5750-4FA4-9868-9076D3E64686}"/>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1" name="CaixaDeTexto 10">
            <a:extLst>
              <a:ext uri="{FF2B5EF4-FFF2-40B4-BE49-F238E27FC236}">
                <a16:creationId xmlns:a16="http://schemas.microsoft.com/office/drawing/2014/main" id="{BF0E815D-D941-41AA-B76A-82F0ADBBC0AA}"/>
              </a:ext>
            </a:extLst>
          </p:cNvPr>
          <p:cNvSpPr txBox="1"/>
          <p:nvPr/>
        </p:nvSpPr>
        <p:spPr>
          <a:xfrm>
            <a:off x="335792" y="6181223"/>
            <a:ext cx="44213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30</a:t>
            </a:fld>
            <a:endParaRPr lang="pt-BR" sz="1400" dirty="0">
              <a:solidFill>
                <a:schemeClr val="bg1"/>
              </a:solidFill>
              <a:latin typeface="+mj-lt"/>
            </a:endParaRPr>
          </a:p>
        </p:txBody>
      </p:sp>
    </p:spTree>
    <p:custDataLst>
      <p:tags r:id="rId1"/>
    </p:custDataLst>
    <p:extLst>
      <p:ext uri="{BB962C8B-B14F-4D97-AF65-F5344CB8AC3E}">
        <p14:creationId xmlns:p14="http://schemas.microsoft.com/office/powerpoint/2010/main" val="37567590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6" name="Imagem 5">
            <a:extLst>
              <a:ext uri="{FF2B5EF4-FFF2-40B4-BE49-F238E27FC236}">
                <a16:creationId xmlns:a16="http://schemas.microsoft.com/office/drawing/2014/main" id="{21B85CD6-4D1A-9DEF-7CF5-2DCFFAB7D7B1}"/>
              </a:ext>
            </a:extLst>
          </p:cNvPr>
          <p:cNvPicPr>
            <a:picLocks noChangeAspect="1"/>
          </p:cNvPicPr>
          <p:nvPr/>
        </p:nvPicPr>
        <p:blipFill rotWithShape="1">
          <a:blip r:embed="rId4">
            <a:extLst>
              <a:ext uri="{28A0092B-C50C-407E-A947-70E740481C1C}">
                <a14:useLocalDpi xmlns:a14="http://schemas.microsoft.com/office/drawing/2010/main" val="0"/>
              </a:ext>
            </a:extLst>
          </a:blip>
          <a:srcRect l="10995" t="13043" r="2047"/>
          <a:stretch/>
        </p:blipFill>
        <p:spPr>
          <a:xfrm flipH="1">
            <a:off x="3179199" y="0"/>
            <a:ext cx="9012801" cy="6858000"/>
          </a:xfrm>
          <a:prstGeom prst="rect">
            <a:avLst/>
          </a:prstGeom>
        </p:spPr>
      </p:pic>
      <p:sp>
        <p:nvSpPr>
          <p:cNvPr id="12" name="Retângulo 11">
            <a:extLst>
              <a:ext uri="{FF2B5EF4-FFF2-40B4-BE49-F238E27FC236}">
                <a16:creationId xmlns:a16="http://schemas.microsoft.com/office/drawing/2014/main" id="{3EF90580-CB06-4A41-9F0D-41F7A8FC1438}"/>
              </a:ext>
            </a:extLst>
          </p:cNvPr>
          <p:cNvSpPr/>
          <p:nvPr/>
        </p:nvSpPr>
        <p:spPr>
          <a:xfrm>
            <a:off x="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5" name="Gráfico 2">
            <a:extLst>
              <a:ext uri="{FF2B5EF4-FFF2-40B4-BE49-F238E27FC236}">
                <a16:creationId xmlns:a16="http://schemas.microsoft.com/office/drawing/2014/main" id="{4F30BB5F-E66A-4054-8209-6413ADF1767B}"/>
              </a:ext>
            </a:extLst>
          </p:cNvPr>
          <p:cNvSpPr/>
          <p:nvPr/>
        </p:nvSpPr>
        <p:spPr>
          <a:xfrm rot="16625486">
            <a:off x="-6279315" y="-3402660"/>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pic>
        <p:nvPicPr>
          <p:cNvPr id="10" name="Gráfico 9" hidden="1">
            <a:extLst>
              <a:ext uri="{FF2B5EF4-FFF2-40B4-BE49-F238E27FC236}">
                <a16:creationId xmlns:a16="http://schemas.microsoft.com/office/drawing/2014/main" id="{54DC2898-B46F-4854-BAA3-453C3C741406}"/>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4" name="Google Shape;636;p33">
            <a:extLst>
              <a:ext uri="{FF2B5EF4-FFF2-40B4-BE49-F238E27FC236}">
                <a16:creationId xmlns:a16="http://schemas.microsoft.com/office/drawing/2014/main" id="{8D69F060-9B17-4023-86F7-D5DBDDDCAFFA}"/>
              </a:ext>
            </a:extLst>
          </p:cNvPr>
          <p:cNvSpPr/>
          <p:nvPr/>
        </p:nvSpPr>
        <p:spPr>
          <a:xfrm rot="18448638">
            <a:off x="-9864944" y="-7366736"/>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11" name="Gráfico 8">
            <a:extLst>
              <a:ext uri="{FF2B5EF4-FFF2-40B4-BE49-F238E27FC236}">
                <a16:creationId xmlns:a16="http://schemas.microsoft.com/office/drawing/2014/main" id="{23841377-1B0A-4DA5-9D7E-DCD241D6C50D}"/>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1DE3E27B-3E88-4AE1-AC7D-450B6AC2EF87}"/>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31</a:t>
            </a:fld>
            <a:endParaRPr lang="pt-BR" sz="1400" dirty="0">
              <a:solidFill>
                <a:schemeClr val="bg1"/>
              </a:solidFill>
              <a:latin typeface="+mj-lt"/>
            </a:endParaRPr>
          </a:p>
        </p:txBody>
      </p:sp>
      <p:sp>
        <p:nvSpPr>
          <p:cNvPr id="3" name="CaixaDeTexto 2">
            <a:extLst>
              <a:ext uri="{FF2B5EF4-FFF2-40B4-BE49-F238E27FC236}">
                <a16:creationId xmlns:a16="http://schemas.microsoft.com/office/drawing/2014/main" id="{77E3C02A-0E99-03F5-DED1-8404FCD1DF26}"/>
              </a:ext>
            </a:extLst>
          </p:cNvPr>
          <p:cNvSpPr txBox="1"/>
          <p:nvPr/>
        </p:nvSpPr>
        <p:spPr>
          <a:xfrm>
            <a:off x="626010" y="1266082"/>
            <a:ext cx="2625344" cy="1323439"/>
          </a:xfrm>
          <a:prstGeom prst="rect">
            <a:avLst/>
          </a:prstGeom>
          <a:noFill/>
        </p:spPr>
        <p:txBody>
          <a:bodyPr wrap="square" rtlCol="0">
            <a:spAutoFit/>
          </a:bodyPr>
          <a:lstStyle/>
          <a:p>
            <a:r>
              <a:rPr lang="pt-BR" sz="8000" i="1" dirty="0">
                <a:ln w="38100">
                  <a:solidFill>
                    <a:schemeClr val="tx2"/>
                  </a:solidFill>
                </a:ln>
                <a:noFill/>
                <a:latin typeface="+mj-lt"/>
              </a:rPr>
              <a:t>06</a:t>
            </a:r>
            <a:endParaRPr lang="pt-BR" sz="8800" i="1" dirty="0">
              <a:ln w="38100">
                <a:solidFill>
                  <a:schemeClr val="tx2"/>
                </a:solidFill>
              </a:ln>
              <a:noFill/>
              <a:latin typeface="+mj-lt"/>
            </a:endParaRPr>
          </a:p>
        </p:txBody>
      </p:sp>
      <p:sp>
        <p:nvSpPr>
          <p:cNvPr id="5" name="CaixaDeTexto 4">
            <a:extLst>
              <a:ext uri="{FF2B5EF4-FFF2-40B4-BE49-F238E27FC236}">
                <a16:creationId xmlns:a16="http://schemas.microsoft.com/office/drawing/2014/main" id="{B02C2751-1CA2-49B8-1851-8CA893EE6DC8}"/>
              </a:ext>
            </a:extLst>
          </p:cNvPr>
          <p:cNvSpPr txBox="1"/>
          <p:nvPr/>
        </p:nvSpPr>
        <p:spPr>
          <a:xfrm>
            <a:off x="645060" y="2704526"/>
            <a:ext cx="5450940" cy="2746136"/>
          </a:xfrm>
          <a:prstGeom prst="rect">
            <a:avLst/>
          </a:prstGeom>
          <a:noFill/>
        </p:spPr>
        <p:txBody>
          <a:bodyPr wrap="square" rtlCol="0" anchor="t">
            <a:spAutoFit/>
          </a:bodyPr>
          <a:lstStyle/>
          <a:p>
            <a:pPr>
              <a:spcBef>
                <a:spcPts val="1400"/>
              </a:spcBef>
            </a:pPr>
            <a:r>
              <a:rPr lang="pt-BR" sz="3600" b="1" i="1" dirty="0">
                <a:solidFill>
                  <a:schemeClr val="tx2"/>
                </a:solidFill>
                <a:latin typeface="+mj-lt"/>
              </a:rPr>
              <a:t>Prática leva a perfeição</a:t>
            </a:r>
            <a:endParaRPr lang="pt-BR" sz="1600" b="1" dirty="0">
              <a:solidFill>
                <a:srgbClr val="F06478"/>
              </a:solidFill>
            </a:endParaRPr>
          </a:p>
          <a:p>
            <a:pPr>
              <a:lnSpc>
                <a:spcPct val="130000"/>
              </a:lnSpc>
            </a:pPr>
            <a:endParaRPr lang="pt-BR" sz="1600" dirty="0"/>
          </a:p>
          <a:p>
            <a:pPr>
              <a:lnSpc>
                <a:spcPct val="130000"/>
              </a:lnSpc>
            </a:pPr>
            <a:r>
              <a:rPr lang="pt-BR" b="1" dirty="0"/>
              <a:t>Pratique se apresentar e explorar boas conversas com as pessoas. Treinando, conseguimos desenvolver uma boa conversa e  ir além de só responder o nosso nome e profissão, ou simplesmente entregar um cartão. </a:t>
            </a:r>
          </a:p>
        </p:txBody>
      </p:sp>
    </p:spTree>
    <p:custDataLst>
      <p:tags r:id="rId1"/>
    </p:custDataLst>
    <p:extLst>
      <p:ext uri="{BB962C8B-B14F-4D97-AF65-F5344CB8AC3E}">
        <p14:creationId xmlns:p14="http://schemas.microsoft.com/office/powerpoint/2010/main" val="1087885809"/>
      </p:ext>
    </p:extLst>
  </p:cSld>
  <p:clrMapOvr>
    <a:masterClrMapping/>
  </p:clrMapOvr>
  <p:transition spd="slow">
    <p:push/>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633"/>
        <p:cNvGrpSpPr/>
        <p:nvPr/>
      </p:nvGrpSpPr>
      <p:grpSpPr>
        <a:xfrm>
          <a:off x="0" y="0"/>
          <a:ext cx="0" cy="0"/>
          <a:chOff x="0" y="0"/>
          <a:chExt cx="0" cy="0"/>
        </a:xfrm>
      </p:grpSpPr>
      <p:pic>
        <p:nvPicPr>
          <p:cNvPr id="4" name="Imagem 3">
            <a:extLst>
              <a:ext uri="{FF2B5EF4-FFF2-40B4-BE49-F238E27FC236}">
                <a16:creationId xmlns:a16="http://schemas.microsoft.com/office/drawing/2014/main" id="{B2DE9090-CDDB-77F6-D9F0-2F1F7D3BA2C9}"/>
              </a:ext>
            </a:extLst>
          </p:cNvPr>
          <p:cNvPicPr>
            <a:picLocks noChangeAspect="1"/>
          </p:cNvPicPr>
          <p:nvPr/>
        </p:nvPicPr>
        <p:blipFill rotWithShape="1">
          <a:blip r:embed="rId4">
            <a:extLst>
              <a:ext uri="{28A0092B-C50C-407E-A947-70E740481C1C}">
                <a14:useLocalDpi xmlns:a14="http://schemas.microsoft.com/office/drawing/2010/main" val="0"/>
              </a:ext>
            </a:extLst>
          </a:blip>
          <a:srcRect l="-10625" r="19999"/>
          <a:stretch/>
        </p:blipFill>
        <p:spPr>
          <a:xfrm flipH="1">
            <a:off x="0" y="0"/>
            <a:ext cx="9334500" cy="6858000"/>
          </a:xfrm>
          <a:prstGeom prst="rect">
            <a:avLst/>
          </a:prstGeom>
        </p:spPr>
      </p:pic>
      <p:sp>
        <p:nvSpPr>
          <p:cNvPr id="12" name="Retângulo 11">
            <a:extLst>
              <a:ext uri="{FF2B5EF4-FFF2-40B4-BE49-F238E27FC236}">
                <a16:creationId xmlns:a16="http://schemas.microsoft.com/office/drawing/2014/main" id="{77B83697-FD86-4EDD-846F-BBE5F4BE957A}"/>
              </a:ext>
            </a:extLst>
          </p:cNvPr>
          <p:cNvSpPr/>
          <p:nvPr/>
        </p:nvSpPr>
        <p:spPr>
          <a:xfrm flipH="1">
            <a:off x="421716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3" name="Gráfico 2">
            <a:extLst>
              <a:ext uri="{FF2B5EF4-FFF2-40B4-BE49-F238E27FC236}">
                <a16:creationId xmlns:a16="http://schemas.microsoft.com/office/drawing/2014/main" id="{B2A7C28A-E6D1-4C4E-88FB-4C576EB3DF16}"/>
              </a:ext>
            </a:extLst>
          </p:cNvPr>
          <p:cNvSpPr/>
          <p:nvPr/>
        </p:nvSpPr>
        <p:spPr>
          <a:xfrm rot="5666112" flipH="1">
            <a:off x="6974717" y="-2536714"/>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pic>
        <p:nvPicPr>
          <p:cNvPr id="8" name="Gráfico 7" hidden="1">
            <a:extLst>
              <a:ext uri="{FF2B5EF4-FFF2-40B4-BE49-F238E27FC236}">
                <a16:creationId xmlns:a16="http://schemas.microsoft.com/office/drawing/2014/main" id="{14147EF2-3A29-4984-9DD8-2E9DA4FB7BC5}"/>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9" name="CaixaDeTexto 8">
            <a:extLst>
              <a:ext uri="{FF2B5EF4-FFF2-40B4-BE49-F238E27FC236}">
                <a16:creationId xmlns:a16="http://schemas.microsoft.com/office/drawing/2014/main" id="{3B106323-52A9-422F-82A7-5BF48978EC8D}"/>
              </a:ext>
            </a:extLst>
          </p:cNvPr>
          <p:cNvSpPr txBox="1"/>
          <p:nvPr/>
        </p:nvSpPr>
        <p:spPr>
          <a:xfrm>
            <a:off x="8620541" y="1563346"/>
            <a:ext cx="2625344" cy="1323439"/>
          </a:xfrm>
          <a:prstGeom prst="rect">
            <a:avLst/>
          </a:prstGeom>
          <a:noFill/>
        </p:spPr>
        <p:txBody>
          <a:bodyPr wrap="square" rtlCol="0">
            <a:spAutoFit/>
          </a:bodyPr>
          <a:lstStyle/>
          <a:p>
            <a:pPr algn="r"/>
            <a:r>
              <a:rPr lang="pt-BR" sz="8000" i="1" dirty="0">
                <a:ln w="38100">
                  <a:solidFill>
                    <a:schemeClr val="tx2"/>
                  </a:solidFill>
                </a:ln>
                <a:noFill/>
                <a:latin typeface="+mj-lt"/>
              </a:rPr>
              <a:t>07</a:t>
            </a:r>
            <a:endParaRPr lang="pt-BR" sz="8800" i="1" dirty="0">
              <a:ln w="38100">
                <a:solidFill>
                  <a:schemeClr val="tx2"/>
                </a:solidFill>
              </a:ln>
              <a:noFill/>
              <a:latin typeface="+mj-lt"/>
            </a:endParaRPr>
          </a:p>
        </p:txBody>
      </p:sp>
      <p:sp>
        <p:nvSpPr>
          <p:cNvPr id="14" name="Google Shape;636;p33">
            <a:extLst>
              <a:ext uri="{FF2B5EF4-FFF2-40B4-BE49-F238E27FC236}">
                <a16:creationId xmlns:a16="http://schemas.microsoft.com/office/drawing/2014/main" id="{96D01D25-B472-431F-BB6C-B1F90FFBE34F}"/>
              </a:ext>
            </a:extLst>
          </p:cNvPr>
          <p:cNvSpPr/>
          <p:nvPr/>
        </p:nvSpPr>
        <p:spPr>
          <a:xfrm rot="3298156" flipH="1">
            <a:off x="7404876" y="-6434632"/>
            <a:ext cx="15971676" cy="18365106"/>
          </a:xfrm>
          <a:custGeom>
            <a:avLst/>
            <a:gdLst/>
            <a:ahLst/>
            <a:cxnLst/>
            <a:rect l="l" t="t" r="r" b="b"/>
            <a:pathLst>
              <a:path w="5701176" h="6555524" extrusionOk="0">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cmpd="sng">
            <a:solidFill>
              <a:srgbClr val="F06478"/>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dirty="0">
              <a:solidFill>
                <a:schemeClr val="dk1"/>
              </a:solidFill>
              <a:latin typeface="Exo 2.0" panose="00000500000000000000" pitchFamily="50" charset="0"/>
              <a:ea typeface="Calibri"/>
              <a:cs typeface="Calibri"/>
              <a:sym typeface="Calibri"/>
            </a:endParaRPr>
          </a:p>
        </p:txBody>
      </p:sp>
      <p:sp>
        <p:nvSpPr>
          <p:cNvPr id="2" name="CaixaDeTexto 1">
            <a:extLst>
              <a:ext uri="{FF2B5EF4-FFF2-40B4-BE49-F238E27FC236}">
                <a16:creationId xmlns:a16="http://schemas.microsoft.com/office/drawing/2014/main" id="{684C3274-A842-5394-80B8-03ABF6AFEBA3}"/>
              </a:ext>
            </a:extLst>
          </p:cNvPr>
          <p:cNvSpPr txBox="1"/>
          <p:nvPr/>
        </p:nvSpPr>
        <p:spPr>
          <a:xfrm>
            <a:off x="7484532" y="2972502"/>
            <a:ext cx="3850497" cy="2456826"/>
          </a:xfrm>
          <a:prstGeom prst="rect">
            <a:avLst/>
          </a:prstGeom>
          <a:noFill/>
        </p:spPr>
        <p:txBody>
          <a:bodyPr wrap="square" rtlCol="0" anchor="t">
            <a:spAutoFit/>
          </a:bodyPr>
          <a:lstStyle/>
          <a:p>
            <a:pPr algn="r">
              <a:spcBef>
                <a:spcPts val="1400"/>
              </a:spcBef>
            </a:pPr>
            <a:r>
              <a:rPr lang="pt-BR" sz="3200" b="1" i="1" dirty="0">
                <a:solidFill>
                  <a:schemeClr val="tx2"/>
                </a:solidFill>
                <a:latin typeface="+mj-lt"/>
              </a:rPr>
              <a:t>Dê mais do que</a:t>
            </a:r>
            <a:br>
              <a:rPr lang="pt-BR" sz="3200" b="1" i="1" dirty="0">
                <a:solidFill>
                  <a:schemeClr val="tx2"/>
                </a:solidFill>
                <a:latin typeface="+mj-lt"/>
              </a:rPr>
            </a:br>
            <a:r>
              <a:rPr lang="pt-BR" sz="3200" b="1" i="1" dirty="0">
                <a:solidFill>
                  <a:schemeClr val="tx2"/>
                </a:solidFill>
                <a:latin typeface="+mj-lt"/>
              </a:rPr>
              <a:t>busca receber</a:t>
            </a:r>
            <a:endParaRPr lang="pt-BR" sz="1600" b="1" dirty="0">
              <a:solidFill>
                <a:srgbClr val="F06478"/>
              </a:solidFill>
            </a:endParaRPr>
          </a:p>
          <a:p>
            <a:pPr algn="r">
              <a:lnSpc>
                <a:spcPct val="130000"/>
              </a:lnSpc>
            </a:pPr>
            <a:endParaRPr lang="pt-BR" sz="1600" dirty="0"/>
          </a:p>
          <a:p>
            <a:pPr algn="r">
              <a:lnSpc>
                <a:spcPct val="130000"/>
              </a:lnSpc>
            </a:pPr>
            <a:r>
              <a:rPr lang="pt-BR" b="1" dirty="0"/>
              <a:t>Criar uma boa rede de contatos é uma via de mão dupla –  quanto mais você dar, mais terá a receber.</a:t>
            </a:r>
          </a:p>
        </p:txBody>
      </p:sp>
      <p:sp>
        <p:nvSpPr>
          <p:cNvPr id="10" name="Gráfico 8">
            <a:extLst>
              <a:ext uri="{FF2B5EF4-FFF2-40B4-BE49-F238E27FC236}">
                <a16:creationId xmlns:a16="http://schemas.microsoft.com/office/drawing/2014/main" id="{9A9BFDB0-5750-4FA4-9868-9076D3E64686}"/>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1" name="CaixaDeTexto 10">
            <a:extLst>
              <a:ext uri="{FF2B5EF4-FFF2-40B4-BE49-F238E27FC236}">
                <a16:creationId xmlns:a16="http://schemas.microsoft.com/office/drawing/2014/main" id="{BF0E815D-D941-41AA-B76A-82F0ADBBC0AA}"/>
              </a:ext>
            </a:extLst>
          </p:cNvPr>
          <p:cNvSpPr txBox="1"/>
          <p:nvPr/>
        </p:nvSpPr>
        <p:spPr>
          <a:xfrm>
            <a:off x="335792" y="6181223"/>
            <a:ext cx="44213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32</a:t>
            </a:fld>
            <a:endParaRPr lang="pt-BR" sz="1400" dirty="0">
              <a:solidFill>
                <a:schemeClr val="bg1"/>
              </a:solidFill>
              <a:latin typeface="+mj-lt"/>
            </a:endParaRPr>
          </a:p>
        </p:txBody>
      </p:sp>
    </p:spTree>
    <p:custDataLst>
      <p:tags r:id="rId1"/>
    </p:custDataLst>
    <p:extLst>
      <p:ext uri="{BB962C8B-B14F-4D97-AF65-F5344CB8AC3E}">
        <p14:creationId xmlns:p14="http://schemas.microsoft.com/office/powerpoint/2010/main" val="3321184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bg>
      <p:bgPr>
        <a:solidFill>
          <a:schemeClr val="tx2"/>
        </a:solidFill>
        <a:effectLst/>
      </p:bgPr>
    </p:bg>
    <p:spTree>
      <p:nvGrpSpPr>
        <p:cNvPr id="1" name=""/>
        <p:cNvGrpSpPr/>
        <p:nvPr/>
      </p:nvGrpSpPr>
      <p:grpSpPr>
        <a:xfrm>
          <a:off x="0" y="0"/>
          <a:ext cx="0" cy="0"/>
          <a:chOff x="0" y="0"/>
          <a:chExt cx="0" cy="0"/>
        </a:xfrm>
      </p:grpSpPr>
      <p:pic>
        <p:nvPicPr>
          <p:cNvPr id="3" name="Imagem 2" descr="Mulher sentada em frente a computador&#10;&#10;Descrição gerada automaticamente">
            <a:extLst>
              <a:ext uri="{FF2B5EF4-FFF2-40B4-BE49-F238E27FC236}">
                <a16:creationId xmlns:a16="http://schemas.microsoft.com/office/drawing/2014/main" id="{33CFF018-FD18-375F-46CF-7112EE86180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440425" y="0"/>
            <a:ext cx="10276318" cy="6858000"/>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flipH="1" flipV="1">
            <a:off x="4286250" y="0"/>
            <a:ext cx="7905750"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 name="connsiteX0" fmla="*/ 4844560 w 7653055"/>
              <a:gd name="connsiteY0" fmla="*/ 4303720 h 6913640"/>
              <a:gd name="connsiteX1" fmla="*/ 7318614 w 7653055"/>
              <a:gd name="connsiteY1" fmla="*/ 6913640 h 6913640"/>
              <a:gd name="connsiteX2" fmla="*/ 24411 w 7653055"/>
              <a:gd name="connsiteY2" fmla="*/ 6913640 h 6913640"/>
              <a:gd name="connsiteX3" fmla="*/ 347 w 7653055"/>
              <a:gd name="connsiteY3" fmla="*/ 0 h 6913640"/>
              <a:gd name="connsiteX4" fmla="*/ 7653055 w 7653055"/>
              <a:gd name="connsiteY4" fmla="*/ 0 h 6913640"/>
              <a:gd name="connsiteX5" fmla="*/ 4844560 w 765305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653055" h="6913640">
                <a:moveTo>
                  <a:pt x="4844560" y="4303720"/>
                </a:moveTo>
                <a:cubicBezTo>
                  <a:pt x="5516134" y="5306541"/>
                  <a:pt x="6353324" y="6189016"/>
                  <a:pt x="7318614" y="6913640"/>
                </a:cubicBezTo>
                <a:lnTo>
                  <a:pt x="24411" y="6913640"/>
                </a:lnTo>
                <a:cubicBezTo>
                  <a:pt x="28421" y="4609093"/>
                  <a:pt x="-3663" y="2304547"/>
                  <a:pt x="347" y="0"/>
                </a:cubicBezTo>
                <a:lnTo>
                  <a:pt x="7653055" y="0"/>
                </a:lnTo>
                <a:cubicBezTo>
                  <a:pt x="6366848" y="1256045"/>
                  <a:pt x="5673994" y="2708775"/>
                  <a:pt x="4844560" y="4303720"/>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pic>
        <p:nvPicPr>
          <p:cNvPr id="12" name="Gráfico 11">
            <a:extLst>
              <a:ext uri="{FF2B5EF4-FFF2-40B4-BE49-F238E27FC236}">
                <a16:creationId xmlns:a16="http://schemas.microsoft.com/office/drawing/2014/main" id="{8793580A-ABFD-42EA-8AEF-A2CCC45221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786307">
            <a:off x="-4073801" y="-2658901"/>
            <a:ext cx="12808559" cy="10076067"/>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7731176" y="2422429"/>
            <a:ext cx="3198743" cy="1938992"/>
          </a:xfrm>
          <a:prstGeom prst="rect">
            <a:avLst/>
          </a:prstGeom>
          <a:noFill/>
        </p:spPr>
        <p:txBody>
          <a:bodyPr wrap="square" rtlCol="0" anchor="b">
            <a:spAutoFit/>
          </a:bodyPr>
          <a:lstStyle/>
          <a:p>
            <a:r>
              <a:rPr lang="pt-BR" sz="4000" b="1" i="1" dirty="0">
                <a:solidFill>
                  <a:schemeClr val="bg1"/>
                </a:solidFill>
                <a:latin typeface="+mj-lt"/>
              </a:rPr>
              <a:t>Exercício </a:t>
            </a:r>
          </a:p>
          <a:p>
            <a:r>
              <a:rPr lang="pt-BR" sz="4000" b="1" i="1" dirty="0">
                <a:solidFill>
                  <a:schemeClr val="bg1"/>
                </a:solidFill>
                <a:latin typeface="+mj-lt"/>
              </a:rPr>
              <a:t>Ciclo do Networking</a:t>
            </a:r>
          </a:p>
        </p:txBody>
      </p:sp>
      <p:sp>
        <p:nvSpPr>
          <p:cNvPr id="13" name="Gráfico 8">
            <a:extLst>
              <a:ext uri="{FF2B5EF4-FFF2-40B4-BE49-F238E27FC236}">
                <a16:creationId xmlns:a16="http://schemas.microsoft.com/office/drawing/2014/main" id="{B546FB5B-1B01-4D8A-8879-037CE0414A68}"/>
              </a:ext>
            </a:extLst>
          </p:cNvPr>
          <p:cNvSpPr/>
          <p:nvPr/>
        </p:nvSpPr>
        <p:spPr>
          <a:xfrm rot="1974999">
            <a:off x="10954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a:p>
        </p:txBody>
      </p:sp>
      <p:sp>
        <p:nvSpPr>
          <p:cNvPr id="15" name="CaixaDeTexto 14">
            <a:extLst>
              <a:ext uri="{FF2B5EF4-FFF2-40B4-BE49-F238E27FC236}">
                <a16:creationId xmlns:a16="http://schemas.microsoft.com/office/drawing/2014/main" id="{06CF72D7-0989-4366-8F25-F13C1EF597EC}"/>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33</a:t>
            </a:fld>
            <a:endParaRPr lang="pt-BR" sz="1400" dirty="0">
              <a:solidFill>
                <a:schemeClr val="bg1"/>
              </a:solidFill>
              <a:latin typeface="+mj-lt"/>
            </a:endParaRPr>
          </a:p>
        </p:txBody>
      </p:sp>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345219" flipH="1">
            <a:off x="10057994" y="-1641605"/>
            <a:ext cx="2549071" cy="3061902"/>
          </a:xfrm>
          <a:prstGeom prst="rect">
            <a:avLst/>
          </a:prstGeom>
        </p:spPr>
      </p:pic>
    </p:spTree>
    <p:custDataLst>
      <p:tags r:id="rId1"/>
    </p:custDataLst>
    <p:extLst>
      <p:ext uri="{BB962C8B-B14F-4D97-AF65-F5344CB8AC3E}">
        <p14:creationId xmlns:p14="http://schemas.microsoft.com/office/powerpoint/2010/main" val="3912891792"/>
      </p:ext>
    </p:extLst>
  </p:cSld>
  <p:clrMapOvr>
    <a:masterClrMapping/>
  </p:clrMapOvr>
  <p:transition spd="slow">
    <p:wip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grpSp>
        <p:nvGrpSpPr>
          <p:cNvPr id="60" name="Agrupar 59">
            <a:extLst>
              <a:ext uri="{FF2B5EF4-FFF2-40B4-BE49-F238E27FC236}">
                <a16:creationId xmlns:a16="http://schemas.microsoft.com/office/drawing/2014/main" id="{EB1C5814-8710-4AB7-86F8-76927E846BE8}"/>
              </a:ext>
            </a:extLst>
          </p:cNvPr>
          <p:cNvGrpSpPr/>
          <p:nvPr/>
        </p:nvGrpSpPr>
        <p:grpSpPr>
          <a:xfrm flipH="1">
            <a:off x="0" y="-6083"/>
            <a:ext cx="12192000" cy="6864083"/>
            <a:chOff x="0" y="-6083"/>
            <a:chExt cx="12192000" cy="6864083"/>
          </a:xfrm>
        </p:grpSpPr>
        <p:pic>
          <p:nvPicPr>
            <p:cNvPr id="61" name="Imagem 60" descr="Padrão do plano de fundo&#10;&#10;Descrição gerada automaticamente">
              <a:extLst>
                <a:ext uri="{FF2B5EF4-FFF2-40B4-BE49-F238E27FC236}">
                  <a16:creationId xmlns:a16="http://schemas.microsoft.com/office/drawing/2014/main" id="{F6B0DD1F-7DD5-49A9-B58A-BA49E9CED2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9963" y="-6083"/>
              <a:ext cx="7092037" cy="6858000"/>
            </a:xfrm>
            <a:prstGeom prst="rect">
              <a:avLst/>
            </a:prstGeom>
          </p:spPr>
        </p:pic>
        <p:sp>
          <p:nvSpPr>
            <p:cNvPr id="62" name="Retângulo 61">
              <a:extLst>
                <a:ext uri="{FF2B5EF4-FFF2-40B4-BE49-F238E27FC236}">
                  <a16:creationId xmlns:a16="http://schemas.microsoft.com/office/drawing/2014/main" id="{7280216C-D52B-4ED7-A1AF-D284A3B101D8}"/>
                </a:ext>
              </a:extLst>
            </p:cNvPr>
            <p:cNvSpPr/>
            <p:nvPr/>
          </p:nvSpPr>
          <p:spPr>
            <a:xfrm>
              <a:off x="0" y="-6083"/>
              <a:ext cx="12192000" cy="6864083"/>
            </a:xfrm>
            <a:prstGeom prst="rect">
              <a:avLst/>
            </a:prstGeom>
            <a:gradFill>
              <a:gsLst>
                <a:gs pos="50000">
                  <a:schemeClr val="bg1"/>
                </a:gs>
                <a:gs pos="100000">
                  <a:schemeClr val="tx1">
                    <a:lumMod val="20000"/>
                    <a:lumOff val="80000"/>
                    <a:alpha val="72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pic>
        <p:nvPicPr>
          <p:cNvPr id="63" name="Google Shape;1006;p13">
            <a:extLst>
              <a:ext uri="{FF2B5EF4-FFF2-40B4-BE49-F238E27FC236}">
                <a16:creationId xmlns:a16="http://schemas.microsoft.com/office/drawing/2014/main" id="{43B9B8D4-8400-4E5C-B9D3-9E14987D8D9F}"/>
              </a:ext>
            </a:extLst>
          </p:cNvPr>
          <p:cNvPicPr preferRelativeResize="0"/>
          <p:nvPr/>
        </p:nvPicPr>
        <p:blipFill rotWithShape="1">
          <a:blip r:embed="rId5">
            <a:alphaModFix/>
          </a:blip>
          <a:srcRect/>
          <a:stretch/>
        </p:blipFill>
        <p:spPr>
          <a:xfrm rot="12164475" flipH="1">
            <a:off x="-2135176" y="-2468103"/>
            <a:ext cx="10764367" cy="12929980"/>
          </a:xfrm>
          <a:prstGeom prst="rect">
            <a:avLst/>
          </a:prstGeom>
          <a:noFill/>
          <a:ln>
            <a:noFill/>
          </a:ln>
        </p:spPr>
      </p:pic>
      <p:sp>
        <p:nvSpPr>
          <p:cNvPr id="64" name="Google Shape;1007;p13">
            <a:extLst>
              <a:ext uri="{FF2B5EF4-FFF2-40B4-BE49-F238E27FC236}">
                <a16:creationId xmlns:a16="http://schemas.microsoft.com/office/drawing/2014/main" id="{D371222F-1915-420C-AE1A-A8FE833EBF2D}"/>
              </a:ext>
            </a:extLst>
          </p:cNvPr>
          <p:cNvSpPr/>
          <p:nvPr/>
        </p:nvSpPr>
        <p:spPr>
          <a:xfrm rot="13710854">
            <a:off x="-2186825" y="-3024208"/>
            <a:ext cx="16778847" cy="13174648"/>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gradFill>
            <a:gsLst>
              <a:gs pos="0">
                <a:schemeClr val="dk2"/>
              </a:gs>
              <a:gs pos="50000">
                <a:schemeClr val="dk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sp>
        <p:nvSpPr>
          <p:cNvPr id="65" name="Google Shape;1005;p13">
            <a:extLst>
              <a:ext uri="{FF2B5EF4-FFF2-40B4-BE49-F238E27FC236}">
                <a16:creationId xmlns:a16="http://schemas.microsoft.com/office/drawing/2014/main" id="{7C5D4FA3-A7E0-458E-811C-02C119C03060}"/>
              </a:ext>
            </a:extLst>
          </p:cNvPr>
          <p:cNvSpPr/>
          <p:nvPr/>
        </p:nvSpPr>
        <p:spPr>
          <a:xfrm rot="13023376">
            <a:off x="-2034425" y="-2871808"/>
            <a:ext cx="16778847" cy="13174648"/>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no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grpSp>
        <p:nvGrpSpPr>
          <p:cNvPr id="2" name="Agrupar 1">
            <a:extLst>
              <a:ext uri="{FF2B5EF4-FFF2-40B4-BE49-F238E27FC236}">
                <a16:creationId xmlns:a16="http://schemas.microsoft.com/office/drawing/2014/main" id="{6B3CBBD9-A74E-494E-BF89-CF4C9ED4579C}"/>
              </a:ext>
            </a:extLst>
          </p:cNvPr>
          <p:cNvGrpSpPr/>
          <p:nvPr/>
        </p:nvGrpSpPr>
        <p:grpSpPr>
          <a:xfrm>
            <a:off x="377379" y="2219960"/>
            <a:ext cx="11447373" cy="4269039"/>
            <a:chOff x="200547" y="2219960"/>
            <a:chExt cx="11447373" cy="4269039"/>
          </a:xfrm>
        </p:grpSpPr>
        <p:sp>
          <p:nvSpPr>
            <p:cNvPr id="66" name="Google Shape;614;g177a79fe0d0_0_593" hidden="1">
              <a:extLst>
                <a:ext uri="{FF2B5EF4-FFF2-40B4-BE49-F238E27FC236}">
                  <a16:creationId xmlns:a16="http://schemas.microsoft.com/office/drawing/2014/main" id="{ABF83B62-075D-40A0-8FFA-1FB841F34CF3}"/>
                </a:ext>
              </a:extLst>
            </p:cNvPr>
            <p:cNvSpPr/>
            <p:nvPr/>
          </p:nvSpPr>
          <p:spPr>
            <a:xfrm>
              <a:off x="6114332" y="2219960"/>
              <a:ext cx="5523453" cy="4269039"/>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sp>
          <p:nvSpPr>
            <p:cNvPr id="614" name="Google Shape;614;g177a79fe0d0_0_593"/>
            <p:cNvSpPr/>
            <p:nvPr/>
          </p:nvSpPr>
          <p:spPr>
            <a:xfrm>
              <a:off x="200547" y="2219961"/>
              <a:ext cx="11447373" cy="4269038"/>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ExtraLight"/>
                <a:ea typeface="Nunito ExtraLight"/>
                <a:cs typeface="Nunito ExtraLight"/>
                <a:sym typeface="Nunito ExtraLight"/>
              </a:endParaRPr>
            </a:p>
          </p:txBody>
        </p:sp>
      </p:grpSp>
      <p:pic>
        <p:nvPicPr>
          <p:cNvPr id="16" name="Gráfico 15" hidden="1">
            <a:extLst>
              <a:ext uri="{FF2B5EF4-FFF2-40B4-BE49-F238E27FC236}">
                <a16:creationId xmlns:a16="http://schemas.microsoft.com/office/drawing/2014/main" id="{CE63AFC9-3847-4EF3-8553-D4A1FED591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7248" y="369000"/>
            <a:ext cx="11457505" cy="6120000"/>
          </a:xfrm>
          <a:prstGeom prst="rect">
            <a:avLst/>
          </a:prstGeom>
        </p:spPr>
      </p:pic>
      <p:sp>
        <p:nvSpPr>
          <p:cNvPr id="32" name="CaixaDeTexto 31">
            <a:extLst>
              <a:ext uri="{FF2B5EF4-FFF2-40B4-BE49-F238E27FC236}">
                <a16:creationId xmlns:a16="http://schemas.microsoft.com/office/drawing/2014/main" id="{B332EAD4-0F45-4CD5-B900-D1ED61F5743D}"/>
              </a:ext>
            </a:extLst>
          </p:cNvPr>
          <p:cNvSpPr txBox="1"/>
          <p:nvPr/>
        </p:nvSpPr>
        <p:spPr>
          <a:xfrm>
            <a:off x="640672" y="2482925"/>
            <a:ext cx="4460718" cy="584775"/>
          </a:xfrm>
          <a:prstGeom prst="rect">
            <a:avLst/>
          </a:prstGeom>
          <a:noFill/>
        </p:spPr>
        <p:txBody>
          <a:bodyPr wrap="square">
            <a:spAutoFit/>
          </a:bodyPr>
          <a:lstStyle/>
          <a:p>
            <a:r>
              <a:rPr lang="pt-BR" sz="1600" i="1" dirty="0">
                <a:solidFill>
                  <a:schemeClr val="tx2"/>
                </a:solidFill>
                <a:latin typeface="+mj-lt"/>
              </a:rPr>
              <a:t>O que eu quero ou tenho para compartilhar e oferecer para as outras pessoas?</a:t>
            </a:r>
          </a:p>
        </p:txBody>
      </p:sp>
      <p:sp>
        <p:nvSpPr>
          <p:cNvPr id="34" name="CaixaDeTexto 33">
            <a:extLst>
              <a:ext uri="{FF2B5EF4-FFF2-40B4-BE49-F238E27FC236}">
                <a16:creationId xmlns:a16="http://schemas.microsoft.com/office/drawing/2014/main" id="{364EBE78-3E07-4B82-80B9-911E50FEE668}"/>
              </a:ext>
            </a:extLst>
          </p:cNvPr>
          <p:cNvSpPr txBox="1"/>
          <p:nvPr/>
        </p:nvSpPr>
        <p:spPr>
          <a:xfrm>
            <a:off x="7243011" y="5657522"/>
            <a:ext cx="4272222" cy="584775"/>
          </a:xfrm>
          <a:prstGeom prst="rect">
            <a:avLst/>
          </a:prstGeom>
          <a:noFill/>
        </p:spPr>
        <p:txBody>
          <a:bodyPr wrap="square">
            <a:spAutoFit/>
          </a:bodyPr>
          <a:lstStyle/>
          <a:p>
            <a:pPr algn="r"/>
            <a:r>
              <a:rPr lang="pt-BR" sz="1600" i="1" dirty="0">
                <a:solidFill>
                  <a:schemeClr val="tx2"/>
                </a:solidFill>
                <a:latin typeface="+mj-lt"/>
              </a:rPr>
              <a:t>O que eu estou precisando e de que forma as outras pessoas podem me ajudar?</a:t>
            </a:r>
          </a:p>
        </p:txBody>
      </p:sp>
      <p:sp>
        <p:nvSpPr>
          <p:cNvPr id="57" name="CaixaDeTexto 56">
            <a:extLst>
              <a:ext uri="{FF2B5EF4-FFF2-40B4-BE49-F238E27FC236}">
                <a16:creationId xmlns:a16="http://schemas.microsoft.com/office/drawing/2014/main" id="{A966BEC1-778D-448A-A698-23B348E99C9E}"/>
              </a:ext>
            </a:extLst>
          </p:cNvPr>
          <p:cNvSpPr txBox="1"/>
          <p:nvPr/>
        </p:nvSpPr>
        <p:spPr>
          <a:xfrm>
            <a:off x="278735" y="816478"/>
            <a:ext cx="9736121" cy="1256754"/>
          </a:xfrm>
          <a:prstGeom prst="rect">
            <a:avLst/>
          </a:prstGeom>
          <a:noFill/>
        </p:spPr>
        <p:txBody>
          <a:bodyPr wrap="square">
            <a:spAutoFit/>
          </a:bodyPr>
          <a:lstStyle/>
          <a:p>
            <a:pPr>
              <a:spcBef>
                <a:spcPts val="1400"/>
              </a:spcBef>
            </a:pPr>
            <a:r>
              <a:rPr lang="pt-BR" sz="3200" i="1" dirty="0">
                <a:solidFill>
                  <a:schemeClr val="bg1"/>
                </a:solidFill>
                <a:latin typeface="+mj-lt"/>
              </a:rPr>
              <a:t> Exercício: Ciclo do </a:t>
            </a:r>
            <a:r>
              <a:rPr lang="pt-BR" sz="3200" dirty="0">
                <a:solidFill>
                  <a:schemeClr val="bg1"/>
                </a:solidFill>
                <a:latin typeface="+mj-lt"/>
              </a:rPr>
              <a:t>networking</a:t>
            </a:r>
          </a:p>
          <a:p>
            <a:pPr>
              <a:spcBef>
                <a:spcPts val="1400"/>
              </a:spcBef>
            </a:pPr>
            <a:r>
              <a:rPr lang="pt-BR" sz="3200" dirty="0">
                <a:solidFill>
                  <a:schemeClr val="bg1"/>
                </a:solidFill>
                <a:latin typeface="+mj-lt"/>
              </a:rPr>
              <a:t>Passo 1: escreva as informações no cartão</a:t>
            </a:r>
          </a:p>
        </p:txBody>
      </p:sp>
      <p:sp>
        <p:nvSpPr>
          <p:cNvPr id="67" name="Google Shape;968;g17930d8f3b4_0_26">
            <a:extLst>
              <a:ext uri="{FF2B5EF4-FFF2-40B4-BE49-F238E27FC236}">
                <a16:creationId xmlns:a16="http://schemas.microsoft.com/office/drawing/2014/main" id="{457316F2-1A19-42FE-AB0F-33E5B1EFFAC6}"/>
              </a:ext>
            </a:extLst>
          </p:cNvPr>
          <p:cNvSpPr/>
          <p:nvPr/>
        </p:nvSpPr>
        <p:spPr>
          <a:xfrm rot="18596922" flipH="1">
            <a:off x="-3187913"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sp>
        <p:nvSpPr>
          <p:cNvPr id="68" name="CaixaDeTexto 67">
            <a:extLst>
              <a:ext uri="{FF2B5EF4-FFF2-40B4-BE49-F238E27FC236}">
                <a16:creationId xmlns:a16="http://schemas.microsoft.com/office/drawing/2014/main" id="{3BAD4028-D645-4732-BEA1-CA128841EDB5}"/>
              </a:ext>
            </a:extLst>
          </p:cNvPr>
          <p:cNvSpPr txBox="1"/>
          <p:nvPr/>
        </p:nvSpPr>
        <p:spPr>
          <a:xfrm>
            <a:off x="335791" y="6181223"/>
            <a:ext cx="446261"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34</a:t>
            </a:fld>
            <a:endParaRPr lang="pt-BR" sz="1400" dirty="0">
              <a:solidFill>
                <a:schemeClr val="bg1"/>
              </a:solidFill>
              <a:latin typeface="+mj-lt"/>
            </a:endParaRPr>
          </a:p>
        </p:txBody>
      </p:sp>
      <p:grpSp>
        <p:nvGrpSpPr>
          <p:cNvPr id="3" name="Agrupar 2">
            <a:extLst>
              <a:ext uri="{FF2B5EF4-FFF2-40B4-BE49-F238E27FC236}">
                <a16:creationId xmlns:a16="http://schemas.microsoft.com/office/drawing/2014/main" id="{DAD585A1-F665-40CE-9BF5-5DCC1946499D}"/>
              </a:ext>
            </a:extLst>
          </p:cNvPr>
          <p:cNvGrpSpPr/>
          <p:nvPr/>
        </p:nvGrpSpPr>
        <p:grpSpPr>
          <a:xfrm flipH="1">
            <a:off x="6487336" y="2558302"/>
            <a:ext cx="4935840" cy="2719648"/>
            <a:chOff x="750623" y="3368487"/>
            <a:chExt cx="5066573" cy="2719648"/>
          </a:xfrm>
        </p:grpSpPr>
        <p:cxnSp>
          <p:nvCxnSpPr>
            <p:cNvPr id="39" name="Conector reto 38">
              <a:extLst>
                <a:ext uri="{FF2B5EF4-FFF2-40B4-BE49-F238E27FC236}">
                  <a16:creationId xmlns:a16="http://schemas.microsoft.com/office/drawing/2014/main" id="{F3A31DC2-D503-4868-BAF2-71940F74900F}"/>
                </a:ext>
              </a:extLst>
            </p:cNvPr>
            <p:cNvCxnSpPr>
              <a:cxnSpLocks/>
            </p:cNvCxnSpPr>
            <p:nvPr/>
          </p:nvCxnSpPr>
          <p:spPr>
            <a:xfrm>
              <a:off x="750624" y="3368487"/>
              <a:ext cx="506657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a16="http://schemas.microsoft.com/office/drawing/2014/main" id="{6CD4A07F-98FD-48E4-AAA4-FFD83FC2CFC0}"/>
                </a:ext>
              </a:extLst>
            </p:cNvPr>
            <p:cNvCxnSpPr>
              <a:cxnSpLocks/>
            </p:cNvCxnSpPr>
            <p:nvPr/>
          </p:nvCxnSpPr>
          <p:spPr>
            <a:xfrm>
              <a:off x="750624" y="3757008"/>
              <a:ext cx="506657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Conector reto 40">
              <a:extLst>
                <a:ext uri="{FF2B5EF4-FFF2-40B4-BE49-F238E27FC236}">
                  <a16:creationId xmlns:a16="http://schemas.microsoft.com/office/drawing/2014/main" id="{D503F323-AA6A-46A9-BE0C-6B31A1A9700A}"/>
                </a:ext>
              </a:extLst>
            </p:cNvPr>
            <p:cNvCxnSpPr>
              <a:cxnSpLocks/>
            </p:cNvCxnSpPr>
            <p:nvPr/>
          </p:nvCxnSpPr>
          <p:spPr>
            <a:xfrm>
              <a:off x="750624" y="4145529"/>
              <a:ext cx="5066572" cy="33143"/>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Conector reto 41">
              <a:extLst>
                <a:ext uri="{FF2B5EF4-FFF2-40B4-BE49-F238E27FC236}">
                  <a16:creationId xmlns:a16="http://schemas.microsoft.com/office/drawing/2014/main" id="{614693EC-0D1B-4B34-ABD3-E0A94772FA39}"/>
                </a:ext>
              </a:extLst>
            </p:cNvPr>
            <p:cNvCxnSpPr>
              <a:cxnSpLocks/>
            </p:cNvCxnSpPr>
            <p:nvPr/>
          </p:nvCxnSpPr>
          <p:spPr>
            <a:xfrm>
              <a:off x="750624" y="4534050"/>
              <a:ext cx="5066572" cy="19521"/>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id="{9612DEF3-C9F7-4919-9EF8-B4D157C6E6F6}"/>
                </a:ext>
              </a:extLst>
            </p:cNvPr>
            <p:cNvCxnSpPr>
              <a:cxnSpLocks/>
            </p:cNvCxnSpPr>
            <p:nvPr/>
          </p:nvCxnSpPr>
          <p:spPr>
            <a:xfrm>
              <a:off x="750623" y="4922571"/>
              <a:ext cx="3235164" cy="33143"/>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1873D5E2-6EEA-48FB-A1A8-C53A5461CB64}"/>
                </a:ext>
              </a:extLst>
            </p:cNvPr>
            <p:cNvCxnSpPr>
              <a:cxnSpLocks/>
            </p:cNvCxnSpPr>
            <p:nvPr/>
          </p:nvCxnSpPr>
          <p:spPr>
            <a:xfrm>
              <a:off x="750624" y="5311092"/>
              <a:ext cx="3235163"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Conector reto 44">
              <a:extLst>
                <a:ext uri="{FF2B5EF4-FFF2-40B4-BE49-F238E27FC236}">
                  <a16:creationId xmlns:a16="http://schemas.microsoft.com/office/drawing/2014/main" id="{F9EF0BE9-473D-49A7-89D4-6CB692BD86BC}"/>
                </a:ext>
              </a:extLst>
            </p:cNvPr>
            <p:cNvCxnSpPr>
              <a:cxnSpLocks/>
            </p:cNvCxnSpPr>
            <p:nvPr/>
          </p:nvCxnSpPr>
          <p:spPr>
            <a:xfrm>
              <a:off x="750624" y="5699613"/>
              <a:ext cx="3749687"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a16="http://schemas.microsoft.com/office/drawing/2014/main" id="{2BBF9EE0-77FB-45AD-8B7A-79F9717BAB90}"/>
                </a:ext>
              </a:extLst>
            </p:cNvPr>
            <p:cNvCxnSpPr>
              <a:cxnSpLocks/>
            </p:cNvCxnSpPr>
            <p:nvPr/>
          </p:nvCxnSpPr>
          <p:spPr>
            <a:xfrm>
              <a:off x="750624" y="6088135"/>
              <a:ext cx="4445855"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4" name="Agrupar 3">
            <a:extLst>
              <a:ext uri="{FF2B5EF4-FFF2-40B4-BE49-F238E27FC236}">
                <a16:creationId xmlns:a16="http://schemas.microsoft.com/office/drawing/2014/main" id="{3AE168FB-6C51-4B97-998D-16A18E97A48B}"/>
              </a:ext>
            </a:extLst>
          </p:cNvPr>
          <p:cNvGrpSpPr/>
          <p:nvPr/>
        </p:nvGrpSpPr>
        <p:grpSpPr>
          <a:xfrm flipH="1">
            <a:off x="750626" y="3368487"/>
            <a:ext cx="4952343" cy="2719648"/>
            <a:chOff x="6316907" y="3368487"/>
            <a:chExt cx="5106268" cy="2719648"/>
          </a:xfrm>
        </p:grpSpPr>
        <p:cxnSp>
          <p:nvCxnSpPr>
            <p:cNvPr id="49" name="Conector reto 48">
              <a:extLst>
                <a:ext uri="{FF2B5EF4-FFF2-40B4-BE49-F238E27FC236}">
                  <a16:creationId xmlns:a16="http://schemas.microsoft.com/office/drawing/2014/main" id="{436D37A4-C3FE-40D2-8EC6-2A5DC7952E5D}"/>
                </a:ext>
              </a:extLst>
            </p:cNvPr>
            <p:cNvCxnSpPr>
              <a:cxnSpLocks/>
            </p:cNvCxnSpPr>
            <p:nvPr/>
          </p:nvCxnSpPr>
          <p:spPr>
            <a:xfrm>
              <a:off x="6957420" y="3368487"/>
              <a:ext cx="4465755"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0" name="Conector reto 49">
              <a:extLst>
                <a:ext uri="{FF2B5EF4-FFF2-40B4-BE49-F238E27FC236}">
                  <a16:creationId xmlns:a16="http://schemas.microsoft.com/office/drawing/2014/main" id="{54FF7B01-7144-478B-AC62-46D58F8EEE6F}"/>
                </a:ext>
              </a:extLst>
            </p:cNvPr>
            <p:cNvCxnSpPr>
              <a:cxnSpLocks/>
            </p:cNvCxnSpPr>
            <p:nvPr/>
          </p:nvCxnSpPr>
          <p:spPr>
            <a:xfrm>
              <a:off x="7547280" y="3757008"/>
              <a:ext cx="3875895"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1" name="Conector reto 50">
              <a:extLst>
                <a:ext uri="{FF2B5EF4-FFF2-40B4-BE49-F238E27FC236}">
                  <a16:creationId xmlns:a16="http://schemas.microsoft.com/office/drawing/2014/main" id="{D22C0FE9-33FA-4995-B9F1-5E083815844D}"/>
                </a:ext>
              </a:extLst>
            </p:cNvPr>
            <p:cNvCxnSpPr>
              <a:cxnSpLocks/>
            </p:cNvCxnSpPr>
            <p:nvPr/>
          </p:nvCxnSpPr>
          <p:spPr>
            <a:xfrm>
              <a:off x="8304017" y="4145529"/>
              <a:ext cx="311915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2" name="Conector reto 51">
              <a:extLst>
                <a:ext uri="{FF2B5EF4-FFF2-40B4-BE49-F238E27FC236}">
                  <a16:creationId xmlns:a16="http://schemas.microsoft.com/office/drawing/2014/main" id="{3D8F2ECE-EAF4-4F5C-BFF8-95512AA16E42}"/>
                </a:ext>
              </a:extLst>
            </p:cNvPr>
            <p:cNvCxnSpPr>
              <a:cxnSpLocks/>
            </p:cNvCxnSpPr>
            <p:nvPr/>
          </p:nvCxnSpPr>
          <p:spPr>
            <a:xfrm>
              <a:off x="8192297" y="4534050"/>
              <a:ext cx="32308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a16="http://schemas.microsoft.com/office/drawing/2014/main" id="{33742DA5-52D3-4119-8D14-80B92D55ED31}"/>
                </a:ext>
              </a:extLst>
            </p:cNvPr>
            <p:cNvCxnSpPr>
              <a:cxnSpLocks/>
            </p:cNvCxnSpPr>
            <p:nvPr/>
          </p:nvCxnSpPr>
          <p:spPr>
            <a:xfrm>
              <a:off x="6316907" y="4922571"/>
              <a:ext cx="5106266"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a16="http://schemas.microsoft.com/office/drawing/2014/main" id="{B5A17601-EF38-470C-A2A7-05B38E04199A}"/>
                </a:ext>
              </a:extLst>
            </p:cNvPr>
            <p:cNvCxnSpPr>
              <a:cxnSpLocks/>
            </p:cNvCxnSpPr>
            <p:nvPr/>
          </p:nvCxnSpPr>
          <p:spPr>
            <a:xfrm>
              <a:off x="6316907" y="5311092"/>
              <a:ext cx="5106267"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a16="http://schemas.microsoft.com/office/drawing/2014/main" id="{0AC490E9-6D6B-4DD2-B00B-BB3AB133BA96}"/>
                </a:ext>
              </a:extLst>
            </p:cNvPr>
            <p:cNvCxnSpPr>
              <a:cxnSpLocks/>
            </p:cNvCxnSpPr>
            <p:nvPr/>
          </p:nvCxnSpPr>
          <p:spPr>
            <a:xfrm>
              <a:off x="6316907" y="5699613"/>
              <a:ext cx="5106267"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Conector reto 55">
              <a:extLst>
                <a:ext uri="{FF2B5EF4-FFF2-40B4-BE49-F238E27FC236}">
                  <a16:creationId xmlns:a16="http://schemas.microsoft.com/office/drawing/2014/main" id="{11D43956-ED6C-4D1B-A775-688C4A7616B1}"/>
                </a:ext>
              </a:extLst>
            </p:cNvPr>
            <p:cNvCxnSpPr>
              <a:cxnSpLocks/>
            </p:cNvCxnSpPr>
            <p:nvPr/>
          </p:nvCxnSpPr>
          <p:spPr>
            <a:xfrm>
              <a:off x="6316907" y="6088135"/>
              <a:ext cx="468929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pic>
        <p:nvPicPr>
          <p:cNvPr id="14" name="Gráfico 13">
            <a:extLst>
              <a:ext uri="{FF2B5EF4-FFF2-40B4-BE49-F238E27FC236}">
                <a16:creationId xmlns:a16="http://schemas.microsoft.com/office/drawing/2014/main" id="{CB0B7D93-E81F-4DF2-8677-C405664185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28885">
            <a:off x="4234937" y="3078651"/>
            <a:ext cx="3685726" cy="2551656"/>
          </a:xfrm>
          <a:prstGeom prst="rect">
            <a:avLst/>
          </a:prstGeom>
        </p:spPr>
      </p:pic>
      <p:pic>
        <p:nvPicPr>
          <p:cNvPr id="79" name="Gráfico 78">
            <a:extLst>
              <a:ext uri="{FF2B5EF4-FFF2-40B4-BE49-F238E27FC236}">
                <a16:creationId xmlns:a16="http://schemas.microsoft.com/office/drawing/2014/main" id="{1374B02D-4ADA-4A05-983D-E9CBDF5392D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6802" y="2665656"/>
            <a:ext cx="214474" cy="219312"/>
          </a:xfrm>
          <a:prstGeom prst="rect">
            <a:avLst/>
          </a:prstGeom>
        </p:spPr>
      </p:pic>
      <p:pic>
        <p:nvPicPr>
          <p:cNvPr id="81" name="Gráfico 80">
            <a:extLst>
              <a:ext uri="{FF2B5EF4-FFF2-40B4-BE49-F238E27FC236}">
                <a16:creationId xmlns:a16="http://schemas.microsoft.com/office/drawing/2014/main" id="{8EEB454F-85AA-4132-8CEF-F9F33B4F342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800000">
            <a:off x="11521693" y="5868823"/>
            <a:ext cx="214474" cy="219312"/>
          </a:xfrm>
          <a:prstGeom prst="rect">
            <a:avLst/>
          </a:prstGeom>
        </p:spPr>
      </p:pic>
    </p:spTree>
    <p:custDataLst>
      <p:tags r:id="rId1"/>
    </p:custData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607"/>
        <p:cNvGrpSpPr/>
        <p:nvPr/>
      </p:nvGrpSpPr>
      <p:grpSpPr>
        <a:xfrm>
          <a:off x="0" y="0"/>
          <a:ext cx="0" cy="0"/>
          <a:chOff x="0" y="0"/>
          <a:chExt cx="0" cy="0"/>
        </a:xfrm>
      </p:grpSpPr>
      <p:grpSp>
        <p:nvGrpSpPr>
          <p:cNvPr id="60" name="Agrupar 59">
            <a:extLst>
              <a:ext uri="{FF2B5EF4-FFF2-40B4-BE49-F238E27FC236}">
                <a16:creationId xmlns:a16="http://schemas.microsoft.com/office/drawing/2014/main" id="{EB1C5814-8710-4AB7-86F8-76927E846BE8}"/>
              </a:ext>
            </a:extLst>
          </p:cNvPr>
          <p:cNvGrpSpPr/>
          <p:nvPr/>
        </p:nvGrpSpPr>
        <p:grpSpPr>
          <a:xfrm flipH="1">
            <a:off x="0" y="-6083"/>
            <a:ext cx="12192000" cy="6864083"/>
            <a:chOff x="0" y="-6083"/>
            <a:chExt cx="12192000" cy="6864083"/>
          </a:xfrm>
        </p:grpSpPr>
        <p:pic>
          <p:nvPicPr>
            <p:cNvPr id="61" name="Imagem 60" descr="Padrão do plano de fundo&#10;&#10;Descrição gerada automaticamente">
              <a:extLst>
                <a:ext uri="{FF2B5EF4-FFF2-40B4-BE49-F238E27FC236}">
                  <a16:creationId xmlns:a16="http://schemas.microsoft.com/office/drawing/2014/main" id="{F6B0DD1F-7DD5-49A9-B58A-BA49E9CED2CB}"/>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9963" y="-6083"/>
              <a:ext cx="7092037" cy="6858000"/>
            </a:xfrm>
            <a:prstGeom prst="rect">
              <a:avLst/>
            </a:prstGeom>
          </p:spPr>
        </p:pic>
        <p:sp>
          <p:nvSpPr>
            <p:cNvPr id="62" name="Retângulo 61">
              <a:extLst>
                <a:ext uri="{FF2B5EF4-FFF2-40B4-BE49-F238E27FC236}">
                  <a16:creationId xmlns:a16="http://schemas.microsoft.com/office/drawing/2014/main" id="{7280216C-D52B-4ED7-A1AF-D284A3B101D8}"/>
                </a:ext>
              </a:extLst>
            </p:cNvPr>
            <p:cNvSpPr/>
            <p:nvPr/>
          </p:nvSpPr>
          <p:spPr>
            <a:xfrm>
              <a:off x="0" y="-6083"/>
              <a:ext cx="12192000" cy="6864083"/>
            </a:xfrm>
            <a:prstGeom prst="rect">
              <a:avLst/>
            </a:prstGeom>
            <a:gradFill>
              <a:gsLst>
                <a:gs pos="50000">
                  <a:schemeClr val="bg1"/>
                </a:gs>
                <a:gs pos="100000">
                  <a:schemeClr val="tx1">
                    <a:lumMod val="20000"/>
                    <a:lumOff val="80000"/>
                    <a:alpha val="7200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pic>
        <p:nvPicPr>
          <p:cNvPr id="63" name="Google Shape;1006;p13">
            <a:extLst>
              <a:ext uri="{FF2B5EF4-FFF2-40B4-BE49-F238E27FC236}">
                <a16:creationId xmlns:a16="http://schemas.microsoft.com/office/drawing/2014/main" id="{43B9B8D4-8400-4E5C-B9D3-9E14987D8D9F}"/>
              </a:ext>
            </a:extLst>
          </p:cNvPr>
          <p:cNvPicPr preferRelativeResize="0"/>
          <p:nvPr/>
        </p:nvPicPr>
        <p:blipFill rotWithShape="1">
          <a:blip r:embed="rId5">
            <a:alphaModFix/>
          </a:blip>
          <a:srcRect/>
          <a:stretch/>
        </p:blipFill>
        <p:spPr>
          <a:xfrm rot="12164475" flipH="1">
            <a:off x="-2135176" y="-2468103"/>
            <a:ext cx="10764367" cy="12929980"/>
          </a:xfrm>
          <a:prstGeom prst="rect">
            <a:avLst/>
          </a:prstGeom>
          <a:noFill/>
          <a:ln>
            <a:noFill/>
          </a:ln>
        </p:spPr>
      </p:pic>
      <p:sp>
        <p:nvSpPr>
          <p:cNvPr id="64" name="Google Shape;1007;p13">
            <a:extLst>
              <a:ext uri="{FF2B5EF4-FFF2-40B4-BE49-F238E27FC236}">
                <a16:creationId xmlns:a16="http://schemas.microsoft.com/office/drawing/2014/main" id="{D371222F-1915-420C-AE1A-A8FE833EBF2D}"/>
              </a:ext>
            </a:extLst>
          </p:cNvPr>
          <p:cNvSpPr/>
          <p:nvPr/>
        </p:nvSpPr>
        <p:spPr>
          <a:xfrm rot="13710854">
            <a:off x="-2186825" y="-3024208"/>
            <a:ext cx="16778847" cy="13174648"/>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gradFill>
            <a:gsLst>
              <a:gs pos="0">
                <a:schemeClr val="dk2"/>
              </a:gs>
              <a:gs pos="50000">
                <a:schemeClr val="dk2"/>
              </a:gs>
              <a:gs pos="100000">
                <a:schemeClr val="accent1"/>
              </a:gs>
            </a:gsLst>
            <a:lin ang="2700000"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sp>
        <p:nvSpPr>
          <p:cNvPr id="65" name="Google Shape;1005;p13">
            <a:extLst>
              <a:ext uri="{FF2B5EF4-FFF2-40B4-BE49-F238E27FC236}">
                <a16:creationId xmlns:a16="http://schemas.microsoft.com/office/drawing/2014/main" id="{7C5D4FA3-A7E0-458E-811C-02C119C03060}"/>
              </a:ext>
            </a:extLst>
          </p:cNvPr>
          <p:cNvSpPr/>
          <p:nvPr/>
        </p:nvSpPr>
        <p:spPr>
          <a:xfrm rot="13023376">
            <a:off x="-2034425" y="-2871808"/>
            <a:ext cx="16778847" cy="13174648"/>
          </a:xfrm>
          <a:custGeom>
            <a:avLst/>
            <a:gdLst/>
            <a:ahLst/>
            <a:cxnLst/>
            <a:rect l="l" t="t" r="r" b="b"/>
            <a:pathLst>
              <a:path w="15460355" h="12139376" extrusionOk="0">
                <a:moveTo>
                  <a:pt x="-1004" y="6259581"/>
                </a:moveTo>
                <a:cubicBezTo>
                  <a:pt x="2296734" y="5532131"/>
                  <a:pt x="4594473" y="4775840"/>
                  <a:pt x="6799463" y="3860868"/>
                </a:cubicBezTo>
                <a:cubicBezTo>
                  <a:pt x="7368231" y="3623883"/>
                  <a:pt x="8015309" y="3362164"/>
                  <a:pt x="8518119" y="3135487"/>
                </a:cubicBezTo>
                <a:lnTo>
                  <a:pt x="8518119" y="3135487"/>
                </a:lnTo>
                <a:cubicBezTo>
                  <a:pt x="10370729" y="2284397"/>
                  <a:pt x="12173883" y="1333156"/>
                  <a:pt x="13921418" y="285469"/>
                </a:cubicBezTo>
                <a:cubicBezTo>
                  <a:pt x="14442769" y="-31888"/>
                  <a:pt x="14875546" y="-79281"/>
                  <a:pt x="15145490" y="114430"/>
                </a:cubicBezTo>
                <a:cubicBezTo>
                  <a:pt x="15557640" y="411178"/>
                  <a:pt x="15615347" y="1276688"/>
                  <a:pt x="15005349" y="2669756"/>
                </a:cubicBezTo>
                <a:cubicBezTo>
                  <a:pt x="13430960" y="6276058"/>
                  <a:pt x="10444938" y="9721634"/>
                  <a:pt x="7337315" y="12138887"/>
                </a:cubicBezTo>
                <a:lnTo>
                  <a:pt x="7337315" y="12138887"/>
                </a:lnTo>
                <a:cubicBezTo>
                  <a:pt x="4413126" y="10867825"/>
                  <a:pt x="1882522" y="8837981"/>
                  <a:pt x="7234" y="6259581"/>
                </a:cubicBezTo>
              </a:path>
            </a:pathLst>
          </a:custGeom>
          <a:noFill/>
          <a:ln w="38100" cap="flat" cmpd="sng">
            <a:solidFill>
              <a:schemeClr val="accent4"/>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grpSp>
        <p:nvGrpSpPr>
          <p:cNvPr id="2" name="Agrupar 1">
            <a:extLst>
              <a:ext uri="{FF2B5EF4-FFF2-40B4-BE49-F238E27FC236}">
                <a16:creationId xmlns:a16="http://schemas.microsoft.com/office/drawing/2014/main" id="{6B3CBBD9-A74E-494E-BF89-CF4C9ED4579C}"/>
              </a:ext>
            </a:extLst>
          </p:cNvPr>
          <p:cNvGrpSpPr/>
          <p:nvPr/>
        </p:nvGrpSpPr>
        <p:grpSpPr>
          <a:xfrm>
            <a:off x="377379" y="2219960"/>
            <a:ext cx="11447373" cy="4269039"/>
            <a:chOff x="200547" y="2219960"/>
            <a:chExt cx="11447373" cy="4269039"/>
          </a:xfrm>
        </p:grpSpPr>
        <p:sp>
          <p:nvSpPr>
            <p:cNvPr id="66" name="Google Shape;614;g177a79fe0d0_0_593" hidden="1">
              <a:extLst>
                <a:ext uri="{FF2B5EF4-FFF2-40B4-BE49-F238E27FC236}">
                  <a16:creationId xmlns:a16="http://schemas.microsoft.com/office/drawing/2014/main" id="{ABF83B62-075D-40A0-8FFA-1FB841F34CF3}"/>
                </a:ext>
              </a:extLst>
            </p:cNvPr>
            <p:cNvSpPr/>
            <p:nvPr/>
          </p:nvSpPr>
          <p:spPr>
            <a:xfrm>
              <a:off x="6114332" y="2219960"/>
              <a:ext cx="5523453" cy="4269039"/>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dirty="0">
                <a:solidFill>
                  <a:schemeClr val="lt1"/>
                </a:solidFill>
                <a:latin typeface="Nunito ExtraLight"/>
                <a:ea typeface="Nunito ExtraLight"/>
                <a:cs typeface="Nunito ExtraLight"/>
                <a:sym typeface="Nunito ExtraLight"/>
              </a:endParaRPr>
            </a:p>
          </p:txBody>
        </p:sp>
        <p:sp>
          <p:nvSpPr>
            <p:cNvPr id="614" name="Google Shape;614;g177a79fe0d0_0_593"/>
            <p:cNvSpPr/>
            <p:nvPr/>
          </p:nvSpPr>
          <p:spPr>
            <a:xfrm>
              <a:off x="200547" y="2219961"/>
              <a:ext cx="11447373" cy="4269038"/>
            </a:xfrm>
            <a:prstGeom prst="roundRect">
              <a:avLst>
                <a:gd name="adj" fmla="val 2395"/>
              </a:avLst>
            </a:prstGeom>
            <a:solidFill>
              <a:schemeClr val="lt1"/>
            </a:solidFill>
            <a:ln>
              <a:noFill/>
            </a:ln>
            <a:effectLst>
              <a:outerShdw blurRad="50800" dist="38100" dir="2700000" algn="tl" rotWithShape="0">
                <a:srgbClr val="000000">
                  <a:alpha val="2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ExtraLight"/>
                <a:ea typeface="Nunito ExtraLight"/>
                <a:cs typeface="Nunito ExtraLight"/>
                <a:sym typeface="Nunito ExtraLight"/>
              </a:endParaRPr>
            </a:p>
          </p:txBody>
        </p:sp>
      </p:grpSp>
      <p:pic>
        <p:nvPicPr>
          <p:cNvPr id="16" name="Gráfico 15" hidden="1">
            <a:extLst>
              <a:ext uri="{FF2B5EF4-FFF2-40B4-BE49-F238E27FC236}">
                <a16:creationId xmlns:a16="http://schemas.microsoft.com/office/drawing/2014/main" id="{CE63AFC9-3847-4EF3-8553-D4A1FED5911F}"/>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7248" y="369000"/>
            <a:ext cx="11457505" cy="6120000"/>
          </a:xfrm>
          <a:prstGeom prst="rect">
            <a:avLst/>
          </a:prstGeom>
        </p:spPr>
      </p:pic>
      <p:sp>
        <p:nvSpPr>
          <p:cNvPr id="32" name="CaixaDeTexto 31">
            <a:extLst>
              <a:ext uri="{FF2B5EF4-FFF2-40B4-BE49-F238E27FC236}">
                <a16:creationId xmlns:a16="http://schemas.microsoft.com/office/drawing/2014/main" id="{B332EAD4-0F45-4CD5-B900-D1ED61F5743D}"/>
              </a:ext>
            </a:extLst>
          </p:cNvPr>
          <p:cNvSpPr txBox="1"/>
          <p:nvPr/>
        </p:nvSpPr>
        <p:spPr>
          <a:xfrm>
            <a:off x="640672" y="2482925"/>
            <a:ext cx="4460718" cy="584775"/>
          </a:xfrm>
          <a:prstGeom prst="rect">
            <a:avLst/>
          </a:prstGeom>
          <a:noFill/>
        </p:spPr>
        <p:txBody>
          <a:bodyPr wrap="square">
            <a:spAutoFit/>
          </a:bodyPr>
          <a:lstStyle/>
          <a:p>
            <a:r>
              <a:rPr lang="pt-BR" sz="1600" i="1" dirty="0">
                <a:solidFill>
                  <a:schemeClr val="tx2"/>
                </a:solidFill>
                <a:latin typeface="+mj-lt"/>
              </a:rPr>
              <a:t>O que eu quero ou tenho para compartilhar e oferecer para as outras pessoas?</a:t>
            </a:r>
          </a:p>
        </p:txBody>
      </p:sp>
      <p:sp>
        <p:nvSpPr>
          <p:cNvPr id="34" name="CaixaDeTexto 33">
            <a:extLst>
              <a:ext uri="{FF2B5EF4-FFF2-40B4-BE49-F238E27FC236}">
                <a16:creationId xmlns:a16="http://schemas.microsoft.com/office/drawing/2014/main" id="{364EBE78-3E07-4B82-80B9-911E50FEE668}"/>
              </a:ext>
            </a:extLst>
          </p:cNvPr>
          <p:cNvSpPr txBox="1"/>
          <p:nvPr/>
        </p:nvSpPr>
        <p:spPr>
          <a:xfrm>
            <a:off x="7243011" y="5657522"/>
            <a:ext cx="4272222" cy="584775"/>
          </a:xfrm>
          <a:prstGeom prst="rect">
            <a:avLst/>
          </a:prstGeom>
          <a:noFill/>
        </p:spPr>
        <p:txBody>
          <a:bodyPr wrap="square">
            <a:spAutoFit/>
          </a:bodyPr>
          <a:lstStyle/>
          <a:p>
            <a:pPr algn="r"/>
            <a:r>
              <a:rPr lang="pt-BR" sz="1600" i="1" dirty="0">
                <a:solidFill>
                  <a:schemeClr val="tx2"/>
                </a:solidFill>
                <a:latin typeface="+mj-lt"/>
              </a:rPr>
              <a:t>O que eu estou precisando e de que forma as outras pessoas podem me ajudar?</a:t>
            </a:r>
          </a:p>
        </p:txBody>
      </p:sp>
      <p:sp>
        <p:nvSpPr>
          <p:cNvPr id="57" name="CaixaDeTexto 56">
            <a:extLst>
              <a:ext uri="{FF2B5EF4-FFF2-40B4-BE49-F238E27FC236}">
                <a16:creationId xmlns:a16="http://schemas.microsoft.com/office/drawing/2014/main" id="{A966BEC1-778D-448A-A698-23B348E99C9E}"/>
              </a:ext>
            </a:extLst>
          </p:cNvPr>
          <p:cNvSpPr txBox="1"/>
          <p:nvPr/>
        </p:nvSpPr>
        <p:spPr>
          <a:xfrm>
            <a:off x="278735" y="816478"/>
            <a:ext cx="9736121" cy="1256754"/>
          </a:xfrm>
          <a:prstGeom prst="rect">
            <a:avLst/>
          </a:prstGeom>
          <a:noFill/>
        </p:spPr>
        <p:txBody>
          <a:bodyPr wrap="square">
            <a:spAutoFit/>
          </a:bodyPr>
          <a:lstStyle/>
          <a:p>
            <a:pPr>
              <a:spcBef>
                <a:spcPts val="1400"/>
              </a:spcBef>
            </a:pPr>
            <a:r>
              <a:rPr lang="pt-BR" sz="3200" i="1" dirty="0">
                <a:solidFill>
                  <a:schemeClr val="bg1"/>
                </a:solidFill>
                <a:latin typeface="+mj-lt"/>
              </a:rPr>
              <a:t> Exercício: Ciclo do </a:t>
            </a:r>
            <a:r>
              <a:rPr lang="pt-BR" sz="3200" dirty="0">
                <a:solidFill>
                  <a:schemeClr val="bg1"/>
                </a:solidFill>
                <a:latin typeface="+mj-lt"/>
              </a:rPr>
              <a:t>networking</a:t>
            </a:r>
          </a:p>
          <a:p>
            <a:pPr>
              <a:spcBef>
                <a:spcPts val="1400"/>
              </a:spcBef>
            </a:pPr>
            <a:r>
              <a:rPr lang="pt-BR" sz="3200" dirty="0">
                <a:solidFill>
                  <a:schemeClr val="bg1"/>
                </a:solidFill>
                <a:latin typeface="+mj-lt"/>
              </a:rPr>
              <a:t>Passo 1: escreva as informações no cartão</a:t>
            </a:r>
          </a:p>
        </p:txBody>
      </p:sp>
      <p:sp>
        <p:nvSpPr>
          <p:cNvPr id="67" name="Google Shape;968;g17930d8f3b4_0_26">
            <a:extLst>
              <a:ext uri="{FF2B5EF4-FFF2-40B4-BE49-F238E27FC236}">
                <a16:creationId xmlns:a16="http://schemas.microsoft.com/office/drawing/2014/main" id="{457316F2-1A19-42FE-AB0F-33E5B1EFFAC6}"/>
              </a:ext>
            </a:extLst>
          </p:cNvPr>
          <p:cNvSpPr/>
          <p:nvPr/>
        </p:nvSpPr>
        <p:spPr>
          <a:xfrm rot="18596922" flipH="1">
            <a:off x="-3187913" y="4700498"/>
            <a:ext cx="4773446" cy="6001049"/>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sp>
        <p:nvSpPr>
          <p:cNvPr id="68" name="CaixaDeTexto 67">
            <a:extLst>
              <a:ext uri="{FF2B5EF4-FFF2-40B4-BE49-F238E27FC236}">
                <a16:creationId xmlns:a16="http://schemas.microsoft.com/office/drawing/2014/main" id="{3BAD4028-D645-4732-BEA1-CA128841EDB5}"/>
              </a:ext>
            </a:extLst>
          </p:cNvPr>
          <p:cNvSpPr txBox="1"/>
          <p:nvPr/>
        </p:nvSpPr>
        <p:spPr>
          <a:xfrm>
            <a:off x="335791" y="6181223"/>
            <a:ext cx="446261"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35</a:t>
            </a:fld>
            <a:endParaRPr lang="pt-BR" sz="1400" dirty="0">
              <a:solidFill>
                <a:schemeClr val="bg1"/>
              </a:solidFill>
              <a:latin typeface="+mj-lt"/>
            </a:endParaRPr>
          </a:p>
        </p:txBody>
      </p:sp>
      <p:grpSp>
        <p:nvGrpSpPr>
          <p:cNvPr id="3" name="Agrupar 2">
            <a:extLst>
              <a:ext uri="{FF2B5EF4-FFF2-40B4-BE49-F238E27FC236}">
                <a16:creationId xmlns:a16="http://schemas.microsoft.com/office/drawing/2014/main" id="{DAD585A1-F665-40CE-9BF5-5DCC1946499D}"/>
              </a:ext>
            </a:extLst>
          </p:cNvPr>
          <p:cNvGrpSpPr/>
          <p:nvPr/>
        </p:nvGrpSpPr>
        <p:grpSpPr>
          <a:xfrm flipH="1">
            <a:off x="6487336" y="2558302"/>
            <a:ext cx="4935840" cy="2719648"/>
            <a:chOff x="750623" y="3368487"/>
            <a:chExt cx="5066573" cy="2719648"/>
          </a:xfrm>
        </p:grpSpPr>
        <p:cxnSp>
          <p:nvCxnSpPr>
            <p:cNvPr id="39" name="Conector reto 38">
              <a:extLst>
                <a:ext uri="{FF2B5EF4-FFF2-40B4-BE49-F238E27FC236}">
                  <a16:creationId xmlns:a16="http://schemas.microsoft.com/office/drawing/2014/main" id="{F3A31DC2-D503-4868-BAF2-71940F74900F}"/>
                </a:ext>
              </a:extLst>
            </p:cNvPr>
            <p:cNvCxnSpPr>
              <a:cxnSpLocks/>
            </p:cNvCxnSpPr>
            <p:nvPr/>
          </p:nvCxnSpPr>
          <p:spPr>
            <a:xfrm>
              <a:off x="750624" y="3368487"/>
              <a:ext cx="506657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0" name="Conector reto 39">
              <a:extLst>
                <a:ext uri="{FF2B5EF4-FFF2-40B4-BE49-F238E27FC236}">
                  <a16:creationId xmlns:a16="http://schemas.microsoft.com/office/drawing/2014/main" id="{6CD4A07F-98FD-48E4-AAA4-FFD83FC2CFC0}"/>
                </a:ext>
              </a:extLst>
            </p:cNvPr>
            <p:cNvCxnSpPr>
              <a:cxnSpLocks/>
            </p:cNvCxnSpPr>
            <p:nvPr/>
          </p:nvCxnSpPr>
          <p:spPr>
            <a:xfrm>
              <a:off x="750624" y="3757008"/>
              <a:ext cx="506657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1" name="Conector reto 40">
              <a:extLst>
                <a:ext uri="{FF2B5EF4-FFF2-40B4-BE49-F238E27FC236}">
                  <a16:creationId xmlns:a16="http://schemas.microsoft.com/office/drawing/2014/main" id="{D503F323-AA6A-46A9-BE0C-6B31A1A9700A}"/>
                </a:ext>
              </a:extLst>
            </p:cNvPr>
            <p:cNvCxnSpPr>
              <a:cxnSpLocks/>
            </p:cNvCxnSpPr>
            <p:nvPr/>
          </p:nvCxnSpPr>
          <p:spPr>
            <a:xfrm>
              <a:off x="750624" y="4145529"/>
              <a:ext cx="5066572" cy="33143"/>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2" name="Conector reto 41">
              <a:extLst>
                <a:ext uri="{FF2B5EF4-FFF2-40B4-BE49-F238E27FC236}">
                  <a16:creationId xmlns:a16="http://schemas.microsoft.com/office/drawing/2014/main" id="{614693EC-0D1B-4B34-ABD3-E0A94772FA39}"/>
                </a:ext>
              </a:extLst>
            </p:cNvPr>
            <p:cNvCxnSpPr>
              <a:cxnSpLocks/>
            </p:cNvCxnSpPr>
            <p:nvPr/>
          </p:nvCxnSpPr>
          <p:spPr>
            <a:xfrm>
              <a:off x="750624" y="4534050"/>
              <a:ext cx="5066572" cy="19521"/>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Conector reto 42">
              <a:extLst>
                <a:ext uri="{FF2B5EF4-FFF2-40B4-BE49-F238E27FC236}">
                  <a16:creationId xmlns:a16="http://schemas.microsoft.com/office/drawing/2014/main" id="{9612DEF3-C9F7-4919-9EF8-B4D157C6E6F6}"/>
                </a:ext>
              </a:extLst>
            </p:cNvPr>
            <p:cNvCxnSpPr>
              <a:cxnSpLocks/>
            </p:cNvCxnSpPr>
            <p:nvPr/>
          </p:nvCxnSpPr>
          <p:spPr>
            <a:xfrm>
              <a:off x="750623" y="4922571"/>
              <a:ext cx="3235164" cy="33143"/>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4" name="Conector reto 43">
              <a:extLst>
                <a:ext uri="{FF2B5EF4-FFF2-40B4-BE49-F238E27FC236}">
                  <a16:creationId xmlns:a16="http://schemas.microsoft.com/office/drawing/2014/main" id="{1873D5E2-6EEA-48FB-A1A8-C53A5461CB64}"/>
                </a:ext>
              </a:extLst>
            </p:cNvPr>
            <p:cNvCxnSpPr>
              <a:cxnSpLocks/>
            </p:cNvCxnSpPr>
            <p:nvPr/>
          </p:nvCxnSpPr>
          <p:spPr>
            <a:xfrm>
              <a:off x="750624" y="5311092"/>
              <a:ext cx="3235163"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Conector reto 44">
              <a:extLst>
                <a:ext uri="{FF2B5EF4-FFF2-40B4-BE49-F238E27FC236}">
                  <a16:creationId xmlns:a16="http://schemas.microsoft.com/office/drawing/2014/main" id="{F9EF0BE9-473D-49A7-89D4-6CB692BD86BC}"/>
                </a:ext>
              </a:extLst>
            </p:cNvPr>
            <p:cNvCxnSpPr>
              <a:cxnSpLocks/>
            </p:cNvCxnSpPr>
            <p:nvPr/>
          </p:nvCxnSpPr>
          <p:spPr>
            <a:xfrm>
              <a:off x="750624" y="5699613"/>
              <a:ext cx="3749687"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6" name="Conector reto 45">
              <a:extLst>
                <a:ext uri="{FF2B5EF4-FFF2-40B4-BE49-F238E27FC236}">
                  <a16:creationId xmlns:a16="http://schemas.microsoft.com/office/drawing/2014/main" id="{2BBF9EE0-77FB-45AD-8B7A-79F9717BAB90}"/>
                </a:ext>
              </a:extLst>
            </p:cNvPr>
            <p:cNvCxnSpPr>
              <a:cxnSpLocks/>
            </p:cNvCxnSpPr>
            <p:nvPr/>
          </p:nvCxnSpPr>
          <p:spPr>
            <a:xfrm>
              <a:off x="750624" y="6088135"/>
              <a:ext cx="4445855"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grpSp>
        <p:nvGrpSpPr>
          <p:cNvPr id="4" name="Agrupar 3">
            <a:extLst>
              <a:ext uri="{FF2B5EF4-FFF2-40B4-BE49-F238E27FC236}">
                <a16:creationId xmlns:a16="http://schemas.microsoft.com/office/drawing/2014/main" id="{3AE168FB-6C51-4B97-998D-16A18E97A48B}"/>
              </a:ext>
            </a:extLst>
          </p:cNvPr>
          <p:cNvGrpSpPr/>
          <p:nvPr/>
        </p:nvGrpSpPr>
        <p:grpSpPr>
          <a:xfrm flipH="1">
            <a:off x="750626" y="3368487"/>
            <a:ext cx="4952343" cy="2719648"/>
            <a:chOff x="6316907" y="3368487"/>
            <a:chExt cx="5106268" cy="2719648"/>
          </a:xfrm>
        </p:grpSpPr>
        <p:cxnSp>
          <p:nvCxnSpPr>
            <p:cNvPr id="49" name="Conector reto 48">
              <a:extLst>
                <a:ext uri="{FF2B5EF4-FFF2-40B4-BE49-F238E27FC236}">
                  <a16:creationId xmlns:a16="http://schemas.microsoft.com/office/drawing/2014/main" id="{436D37A4-C3FE-40D2-8EC6-2A5DC7952E5D}"/>
                </a:ext>
              </a:extLst>
            </p:cNvPr>
            <p:cNvCxnSpPr>
              <a:cxnSpLocks/>
            </p:cNvCxnSpPr>
            <p:nvPr/>
          </p:nvCxnSpPr>
          <p:spPr>
            <a:xfrm>
              <a:off x="6957420" y="3368487"/>
              <a:ext cx="4465755"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0" name="Conector reto 49">
              <a:extLst>
                <a:ext uri="{FF2B5EF4-FFF2-40B4-BE49-F238E27FC236}">
                  <a16:creationId xmlns:a16="http://schemas.microsoft.com/office/drawing/2014/main" id="{54FF7B01-7144-478B-AC62-46D58F8EEE6F}"/>
                </a:ext>
              </a:extLst>
            </p:cNvPr>
            <p:cNvCxnSpPr>
              <a:cxnSpLocks/>
            </p:cNvCxnSpPr>
            <p:nvPr/>
          </p:nvCxnSpPr>
          <p:spPr>
            <a:xfrm>
              <a:off x="7547280" y="3757008"/>
              <a:ext cx="3875895"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1" name="Conector reto 50">
              <a:extLst>
                <a:ext uri="{FF2B5EF4-FFF2-40B4-BE49-F238E27FC236}">
                  <a16:creationId xmlns:a16="http://schemas.microsoft.com/office/drawing/2014/main" id="{D22C0FE9-33FA-4995-B9F1-5E083815844D}"/>
                </a:ext>
              </a:extLst>
            </p:cNvPr>
            <p:cNvCxnSpPr>
              <a:cxnSpLocks/>
            </p:cNvCxnSpPr>
            <p:nvPr/>
          </p:nvCxnSpPr>
          <p:spPr>
            <a:xfrm>
              <a:off x="8304017" y="4145529"/>
              <a:ext cx="311915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2" name="Conector reto 51">
              <a:extLst>
                <a:ext uri="{FF2B5EF4-FFF2-40B4-BE49-F238E27FC236}">
                  <a16:creationId xmlns:a16="http://schemas.microsoft.com/office/drawing/2014/main" id="{3D8F2ECE-EAF4-4F5C-BFF8-95512AA16E42}"/>
                </a:ext>
              </a:extLst>
            </p:cNvPr>
            <p:cNvCxnSpPr>
              <a:cxnSpLocks/>
            </p:cNvCxnSpPr>
            <p:nvPr/>
          </p:nvCxnSpPr>
          <p:spPr>
            <a:xfrm>
              <a:off x="8192297" y="4534050"/>
              <a:ext cx="3230878"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3" name="Conector reto 52">
              <a:extLst>
                <a:ext uri="{FF2B5EF4-FFF2-40B4-BE49-F238E27FC236}">
                  <a16:creationId xmlns:a16="http://schemas.microsoft.com/office/drawing/2014/main" id="{33742DA5-52D3-4119-8D14-80B92D55ED31}"/>
                </a:ext>
              </a:extLst>
            </p:cNvPr>
            <p:cNvCxnSpPr>
              <a:cxnSpLocks/>
            </p:cNvCxnSpPr>
            <p:nvPr/>
          </p:nvCxnSpPr>
          <p:spPr>
            <a:xfrm>
              <a:off x="6316907" y="4922571"/>
              <a:ext cx="5106266"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4" name="Conector reto 53">
              <a:extLst>
                <a:ext uri="{FF2B5EF4-FFF2-40B4-BE49-F238E27FC236}">
                  <a16:creationId xmlns:a16="http://schemas.microsoft.com/office/drawing/2014/main" id="{B5A17601-EF38-470C-A2A7-05B38E04199A}"/>
                </a:ext>
              </a:extLst>
            </p:cNvPr>
            <p:cNvCxnSpPr>
              <a:cxnSpLocks/>
            </p:cNvCxnSpPr>
            <p:nvPr/>
          </p:nvCxnSpPr>
          <p:spPr>
            <a:xfrm>
              <a:off x="6316907" y="5311092"/>
              <a:ext cx="5106267"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5" name="Conector reto 54">
              <a:extLst>
                <a:ext uri="{FF2B5EF4-FFF2-40B4-BE49-F238E27FC236}">
                  <a16:creationId xmlns:a16="http://schemas.microsoft.com/office/drawing/2014/main" id="{0AC490E9-6D6B-4DD2-B00B-BB3AB133BA96}"/>
                </a:ext>
              </a:extLst>
            </p:cNvPr>
            <p:cNvCxnSpPr>
              <a:cxnSpLocks/>
            </p:cNvCxnSpPr>
            <p:nvPr/>
          </p:nvCxnSpPr>
          <p:spPr>
            <a:xfrm>
              <a:off x="6316907" y="5699613"/>
              <a:ext cx="5106267"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56" name="Conector reto 55">
              <a:extLst>
                <a:ext uri="{FF2B5EF4-FFF2-40B4-BE49-F238E27FC236}">
                  <a16:creationId xmlns:a16="http://schemas.microsoft.com/office/drawing/2014/main" id="{11D43956-ED6C-4D1B-A775-688C4A7616B1}"/>
                </a:ext>
              </a:extLst>
            </p:cNvPr>
            <p:cNvCxnSpPr>
              <a:cxnSpLocks/>
            </p:cNvCxnSpPr>
            <p:nvPr/>
          </p:nvCxnSpPr>
          <p:spPr>
            <a:xfrm>
              <a:off x="6316907" y="6088135"/>
              <a:ext cx="4689292"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pic>
        <p:nvPicPr>
          <p:cNvPr id="14" name="Gráfico 13">
            <a:extLst>
              <a:ext uri="{FF2B5EF4-FFF2-40B4-BE49-F238E27FC236}">
                <a16:creationId xmlns:a16="http://schemas.microsoft.com/office/drawing/2014/main" id="{CB0B7D93-E81F-4DF2-8677-C405664185C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20228885">
            <a:off x="4234937" y="3078651"/>
            <a:ext cx="3685726" cy="2551656"/>
          </a:xfrm>
          <a:prstGeom prst="rect">
            <a:avLst/>
          </a:prstGeom>
        </p:spPr>
      </p:pic>
      <p:pic>
        <p:nvPicPr>
          <p:cNvPr id="79" name="Gráfico 78">
            <a:extLst>
              <a:ext uri="{FF2B5EF4-FFF2-40B4-BE49-F238E27FC236}">
                <a16:creationId xmlns:a16="http://schemas.microsoft.com/office/drawing/2014/main" id="{1374B02D-4ADA-4A05-983D-E9CBDF5392D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446802" y="2665656"/>
            <a:ext cx="214474" cy="219312"/>
          </a:xfrm>
          <a:prstGeom prst="rect">
            <a:avLst/>
          </a:prstGeom>
        </p:spPr>
      </p:pic>
      <p:pic>
        <p:nvPicPr>
          <p:cNvPr id="81" name="Gráfico 80">
            <a:extLst>
              <a:ext uri="{FF2B5EF4-FFF2-40B4-BE49-F238E27FC236}">
                <a16:creationId xmlns:a16="http://schemas.microsoft.com/office/drawing/2014/main" id="{8EEB454F-85AA-4132-8CEF-F9F33B4F3425}"/>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rot="10800000">
            <a:off x="11521693" y="5868823"/>
            <a:ext cx="214474" cy="219312"/>
          </a:xfrm>
          <a:prstGeom prst="rect">
            <a:avLst/>
          </a:prstGeom>
        </p:spPr>
      </p:pic>
      <p:sp>
        <p:nvSpPr>
          <p:cNvPr id="5" name="CaixaDeTexto 4">
            <a:extLst>
              <a:ext uri="{FF2B5EF4-FFF2-40B4-BE49-F238E27FC236}">
                <a16:creationId xmlns:a16="http://schemas.microsoft.com/office/drawing/2014/main" id="{DD423B23-1222-525D-BE67-6D81C99216CC}"/>
              </a:ext>
            </a:extLst>
          </p:cNvPr>
          <p:cNvSpPr txBox="1"/>
          <p:nvPr/>
        </p:nvSpPr>
        <p:spPr>
          <a:xfrm>
            <a:off x="757571" y="3788034"/>
            <a:ext cx="4460718" cy="338554"/>
          </a:xfrm>
          <a:prstGeom prst="rect">
            <a:avLst/>
          </a:prstGeom>
          <a:noFill/>
        </p:spPr>
        <p:txBody>
          <a:bodyPr wrap="square">
            <a:spAutoFit/>
          </a:bodyPr>
          <a:lstStyle/>
          <a:p>
            <a:r>
              <a:rPr lang="pt-BR" sz="1600" i="1" dirty="0">
                <a:solidFill>
                  <a:schemeClr val="tx2"/>
                </a:solidFill>
                <a:latin typeface="Nunito" pitchFamily="2" charset="77"/>
              </a:rPr>
              <a:t>Sou uma boa vendedora.</a:t>
            </a:r>
          </a:p>
        </p:txBody>
      </p:sp>
      <p:sp>
        <p:nvSpPr>
          <p:cNvPr id="6" name="CaixaDeTexto 5">
            <a:extLst>
              <a:ext uri="{FF2B5EF4-FFF2-40B4-BE49-F238E27FC236}">
                <a16:creationId xmlns:a16="http://schemas.microsoft.com/office/drawing/2014/main" id="{2FD700A1-6BEB-9792-6532-ED0EBB07E42B}"/>
              </a:ext>
            </a:extLst>
          </p:cNvPr>
          <p:cNvSpPr txBox="1"/>
          <p:nvPr/>
        </p:nvSpPr>
        <p:spPr>
          <a:xfrm>
            <a:off x="792160" y="4584016"/>
            <a:ext cx="4460718" cy="338554"/>
          </a:xfrm>
          <a:prstGeom prst="rect">
            <a:avLst/>
          </a:prstGeom>
          <a:noFill/>
        </p:spPr>
        <p:txBody>
          <a:bodyPr wrap="square">
            <a:spAutoFit/>
          </a:bodyPr>
          <a:lstStyle/>
          <a:p>
            <a:r>
              <a:rPr lang="pt-BR" sz="1600" i="1" dirty="0">
                <a:solidFill>
                  <a:schemeClr val="tx2"/>
                </a:solidFill>
                <a:latin typeface="Nunito" pitchFamily="2" charset="77"/>
              </a:rPr>
              <a:t>Tenho facilidade em planilhas financeiras.</a:t>
            </a:r>
          </a:p>
        </p:txBody>
      </p:sp>
      <p:sp>
        <p:nvSpPr>
          <p:cNvPr id="7" name="CaixaDeTexto 6">
            <a:extLst>
              <a:ext uri="{FF2B5EF4-FFF2-40B4-BE49-F238E27FC236}">
                <a16:creationId xmlns:a16="http://schemas.microsoft.com/office/drawing/2014/main" id="{3153A349-C042-32C7-1715-48A586C2CC13}"/>
              </a:ext>
            </a:extLst>
          </p:cNvPr>
          <p:cNvSpPr txBox="1"/>
          <p:nvPr/>
        </p:nvSpPr>
        <p:spPr>
          <a:xfrm>
            <a:off x="792160" y="5346815"/>
            <a:ext cx="4460718" cy="338554"/>
          </a:xfrm>
          <a:prstGeom prst="rect">
            <a:avLst/>
          </a:prstGeom>
          <a:noFill/>
        </p:spPr>
        <p:txBody>
          <a:bodyPr wrap="square">
            <a:spAutoFit/>
          </a:bodyPr>
          <a:lstStyle/>
          <a:p>
            <a:r>
              <a:rPr lang="pt-BR" sz="1600" i="1" dirty="0">
                <a:solidFill>
                  <a:schemeClr val="tx2"/>
                </a:solidFill>
                <a:latin typeface="Nunito" pitchFamily="2" charset="77"/>
              </a:rPr>
              <a:t>Sou organizada e gosto de ajudar os outros.</a:t>
            </a:r>
          </a:p>
        </p:txBody>
      </p:sp>
      <p:sp>
        <p:nvSpPr>
          <p:cNvPr id="8" name="CaixaDeTexto 7">
            <a:extLst>
              <a:ext uri="{FF2B5EF4-FFF2-40B4-BE49-F238E27FC236}">
                <a16:creationId xmlns:a16="http://schemas.microsoft.com/office/drawing/2014/main" id="{718A9165-D5A3-7CDA-8FF5-2D7EBE7208B0}"/>
              </a:ext>
            </a:extLst>
          </p:cNvPr>
          <p:cNvSpPr txBox="1"/>
          <p:nvPr/>
        </p:nvSpPr>
        <p:spPr>
          <a:xfrm>
            <a:off x="6954324" y="3371326"/>
            <a:ext cx="4460718" cy="338554"/>
          </a:xfrm>
          <a:prstGeom prst="rect">
            <a:avLst/>
          </a:prstGeom>
          <a:noFill/>
        </p:spPr>
        <p:txBody>
          <a:bodyPr wrap="square">
            <a:spAutoFit/>
          </a:bodyPr>
          <a:lstStyle/>
          <a:p>
            <a:pPr algn="r"/>
            <a:r>
              <a:rPr lang="pt-BR" sz="1600" i="1" dirty="0">
                <a:solidFill>
                  <a:schemeClr val="tx2"/>
                </a:solidFill>
                <a:latin typeface="Nunito" pitchFamily="2" charset="77"/>
              </a:rPr>
              <a:t>Pessoas que me ajudem com redes sociais.</a:t>
            </a:r>
          </a:p>
        </p:txBody>
      </p:sp>
      <p:sp>
        <p:nvSpPr>
          <p:cNvPr id="9" name="CaixaDeTexto 8">
            <a:extLst>
              <a:ext uri="{FF2B5EF4-FFF2-40B4-BE49-F238E27FC236}">
                <a16:creationId xmlns:a16="http://schemas.microsoft.com/office/drawing/2014/main" id="{20D97046-593B-4CF3-0B24-4B7E5E2637D7}"/>
              </a:ext>
            </a:extLst>
          </p:cNvPr>
          <p:cNvSpPr txBox="1"/>
          <p:nvPr/>
        </p:nvSpPr>
        <p:spPr>
          <a:xfrm>
            <a:off x="6954324" y="4132302"/>
            <a:ext cx="4460718" cy="338554"/>
          </a:xfrm>
          <a:prstGeom prst="rect">
            <a:avLst/>
          </a:prstGeom>
          <a:noFill/>
        </p:spPr>
        <p:txBody>
          <a:bodyPr wrap="square">
            <a:spAutoFit/>
          </a:bodyPr>
          <a:lstStyle/>
          <a:p>
            <a:pPr algn="r"/>
            <a:r>
              <a:rPr lang="pt-BR" sz="1600" i="1" dirty="0">
                <a:solidFill>
                  <a:schemeClr val="tx2"/>
                </a:solidFill>
                <a:latin typeface="Nunito" pitchFamily="2" charset="77"/>
              </a:rPr>
              <a:t>Uma boa Contadora.</a:t>
            </a:r>
          </a:p>
        </p:txBody>
      </p:sp>
      <p:sp>
        <p:nvSpPr>
          <p:cNvPr id="10" name="CaixaDeTexto 9">
            <a:extLst>
              <a:ext uri="{FF2B5EF4-FFF2-40B4-BE49-F238E27FC236}">
                <a16:creationId xmlns:a16="http://schemas.microsoft.com/office/drawing/2014/main" id="{42D2BF54-163A-E1F7-F138-897450C14A45}"/>
              </a:ext>
            </a:extLst>
          </p:cNvPr>
          <p:cNvSpPr txBox="1"/>
          <p:nvPr/>
        </p:nvSpPr>
        <p:spPr>
          <a:xfrm>
            <a:off x="7416360" y="4932137"/>
            <a:ext cx="3998682" cy="338554"/>
          </a:xfrm>
          <a:prstGeom prst="rect">
            <a:avLst/>
          </a:prstGeom>
          <a:noFill/>
        </p:spPr>
        <p:txBody>
          <a:bodyPr wrap="square">
            <a:spAutoFit/>
          </a:bodyPr>
          <a:lstStyle/>
          <a:p>
            <a:pPr algn="r"/>
            <a:r>
              <a:rPr lang="pt-BR" sz="1600" i="1" dirty="0">
                <a:solidFill>
                  <a:schemeClr val="tx2"/>
                </a:solidFill>
                <a:latin typeface="Nunito" pitchFamily="2" charset="77"/>
              </a:rPr>
              <a:t>Um local para montar a minha loja.</a:t>
            </a:r>
          </a:p>
        </p:txBody>
      </p:sp>
    </p:spTree>
    <p:custDataLst>
      <p:tags r:id="rId1"/>
    </p:custDataLst>
    <p:extLst>
      <p:ext uri="{BB962C8B-B14F-4D97-AF65-F5344CB8AC3E}">
        <p14:creationId xmlns:p14="http://schemas.microsoft.com/office/powerpoint/2010/main" val="308989206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a:extLst>
              <a:ext uri="{FF2B5EF4-FFF2-40B4-BE49-F238E27FC236}">
                <a16:creationId xmlns:a16="http://schemas.microsoft.com/office/drawing/2014/main" id="{84D09E04-6F53-A0A6-7FE2-2F6CDF015611}"/>
              </a:ext>
            </a:extLst>
          </p:cNvPr>
          <p:cNvPicPr>
            <a:picLocks noChangeAspect="1"/>
          </p:cNvPicPr>
          <p:nvPr/>
        </p:nvPicPr>
        <p:blipFill rotWithShape="1">
          <a:blip r:embed="rId4">
            <a:extLst>
              <a:ext uri="{28A0092B-C50C-407E-A947-70E740481C1C}">
                <a14:useLocalDpi xmlns:a14="http://schemas.microsoft.com/office/drawing/2010/main" val="0"/>
              </a:ext>
            </a:extLst>
          </a:blip>
          <a:srcRect l="15360" r="-15360"/>
          <a:stretch/>
        </p:blipFill>
        <p:spPr>
          <a:xfrm>
            <a:off x="5551139" y="0"/>
            <a:ext cx="10381573" cy="6913638"/>
          </a:xfrm>
          <a:prstGeom prst="rect">
            <a:avLst/>
          </a:prstGeom>
        </p:spPr>
      </p:pic>
      <p:sp>
        <p:nvSpPr>
          <p:cNvPr id="28" name="Gráfico 5">
            <a:extLst>
              <a:ext uri="{FF2B5EF4-FFF2-40B4-BE49-F238E27FC236}">
                <a16:creationId xmlns:a16="http://schemas.microsoft.com/office/drawing/2014/main" id="{30146B70-D88F-F8CA-65D4-E87CADFF537B}"/>
              </a:ext>
            </a:extLst>
          </p:cNvPr>
          <p:cNvSpPr/>
          <p:nvPr/>
        </p:nvSpPr>
        <p:spPr>
          <a:xfrm flipV="1">
            <a:off x="-416589" y="-110654"/>
            <a:ext cx="11109561" cy="9273550"/>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9" name="Gráfico 8">
            <a:extLst>
              <a:ext uri="{FF2B5EF4-FFF2-40B4-BE49-F238E27FC236}">
                <a16:creationId xmlns:a16="http://schemas.microsoft.com/office/drawing/2014/main" id="{1F9A7392-FCFE-441B-8CBA-AD7AEEC846F1}"/>
              </a:ext>
            </a:extLst>
          </p:cNvPr>
          <p:cNvSpPr/>
          <p:nvPr/>
        </p:nvSpPr>
        <p:spPr>
          <a:xfrm rot="3002956">
            <a:off x="10571218" y="454420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20" name="CaixaDeTexto 19">
            <a:extLst>
              <a:ext uri="{FF2B5EF4-FFF2-40B4-BE49-F238E27FC236}">
                <a16:creationId xmlns:a16="http://schemas.microsoft.com/office/drawing/2014/main" id="{D5BCCD02-5EB5-416C-9C37-8AAD2412ABD4}"/>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36</a:t>
            </a:fld>
            <a:endParaRPr lang="pt-BR" sz="1400" dirty="0">
              <a:solidFill>
                <a:schemeClr val="bg1"/>
              </a:solidFill>
              <a:latin typeface="+mj-lt"/>
            </a:endParaRPr>
          </a:p>
        </p:txBody>
      </p:sp>
      <p:sp>
        <p:nvSpPr>
          <p:cNvPr id="12" name="CaixaDeTexto 11">
            <a:extLst>
              <a:ext uri="{FF2B5EF4-FFF2-40B4-BE49-F238E27FC236}">
                <a16:creationId xmlns:a16="http://schemas.microsoft.com/office/drawing/2014/main" id="{C249F0A8-ED63-8D6F-1C43-568F2520B520}"/>
              </a:ext>
            </a:extLst>
          </p:cNvPr>
          <p:cNvSpPr txBox="1"/>
          <p:nvPr/>
        </p:nvSpPr>
        <p:spPr>
          <a:xfrm>
            <a:off x="1325302" y="2164157"/>
            <a:ext cx="4366514" cy="2585323"/>
          </a:xfrm>
          <a:prstGeom prst="rect">
            <a:avLst/>
          </a:prstGeom>
          <a:noFill/>
        </p:spPr>
        <p:txBody>
          <a:bodyPr wrap="square" rtlCol="0" anchor="ctr">
            <a:spAutoFit/>
          </a:bodyPr>
          <a:lstStyle/>
          <a:p>
            <a:pPr>
              <a:spcBef>
                <a:spcPts val="1400"/>
              </a:spcBef>
            </a:pPr>
            <a:r>
              <a:rPr lang="pt-BR" sz="5400" b="1" i="1" dirty="0">
                <a:solidFill>
                  <a:schemeClr val="bg1"/>
                </a:solidFill>
                <a:latin typeface="+mj-lt"/>
              </a:rPr>
              <a:t>Hora de trocar contatos!</a:t>
            </a:r>
            <a:endParaRPr lang="pt-BR" sz="5400" i="1" dirty="0">
              <a:solidFill>
                <a:schemeClr val="bg1"/>
              </a:solidFill>
              <a:latin typeface="Exo 2.0 Semi Bold" panose="00000700000000000000" pitchFamily="50" charset="0"/>
            </a:endParaRPr>
          </a:p>
        </p:txBody>
      </p:sp>
      <p:sp>
        <p:nvSpPr>
          <p:cNvPr id="25" name="Gráfico 8">
            <a:extLst>
              <a:ext uri="{FF2B5EF4-FFF2-40B4-BE49-F238E27FC236}">
                <a16:creationId xmlns:a16="http://schemas.microsoft.com/office/drawing/2014/main" id="{36DC9F2C-D434-C4E8-BAB5-BECAC71A49C8}"/>
              </a:ext>
            </a:extLst>
          </p:cNvPr>
          <p:cNvSpPr/>
          <p:nvPr/>
        </p:nvSpPr>
        <p:spPr>
          <a:xfrm rot="278739">
            <a:off x="5894243" y="-1374021"/>
            <a:ext cx="6963959" cy="8754904"/>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19050" cap="flat">
            <a:solidFill>
              <a:schemeClr val="bg1"/>
            </a:solidFill>
            <a:prstDash val="solid"/>
            <a:miter/>
          </a:ln>
        </p:spPr>
        <p:txBody>
          <a:bodyPr rtlCol="0" anchor="ctr"/>
          <a:lstStyle/>
          <a:p>
            <a:endParaRPr lang="pt-BR"/>
          </a:p>
        </p:txBody>
      </p:sp>
      <p:pic>
        <p:nvPicPr>
          <p:cNvPr id="26" name="Gráfico 25">
            <a:extLst>
              <a:ext uri="{FF2B5EF4-FFF2-40B4-BE49-F238E27FC236}">
                <a16:creationId xmlns:a16="http://schemas.microsoft.com/office/drawing/2014/main" id="{4867C083-1C0A-52C7-B29B-4547A51DF68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345219" flipH="1">
            <a:off x="-920328" y="-1641605"/>
            <a:ext cx="2549071" cy="3061902"/>
          </a:xfrm>
          <a:prstGeom prst="rect">
            <a:avLst/>
          </a:prstGeom>
        </p:spPr>
      </p:pic>
      <p:sp>
        <p:nvSpPr>
          <p:cNvPr id="27" name="Gráfico 8">
            <a:extLst>
              <a:ext uri="{FF2B5EF4-FFF2-40B4-BE49-F238E27FC236}">
                <a16:creationId xmlns:a16="http://schemas.microsoft.com/office/drawing/2014/main" id="{FE98F515-BEA0-56AF-3F5B-D97B9866943C}"/>
              </a:ext>
            </a:extLst>
          </p:cNvPr>
          <p:cNvSpPr/>
          <p:nvPr/>
        </p:nvSpPr>
        <p:spPr>
          <a:xfrm flipH="1">
            <a:off x="-3694483" y="3334230"/>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a:p>
        </p:txBody>
      </p:sp>
    </p:spTree>
    <p:custDataLst>
      <p:tags r:id="rId1"/>
    </p:custDataLst>
    <p:extLst>
      <p:ext uri="{BB962C8B-B14F-4D97-AF65-F5344CB8AC3E}">
        <p14:creationId xmlns:p14="http://schemas.microsoft.com/office/powerpoint/2010/main" val="3356137978"/>
      </p:ext>
    </p:extLst>
  </p:cSld>
  <p:clrMapOvr>
    <a:masterClrMapping/>
  </p:clrMapOvr>
  <p:transition spd="slow">
    <p:wipe dir="r"/>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a:extLst>
              <a:ext uri="{FF2B5EF4-FFF2-40B4-BE49-F238E27FC236}">
                <a16:creationId xmlns:a16="http://schemas.microsoft.com/office/drawing/2014/main" id="{5E4DBF13-B6FC-5C3C-8522-5DDF693C3AEC}"/>
              </a:ext>
            </a:extLst>
          </p:cNvPr>
          <p:cNvPicPr>
            <a:picLocks noChangeAspect="1"/>
          </p:cNvPicPr>
          <p:nvPr/>
        </p:nvPicPr>
        <p:blipFill rotWithShape="1">
          <a:blip r:embed="rId4">
            <a:extLst>
              <a:ext uri="{28A0092B-C50C-407E-A947-70E740481C1C}">
                <a14:useLocalDpi xmlns:a14="http://schemas.microsoft.com/office/drawing/2010/main" val="0"/>
              </a:ext>
            </a:extLst>
          </a:blip>
          <a:srcRect l="4355" t="19988" r="19673" b="5"/>
          <a:stretch/>
        </p:blipFill>
        <p:spPr>
          <a:xfrm>
            <a:off x="-1" y="-962"/>
            <a:ext cx="9780359" cy="6858962"/>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flipH="1" flipV="1">
            <a:off x="4178346" y="-962"/>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pic>
        <p:nvPicPr>
          <p:cNvPr id="12" name="Gráfico 11">
            <a:extLst>
              <a:ext uri="{FF2B5EF4-FFF2-40B4-BE49-F238E27FC236}">
                <a16:creationId xmlns:a16="http://schemas.microsoft.com/office/drawing/2014/main" id="{8793580A-ABFD-42EA-8AEF-A2CCC45221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686737">
            <a:off x="-4071459" y="-2776295"/>
            <a:ext cx="12966200" cy="10200078"/>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7915661" y="2114653"/>
            <a:ext cx="3640463" cy="2554545"/>
          </a:xfrm>
          <a:prstGeom prst="rect">
            <a:avLst/>
          </a:prstGeom>
          <a:noFill/>
        </p:spPr>
        <p:txBody>
          <a:bodyPr wrap="square" rtlCol="0" anchor="b">
            <a:spAutoFit/>
          </a:bodyPr>
          <a:lstStyle/>
          <a:p>
            <a:r>
              <a:rPr lang="pt-BR" sz="4000" i="1" dirty="0">
                <a:solidFill>
                  <a:schemeClr val="bg1"/>
                </a:solidFill>
                <a:latin typeface="+mj-lt"/>
              </a:rPr>
              <a:t>E aí, como foram as rodadas de conexão?</a:t>
            </a:r>
            <a:endParaRPr lang="pt-BR" sz="1600" i="1" dirty="0">
              <a:solidFill>
                <a:schemeClr val="bg1"/>
              </a:solidFill>
            </a:endParaRPr>
          </a:p>
        </p:txBody>
      </p:sp>
      <p:sp>
        <p:nvSpPr>
          <p:cNvPr id="13" name="Gráfico 8">
            <a:extLst>
              <a:ext uri="{FF2B5EF4-FFF2-40B4-BE49-F238E27FC236}">
                <a16:creationId xmlns:a16="http://schemas.microsoft.com/office/drawing/2014/main" id="{B546FB5B-1B01-4D8A-8879-037CE0414A68}"/>
              </a:ext>
            </a:extLst>
          </p:cNvPr>
          <p:cNvSpPr/>
          <p:nvPr/>
        </p:nvSpPr>
        <p:spPr>
          <a:xfrm rot="1974999">
            <a:off x="10954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a:p>
        </p:txBody>
      </p:sp>
      <p:sp>
        <p:nvSpPr>
          <p:cNvPr id="15" name="CaixaDeTexto 14">
            <a:extLst>
              <a:ext uri="{FF2B5EF4-FFF2-40B4-BE49-F238E27FC236}">
                <a16:creationId xmlns:a16="http://schemas.microsoft.com/office/drawing/2014/main" id="{06CF72D7-0989-4366-8F25-F13C1EF597EC}"/>
              </a:ext>
            </a:extLst>
          </p:cNvPr>
          <p:cNvSpPr txBox="1"/>
          <p:nvPr/>
        </p:nvSpPr>
        <p:spPr>
          <a:xfrm>
            <a:off x="11334750" y="6181223"/>
            <a:ext cx="49000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37</a:t>
            </a:fld>
            <a:endParaRPr lang="pt-BR" sz="1400">
              <a:solidFill>
                <a:schemeClr val="bg1"/>
              </a:solidFill>
              <a:latin typeface="+mj-lt"/>
            </a:endParaRPr>
          </a:p>
        </p:txBody>
      </p:sp>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2345219" flipH="1">
            <a:off x="10057994" y="-1641605"/>
            <a:ext cx="2549071" cy="3061902"/>
          </a:xfrm>
          <a:prstGeom prst="rect">
            <a:avLst/>
          </a:prstGeom>
        </p:spPr>
      </p:pic>
    </p:spTree>
    <p:custDataLst>
      <p:tags r:id="rId1"/>
    </p:custDataLst>
    <p:extLst>
      <p:ext uri="{BB962C8B-B14F-4D97-AF65-F5344CB8AC3E}">
        <p14:creationId xmlns:p14="http://schemas.microsoft.com/office/powerpoint/2010/main" val="103529352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m 6">
            <a:extLst>
              <a:ext uri="{FF2B5EF4-FFF2-40B4-BE49-F238E27FC236}">
                <a16:creationId xmlns:a16="http://schemas.microsoft.com/office/drawing/2014/main" id="{5D431726-59D0-44F2-5161-C68AFA83997A}"/>
              </a:ext>
            </a:extLst>
          </p:cNvPr>
          <p:cNvPicPr>
            <a:picLocks noChangeAspect="1"/>
          </p:cNvPicPr>
          <p:nvPr/>
        </p:nvPicPr>
        <p:blipFill rotWithShape="1">
          <a:blip r:embed="rId4">
            <a:extLst>
              <a:ext uri="{28A0092B-C50C-407E-A947-70E740481C1C}">
                <a14:useLocalDpi xmlns:a14="http://schemas.microsoft.com/office/drawing/2010/main" val="0"/>
              </a:ext>
            </a:extLst>
          </a:blip>
          <a:srcRect l="29876" t="2667" r="-1758" b="2333"/>
          <a:stretch/>
        </p:blipFill>
        <p:spPr>
          <a:xfrm flipH="1">
            <a:off x="2459941" y="1"/>
            <a:ext cx="9732059" cy="6858000"/>
          </a:xfrm>
          <a:prstGeom prst="rect">
            <a:avLst/>
          </a:prstGeom>
        </p:spPr>
      </p:pic>
      <p:sp>
        <p:nvSpPr>
          <p:cNvPr id="21" name="Retângulo 20">
            <a:extLst>
              <a:ext uri="{FF2B5EF4-FFF2-40B4-BE49-F238E27FC236}">
                <a16:creationId xmlns:a16="http://schemas.microsoft.com/office/drawing/2014/main" id="{D3971361-FD04-48DB-AF95-7760AA89FBF8}"/>
              </a:ext>
            </a:extLst>
          </p:cNvPr>
          <p:cNvSpPr/>
          <p:nvPr/>
        </p:nvSpPr>
        <p:spPr>
          <a:xfrm>
            <a:off x="0" y="-1"/>
            <a:ext cx="9124993" cy="6858001"/>
          </a:xfrm>
          <a:prstGeom prst="rect">
            <a:avLst/>
          </a:prstGeom>
          <a:gradFill flip="none" rotWithShape="1">
            <a:gsLst>
              <a:gs pos="39000">
                <a:schemeClr val="tx2"/>
              </a:gs>
              <a:gs pos="100000">
                <a:schemeClr val="tx2">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2" name="Gráfico 1" hidden="1">
            <a:extLst>
              <a:ext uri="{FF2B5EF4-FFF2-40B4-BE49-F238E27FC236}">
                <a16:creationId xmlns:a16="http://schemas.microsoft.com/office/drawing/2014/main" id="{CFCA2B43-FADD-4264-9729-D1A3450298E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grpSp>
        <p:nvGrpSpPr>
          <p:cNvPr id="4" name="Agrupar 3">
            <a:extLst>
              <a:ext uri="{FF2B5EF4-FFF2-40B4-BE49-F238E27FC236}">
                <a16:creationId xmlns:a16="http://schemas.microsoft.com/office/drawing/2014/main" id="{041CC9FB-E7DD-4DAB-8AB1-C17F9F9BE699}"/>
              </a:ext>
            </a:extLst>
          </p:cNvPr>
          <p:cNvGrpSpPr/>
          <p:nvPr/>
        </p:nvGrpSpPr>
        <p:grpSpPr>
          <a:xfrm rot="1165804">
            <a:off x="215469" y="1380182"/>
            <a:ext cx="901908" cy="855653"/>
            <a:chOff x="215468" y="690575"/>
            <a:chExt cx="901908" cy="855653"/>
          </a:xfrm>
          <a:solidFill>
            <a:schemeClr val="tx1"/>
          </a:solidFill>
        </p:grpSpPr>
        <p:pic>
          <p:nvPicPr>
            <p:cNvPr id="9" name="Gráfico 8">
              <a:extLst>
                <a:ext uri="{FF2B5EF4-FFF2-40B4-BE49-F238E27FC236}">
                  <a16:creationId xmlns:a16="http://schemas.microsoft.com/office/drawing/2014/main" id="{9EBAA511-ECD3-487C-B064-68D1DBED9AAD}"/>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591532" flipH="1">
              <a:off x="131992" y="774051"/>
              <a:ext cx="782592" cy="615639"/>
            </a:xfrm>
            <a:prstGeom prst="rect">
              <a:avLst/>
            </a:prstGeom>
          </p:spPr>
        </p:pic>
        <p:pic>
          <p:nvPicPr>
            <p:cNvPr id="10" name="Gráfico 9">
              <a:extLst>
                <a:ext uri="{FF2B5EF4-FFF2-40B4-BE49-F238E27FC236}">
                  <a16:creationId xmlns:a16="http://schemas.microsoft.com/office/drawing/2014/main" id="{A047529D-FF19-4A7D-9480-7862DF31D610}"/>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591532" flipH="1">
              <a:off x="418261" y="847112"/>
              <a:ext cx="782592" cy="615639"/>
            </a:xfrm>
            <a:prstGeom prst="rect">
              <a:avLst/>
            </a:prstGeom>
          </p:spPr>
        </p:pic>
      </p:grpSp>
      <p:sp>
        <p:nvSpPr>
          <p:cNvPr id="23" name="CaixaDeTexto 22">
            <a:extLst>
              <a:ext uri="{FF2B5EF4-FFF2-40B4-BE49-F238E27FC236}">
                <a16:creationId xmlns:a16="http://schemas.microsoft.com/office/drawing/2014/main" id="{13821F4A-36ED-4652-B62A-4F8F14C98F62}"/>
              </a:ext>
            </a:extLst>
          </p:cNvPr>
          <p:cNvSpPr txBox="1"/>
          <p:nvPr/>
        </p:nvSpPr>
        <p:spPr>
          <a:xfrm>
            <a:off x="666423" y="1715237"/>
            <a:ext cx="4384457" cy="2653803"/>
          </a:xfrm>
          <a:prstGeom prst="rect">
            <a:avLst/>
          </a:prstGeom>
          <a:noFill/>
        </p:spPr>
        <p:txBody>
          <a:bodyPr wrap="square" rtlCol="0" anchor="ctr">
            <a:spAutoFit/>
          </a:bodyPr>
          <a:lstStyle/>
          <a:p>
            <a:pPr algn="ctr"/>
            <a:r>
              <a:rPr lang="pt-BR" sz="2400" i="1" dirty="0">
                <a:solidFill>
                  <a:schemeClr val="bg1"/>
                </a:solidFill>
                <a:latin typeface="+mj-lt"/>
              </a:rPr>
              <a:t>As pessoas esquecerão o que você disse, as pessoas esquecerão o que você fez. Mas elas nunca esquecerão como você as fez sentir.</a:t>
            </a:r>
          </a:p>
          <a:p>
            <a:pPr algn="ctr">
              <a:lnSpc>
                <a:spcPct val="130000"/>
              </a:lnSpc>
            </a:pPr>
            <a:endParaRPr lang="pt-BR" sz="2000" i="1" dirty="0">
              <a:solidFill>
                <a:schemeClr val="bg2"/>
              </a:solidFill>
              <a:latin typeface="+mj-lt"/>
            </a:endParaRPr>
          </a:p>
          <a:p>
            <a:pPr algn="ctr">
              <a:lnSpc>
                <a:spcPct val="130000"/>
              </a:lnSpc>
            </a:pPr>
            <a:r>
              <a:rPr lang="pt-BR" b="1" i="1" dirty="0">
                <a:solidFill>
                  <a:schemeClr val="bg1"/>
                </a:solidFill>
                <a:latin typeface="+mj-lt"/>
              </a:rPr>
              <a:t>Maya </a:t>
            </a:r>
            <a:r>
              <a:rPr lang="pt-BR" b="1" i="1" dirty="0" err="1">
                <a:solidFill>
                  <a:schemeClr val="bg1"/>
                </a:solidFill>
                <a:latin typeface="+mj-lt"/>
              </a:rPr>
              <a:t>Angelou</a:t>
            </a:r>
            <a:r>
              <a:rPr lang="pt-BR" b="1" i="1" dirty="0">
                <a:solidFill>
                  <a:schemeClr val="bg1"/>
                </a:solidFill>
                <a:latin typeface="+mj-lt"/>
              </a:rPr>
              <a:t> </a:t>
            </a:r>
            <a:r>
              <a:rPr lang="pt-BR" i="1" dirty="0">
                <a:solidFill>
                  <a:schemeClr val="bg1"/>
                </a:solidFill>
                <a:latin typeface="Exo 2.0 Semi Bold" panose="00000700000000000000" pitchFamily="50" charset="0"/>
              </a:rPr>
              <a:t>– escritora e poetisa</a:t>
            </a:r>
          </a:p>
        </p:txBody>
      </p:sp>
      <p:pic>
        <p:nvPicPr>
          <p:cNvPr id="24" name="Gráfico 23">
            <a:extLst>
              <a:ext uri="{FF2B5EF4-FFF2-40B4-BE49-F238E27FC236}">
                <a16:creationId xmlns:a16="http://schemas.microsoft.com/office/drawing/2014/main" id="{C9A4715A-8604-418F-940B-F8487A709F3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rot="3781831" flipH="1">
            <a:off x="3712852" y="-1890026"/>
            <a:ext cx="12827102" cy="10090654"/>
          </a:xfrm>
          <a:prstGeom prst="rect">
            <a:avLst/>
          </a:prstGeom>
        </p:spPr>
      </p:pic>
      <p:sp>
        <p:nvSpPr>
          <p:cNvPr id="25" name="Gráfico 8">
            <a:extLst>
              <a:ext uri="{FF2B5EF4-FFF2-40B4-BE49-F238E27FC236}">
                <a16:creationId xmlns:a16="http://schemas.microsoft.com/office/drawing/2014/main" id="{7B559F09-8D5B-4FA5-890A-31F948CFD0D9}"/>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a:p>
        </p:txBody>
      </p:sp>
      <p:sp>
        <p:nvSpPr>
          <p:cNvPr id="26" name="CaixaDeTexto 25">
            <a:extLst>
              <a:ext uri="{FF2B5EF4-FFF2-40B4-BE49-F238E27FC236}">
                <a16:creationId xmlns:a16="http://schemas.microsoft.com/office/drawing/2014/main" id="{7C714550-FCFE-4215-83DB-2647CBE912E0}"/>
              </a:ext>
            </a:extLst>
          </p:cNvPr>
          <p:cNvSpPr txBox="1"/>
          <p:nvPr/>
        </p:nvSpPr>
        <p:spPr>
          <a:xfrm>
            <a:off x="335791" y="6181224"/>
            <a:ext cx="642451" cy="305902"/>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38</a:t>
            </a:fld>
            <a:endParaRPr lang="pt-BR" sz="1400" dirty="0">
              <a:solidFill>
                <a:schemeClr val="bg1"/>
              </a:solidFill>
              <a:latin typeface="+mj-lt"/>
            </a:endParaRPr>
          </a:p>
        </p:txBody>
      </p:sp>
      <p:grpSp>
        <p:nvGrpSpPr>
          <p:cNvPr id="14" name="Agrupar 13">
            <a:extLst>
              <a:ext uri="{FF2B5EF4-FFF2-40B4-BE49-F238E27FC236}">
                <a16:creationId xmlns:a16="http://schemas.microsoft.com/office/drawing/2014/main" id="{183512B3-AC4C-40AE-AC93-7D4CD9B62625}"/>
              </a:ext>
            </a:extLst>
          </p:cNvPr>
          <p:cNvGrpSpPr/>
          <p:nvPr/>
        </p:nvGrpSpPr>
        <p:grpSpPr>
          <a:xfrm rot="12603972">
            <a:off x="4568601" y="3326817"/>
            <a:ext cx="901908" cy="855653"/>
            <a:chOff x="215468" y="690575"/>
            <a:chExt cx="901908" cy="855653"/>
          </a:xfrm>
          <a:solidFill>
            <a:schemeClr val="tx1"/>
          </a:solidFill>
        </p:grpSpPr>
        <p:pic>
          <p:nvPicPr>
            <p:cNvPr id="15" name="Gráfico 14">
              <a:extLst>
                <a:ext uri="{FF2B5EF4-FFF2-40B4-BE49-F238E27FC236}">
                  <a16:creationId xmlns:a16="http://schemas.microsoft.com/office/drawing/2014/main" id="{DA733660-A04E-48D5-A113-9A5BF51148AA}"/>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5591532" flipH="1">
              <a:off x="131992" y="774051"/>
              <a:ext cx="782592" cy="615639"/>
            </a:xfrm>
            <a:prstGeom prst="rect">
              <a:avLst/>
            </a:prstGeom>
          </p:spPr>
        </p:pic>
        <p:pic>
          <p:nvPicPr>
            <p:cNvPr id="16" name="Gráfico 15">
              <a:extLst>
                <a:ext uri="{FF2B5EF4-FFF2-40B4-BE49-F238E27FC236}">
                  <a16:creationId xmlns:a16="http://schemas.microsoft.com/office/drawing/2014/main" id="{1C2909C8-5C23-46EB-9174-F2FE39738812}"/>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5591532" flipH="1">
              <a:off x="418261" y="847112"/>
              <a:ext cx="782592" cy="615639"/>
            </a:xfrm>
            <a:prstGeom prst="rect">
              <a:avLst/>
            </a:prstGeom>
          </p:spPr>
        </p:pic>
      </p:grpSp>
    </p:spTree>
    <p:custDataLst>
      <p:tags r:id="rId1"/>
    </p:custDataLst>
    <p:extLst>
      <p:ext uri="{BB962C8B-B14F-4D97-AF65-F5344CB8AC3E}">
        <p14:creationId xmlns:p14="http://schemas.microsoft.com/office/powerpoint/2010/main" val="116369708"/>
      </p:ext>
    </p:extLst>
  </p:cSld>
  <p:clrMapOvr>
    <a:masterClrMapping/>
  </p:clrMapOvr>
  <p:transition spd="slow">
    <p:push dir="u"/>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Mulher em pé na cozinha&#10;&#10;Descrição gerada automaticamente com confiança média">
            <a:extLst>
              <a:ext uri="{FF2B5EF4-FFF2-40B4-BE49-F238E27FC236}">
                <a16:creationId xmlns:a16="http://schemas.microsoft.com/office/drawing/2014/main" id="{0A0FA23C-CD0C-92DA-68B6-A690E46F8AB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096749" y="-67572"/>
            <a:ext cx="10399123" cy="6932749"/>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a:off x="-109943" y="0"/>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solidFill>
            <a:srgbClr val="F06478"/>
          </a:solidFill>
          <a:ln w="129390" cap="flat">
            <a:noFill/>
            <a:prstDash val="solid"/>
            <a:miter/>
          </a:ln>
        </p:spPr>
        <p:txBody>
          <a:bodyPr rtlCol="0" anchor="ctr"/>
          <a:lstStyle/>
          <a:p>
            <a:endParaRPr lang="pt-BR" dirty="0"/>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pic>
        <p:nvPicPr>
          <p:cNvPr id="12" name="Gráfico 11">
            <a:extLst>
              <a:ext uri="{FF2B5EF4-FFF2-40B4-BE49-F238E27FC236}">
                <a16:creationId xmlns:a16="http://schemas.microsoft.com/office/drawing/2014/main" id="{8793580A-ABFD-42EA-8AEF-A2CCC45221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877853" flipH="1">
            <a:off x="3271901" y="-1293192"/>
            <a:ext cx="11198069" cy="8809148"/>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669968" y="2367171"/>
            <a:ext cx="3426781" cy="2123658"/>
          </a:xfrm>
          <a:prstGeom prst="rect">
            <a:avLst/>
          </a:prstGeom>
          <a:noFill/>
        </p:spPr>
        <p:txBody>
          <a:bodyPr wrap="square" rtlCol="0" anchor="b">
            <a:spAutoFit/>
          </a:bodyPr>
          <a:lstStyle/>
          <a:p>
            <a:r>
              <a:rPr lang="pt-BR" sz="4400" i="1" dirty="0">
                <a:solidFill>
                  <a:schemeClr val="bg1"/>
                </a:solidFill>
                <a:latin typeface="+mj-lt"/>
              </a:rPr>
              <a:t>Quer saber mais sobre o assunto?</a:t>
            </a:r>
            <a:endParaRPr lang="pt-BR" sz="4400" i="1" dirty="0">
              <a:solidFill>
                <a:schemeClr val="bg1"/>
              </a:solidFill>
            </a:endParaRPr>
          </a:p>
        </p:txBody>
      </p:sp>
      <p:sp>
        <p:nvSpPr>
          <p:cNvPr id="13" name="Gráfico 8">
            <a:extLst>
              <a:ext uri="{FF2B5EF4-FFF2-40B4-BE49-F238E27FC236}">
                <a16:creationId xmlns:a16="http://schemas.microsoft.com/office/drawing/2014/main" id="{B546FB5B-1B01-4D8A-8879-037CE0414A68}"/>
              </a:ext>
            </a:extLst>
          </p:cNvPr>
          <p:cNvSpPr/>
          <p:nvPr/>
        </p:nvSpPr>
        <p:spPr>
          <a:xfrm rot="19625001" flipH="1">
            <a:off x="-1100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dirty="0"/>
          </a:p>
        </p:txBody>
      </p:sp>
      <p:sp>
        <p:nvSpPr>
          <p:cNvPr id="15" name="CaixaDeTexto 14">
            <a:extLst>
              <a:ext uri="{FF2B5EF4-FFF2-40B4-BE49-F238E27FC236}">
                <a16:creationId xmlns:a16="http://schemas.microsoft.com/office/drawing/2014/main" id="{06CF72D7-0989-4366-8F25-F13C1EF597EC}"/>
              </a:ext>
            </a:extLst>
          </p:cNvPr>
          <p:cNvSpPr txBox="1"/>
          <p:nvPr/>
        </p:nvSpPr>
        <p:spPr>
          <a:xfrm>
            <a:off x="367247" y="6181223"/>
            <a:ext cx="40448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39</a:t>
            </a:fld>
            <a:endParaRPr lang="pt-BR" sz="1400" dirty="0">
              <a:solidFill>
                <a:schemeClr val="bg1"/>
              </a:solidFill>
              <a:latin typeface="+mj-lt"/>
            </a:endParaRPr>
          </a:p>
        </p:txBody>
      </p:sp>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254781">
            <a:off x="-903254" y="-1641605"/>
            <a:ext cx="2549071" cy="3061902"/>
          </a:xfrm>
          <a:prstGeom prst="rect">
            <a:avLst/>
          </a:prstGeom>
        </p:spPr>
      </p:pic>
    </p:spTree>
    <p:custDataLst>
      <p:tags r:id="rId1"/>
    </p:custDataLst>
    <p:extLst>
      <p:ext uri="{BB962C8B-B14F-4D97-AF65-F5344CB8AC3E}">
        <p14:creationId xmlns:p14="http://schemas.microsoft.com/office/powerpoint/2010/main" val="23191755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27"/>
        <p:cNvGrpSpPr/>
        <p:nvPr/>
      </p:nvGrpSpPr>
      <p:grpSpPr>
        <a:xfrm>
          <a:off x="0" y="0"/>
          <a:ext cx="0" cy="0"/>
          <a:chOff x="0" y="0"/>
          <a:chExt cx="0" cy="0"/>
        </a:xfrm>
      </p:grpSpPr>
      <p:sp>
        <p:nvSpPr>
          <p:cNvPr id="228" name="Google Shape;228;p4"/>
          <p:cNvSpPr/>
          <p:nvPr/>
        </p:nvSpPr>
        <p:spPr>
          <a:xfrm rot="3002956">
            <a:off x="10571218" y="4544204"/>
            <a:ext cx="4774013" cy="6001761"/>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dk2"/>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pic>
        <p:nvPicPr>
          <p:cNvPr id="230" name="Google Shape;230;p4" descr="Mulher ao lado de criança&#10;&#10;Descrição gerada automaticamente com confiança média"/>
          <p:cNvPicPr preferRelativeResize="0"/>
          <p:nvPr/>
        </p:nvPicPr>
        <p:blipFill rotWithShape="1">
          <a:blip r:embed="rId3">
            <a:alphaModFix/>
          </a:blip>
          <a:srcRect/>
          <a:stretch/>
        </p:blipFill>
        <p:spPr>
          <a:xfrm>
            <a:off x="-16653428" y="-481302"/>
            <a:ext cx="12808688" cy="8539125"/>
          </a:xfrm>
          <a:prstGeom prst="rect">
            <a:avLst/>
          </a:prstGeom>
          <a:noFill/>
          <a:ln>
            <a:noFill/>
          </a:ln>
        </p:spPr>
      </p:pic>
      <p:sp>
        <p:nvSpPr>
          <p:cNvPr id="232" name="Google Shape;232;p4"/>
          <p:cNvSpPr/>
          <p:nvPr/>
        </p:nvSpPr>
        <p:spPr>
          <a:xfrm rot="17299103">
            <a:off x="-4971649" y="-3438472"/>
            <a:ext cx="9121626" cy="7162245"/>
          </a:xfrm>
          <a:custGeom>
            <a:avLst/>
            <a:gdLst/>
            <a:ahLst/>
            <a:cxnLst/>
            <a:rect l="l" t="t" r="r" b="b"/>
            <a:pathLst>
              <a:path w="9121626" h="7162245" extrusionOk="0">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rgbClr val="F06478"/>
          </a:solidFill>
          <a:ln>
            <a:noFill/>
          </a:ln>
        </p:spPr>
        <p:txBody>
          <a:bodyPr spcFirstLastPara="1" wrap="square" lIns="91425" tIns="45700" rIns="91425" bIns="45700" anchor="ctr" anchorCtr="0">
            <a:noAutofit/>
          </a:bodyPr>
          <a:lstStyle/>
          <a:p>
            <a:pPr marL="0" marR="0" lvl="0" indent="0" algn="l" rtl="0">
              <a:lnSpc>
                <a:spcPct val="100000"/>
              </a:lnSpc>
              <a:spcBef>
                <a:spcPts val="0"/>
              </a:spcBef>
              <a:spcAft>
                <a:spcPts val="0"/>
              </a:spcAft>
              <a:buClr>
                <a:srgbClr val="000000"/>
              </a:buClr>
              <a:buSzPts val="1800"/>
              <a:buFont typeface="Arial"/>
              <a:buNone/>
            </a:pPr>
            <a:endParaRPr sz="1800" b="0" i="0" u="none" strike="noStrike" cap="none">
              <a:solidFill>
                <a:schemeClr val="dk1"/>
              </a:solidFill>
              <a:latin typeface="Nunito"/>
              <a:ea typeface="Nunito"/>
              <a:cs typeface="Nunito"/>
              <a:sym typeface="Nunito"/>
            </a:endParaRPr>
          </a:p>
        </p:txBody>
      </p:sp>
      <p:sp>
        <p:nvSpPr>
          <p:cNvPr id="234" name="Google Shape;234;p4"/>
          <p:cNvSpPr txBox="1"/>
          <p:nvPr/>
        </p:nvSpPr>
        <p:spPr>
          <a:xfrm>
            <a:off x="11341569" y="6088299"/>
            <a:ext cx="292093" cy="307777"/>
          </a:xfrm>
          <a:prstGeom prst="rect">
            <a:avLst/>
          </a:prstGeom>
          <a:noFill/>
          <a:ln>
            <a:noFill/>
          </a:ln>
        </p:spPr>
        <p:txBody>
          <a:bodyPr spcFirstLastPara="1" wrap="square" lIns="91425" tIns="45700" rIns="91425" bIns="45700" anchor="t" anchorCtr="0">
            <a:spAutoFit/>
          </a:bodyPr>
          <a:lstStyle/>
          <a:p>
            <a:pPr marL="0" marR="0" lvl="0" indent="0" algn="r" rtl="0">
              <a:lnSpc>
                <a:spcPct val="100000"/>
              </a:lnSpc>
              <a:spcBef>
                <a:spcPts val="0"/>
              </a:spcBef>
              <a:spcAft>
                <a:spcPts val="0"/>
              </a:spcAft>
              <a:buClr>
                <a:srgbClr val="000000"/>
              </a:buClr>
              <a:buSzPts val="1400"/>
              <a:buFont typeface="Arial"/>
              <a:buNone/>
            </a:pPr>
            <a:fld id="{00000000-1234-1234-1234-123412341234}" type="slidenum">
              <a:rPr lang="pt-BR" sz="1400" b="1" i="0" u="none" strike="noStrike" cap="none">
                <a:solidFill>
                  <a:schemeClr val="lt1"/>
                </a:solidFill>
                <a:latin typeface="Exo 2 ExtraBold"/>
                <a:ea typeface="Exo 2 ExtraBold"/>
                <a:cs typeface="Exo 2 ExtraBold"/>
                <a:sym typeface="Exo 2 ExtraBold"/>
              </a:rPr>
              <a:t>4</a:t>
            </a:fld>
            <a:endParaRPr sz="1400" b="1" i="0" u="none" strike="noStrike" cap="none">
              <a:solidFill>
                <a:schemeClr val="lt1"/>
              </a:solidFill>
              <a:latin typeface="Exo 2 ExtraBold"/>
              <a:ea typeface="Exo 2 ExtraBold"/>
              <a:cs typeface="Exo 2 ExtraBold"/>
              <a:sym typeface="Exo 2 ExtraBold"/>
            </a:endParaRPr>
          </a:p>
        </p:txBody>
      </p:sp>
      <p:sp>
        <p:nvSpPr>
          <p:cNvPr id="235" name="Google Shape;235;p4"/>
          <p:cNvSpPr txBox="1"/>
          <p:nvPr/>
        </p:nvSpPr>
        <p:spPr>
          <a:xfrm>
            <a:off x="280752" y="605895"/>
            <a:ext cx="3658947" cy="830997"/>
          </a:xfrm>
          <a:prstGeom prst="rect">
            <a:avLst/>
          </a:prstGeom>
          <a:noFill/>
          <a:ln>
            <a:noFill/>
          </a:ln>
        </p:spPr>
        <p:txBody>
          <a:bodyPr spcFirstLastPara="1" wrap="square" lIns="91425" tIns="45700" rIns="91425" bIns="45700" anchor="ctr" anchorCtr="0">
            <a:spAutoFit/>
          </a:bodyPr>
          <a:lstStyle/>
          <a:p>
            <a:pPr marL="0" marR="0" lvl="0" indent="0" algn="l" rtl="0">
              <a:lnSpc>
                <a:spcPct val="100000"/>
              </a:lnSpc>
              <a:spcBef>
                <a:spcPts val="0"/>
              </a:spcBef>
              <a:spcAft>
                <a:spcPts val="0"/>
              </a:spcAft>
              <a:buClr>
                <a:srgbClr val="000000"/>
              </a:buClr>
              <a:buSzPts val="4800"/>
              <a:buFont typeface="Arial"/>
              <a:buNone/>
            </a:pPr>
            <a:r>
              <a:rPr lang="pt-BR" sz="4800" b="1" i="1" u="none" strike="noStrike" cap="none">
                <a:solidFill>
                  <a:schemeClr val="lt1"/>
                </a:solidFill>
                <a:latin typeface="Exo 2 ExtraBold"/>
                <a:ea typeface="Exo 2 ExtraBold"/>
                <a:cs typeface="Exo 2 ExtraBold"/>
                <a:sym typeface="Exo 2 ExtraBold"/>
              </a:rPr>
              <a:t>Agenda</a:t>
            </a:r>
            <a:endParaRPr sz="3200" b="1" i="1" u="none" strike="noStrike" cap="none">
              <a:solidFill>
                <a:schemeClr val="lt1"/>
              </a:solidFill>
              <a:latin typeface="Exo 2 ExtraBold"/>
              <a:ea typeface="Exo 2 ExtraBold"/>
              <a:cs typeface="Exo 2 ExtraBold"/>
              <a:sym typeface="Exo 2 ExtraBold"/>
            </a:endParaRPr>
          </a:p>
        </p:txBody>
      </p:sp>
      <p:pic>
        <p:nvPicPr>
          <p:cNvPr id="236" name="Google Shape;236;p4"/>
          <p:cNvPicPr preferRelativeResize="0"/>
          <p:nvPr/>
        </p:nvPicPr>
        <p:blipFill rotWithShape="1">
          <a:blip r:embed="rId4">
            <a:alphaModFix/>
          </a:blip>
          <a:srcRect/>
          <a:stretch/>
        </p:blipFill>
        <p:spPr>
          <a:xfrm rot="2345219" flipH="1">
            <a:off x="10057994" y="-1641605"/>
            <a:ext cx="2549071" cy="3061902"/>
          </a:xfrm>
          <a:prstGeom prst="rect">
            <a:avLst/>
          </a:prstGeom>
          <a:noFill/>
          <a:ln>
            <a:noFill/>
          </a:ln>
        </p:spPr>
      </p:pic>
      <p:grpSp>
        <p:nvGrpSpPr>
          <p:cNvPr id="16" name="Agrupar 15">
            <a:extLst>
              <a:ext uri="{FF2B5EF4-FFF2-40B4-BE49-F238E27FC236}">
                <a16:creationId xmlns:a16="http://schemas.microsoft.com/office/drawing/2014/main" id="{1AE471DD-96E4-97CA-1EBE-037EBDF10E95}"/>
              </a:ext>
            </a:extLst>
          </p:cNvPr>
          <p:cNvGrpSpPr/>
          <p:nvPr/>
        </p:nvGrpSpPr>
        <p:grpSpPr>
          <a:xfrm>
            <a:off x="3890894" y="1217239"/>
            <a:ext cx="5310681" cy="646290"/>
            <a:chOff x="4435025" y="1217239"/>
            <a:chExt cx="5310681" cy="646290"/>
          </a:xfrm>
        </p:grpSpPr>
        <p:grpSp>
          <p:nvGrpSpPr>
            <p:cNvPr id="3" name="Agrupar 2">
              <a:extLst>
                <a:ext uri="{FF2B5EF4-FFF2-40B4-BE49-F238E27FC236}">
                  <a16:creationId xmlns:a16="http://schemas.microsoft.com/office/drawing/2014/main" id="{4E9763F7-8F8A-514A-1CF2-48FB3C87233D}"/>
                </a:ext>
              </a:extLst>
            </p:cNvPr>
            <p:cNvGrpSpPr/>
            <p:nvPr/>
          </p:nvGrpSpPr>
          <p:grpSpPr>
            <a:xfrm>
              <a:off x="4435025" y="1217239"/>
              <a:ext cx="599789" cy="646290"/>
              <a:chOff x="5273864" y="877039"/>
              <a:chExt cx="599789" cy="646290"/>
            </a:xfrm>
          </p:grpSpPr>
          <p:sp>
            <p:nvSpPr>
              <p:cNvPr id="239" name="Google Shape;239;p4"/>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240" name="Google Shape;240;p4"/>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i="0" u="none" strike="noStrike" cap="none" dirty="0">
                    <a:solidFill>
                      <a:srgbClr val="FFFFFF"/>
                    </a:solidFill>
                    <a:latin typeface="Exo 2 Medium"/>
                    <a:ea typeface="Exo 2 Medium"/>
                    <a:cs typeface="Exo 2 Medium"/>
                    <a:sym typeface="Exo 2 Medium"/>
                  </a:rPr>
                  <a:t>1</a:t>
                </a:r>
                <a:endParaRPr sz="1100" b="1" i="0" u="none" strike="noStrike" cap="none" dirty="0">
                  <a:solidFill>
                    <a:srgbClr val="000000"/>
                  </a:solidFill>
                  <a:latin typeface="Arial"/>
                  <a:ea typeface="Arial"/>
                  <a:cs typeface="Arial"/>
                  <a:sym typeface="Arial"/>
                </a:endParaRPr>
              </a:p>
            </p:txBody>
          </p:sp>
        </p:grpSp>
        <p:sp>
          <p:nvSpPr>
            <p:cNvPr id="241" name="Google Shape;241;p4"/>
            <p:cNvSpPr txBox="1"/>
            <p:nvPr/>
          </p:nvSpPr>
          <p:spPr>
            <a:xfrm>
              <a:off x="5163493" y="1340329"/>
              <a:ext cx="4582213"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u="none" strike="noStrike" cap="none" dirty="0">
                  <a:solidFill>
                    <a:srgbClr val="5B5B5B"/>
                  </a:solidFill>
                  <a:latin typeface="Exo 2.0 Medium" pitchFamily="2" charset="77"/>
                  <a:ea typeface="Exo 2 Medium"/>
                  <a:cs typeface="Exo 2 Medium"/>
                  <a:sym typeface="Exo 2 Medium"/>
                </a:rPr>
                <a:t>Diagnóstico Inicial </a:t>
              </a:r>
              <a:endParaRPr sz="2400" u="none" strike="noStrike" cap="none" dirty="0">
                <a:solidFill>
                  <a:srgbClr val="5B5B5B"/>
                </a:solidFill>
                <a:latin typeface="Exo 2.0 Medium" pitchFamily="2" charset="77"/>
                <a:ea typeface="Exo 2 Medium"/>
                <a:cs typeface="Exo 2 Medium"/>
                <a:sym typeface="Exo 2 Medium"/>
              </a:endParaRPr>
            </a:p>
          </p:txBody>
        </p:sp>
      </p:grpSp>
      <p:pic>
        <p:nvPicPr>
          <p:cNvPr id="2" name="Gráfico 1">
            <a:extLst>
              <a:ext uri="{FF2B5EF4-FFF2-40B4-BE49-F238E27FC236}">
                <a16:creationId xmlns:a16="http://schemas.microsoft.com/office/drawing/2014/main" id="{E44EB70B-7679-FF15-FEC5-1313C42EF9AF}"/>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6723975" flipH="1" flipV="1">
            <a:off x="-5601236" y="-5593262"/>
            <a:ext cx="9017865" cy="9567214"/>
          </a:xfrm>
          <a:prstGeom prst="rect">
            <a:avLst/>
          </a:prstGeom>
        </p:spPr>
      </p:pic>
      <p:grpSp>
        <p:nvGrpSpPr>
          <p:cNvPr id="17" name="Agrupar 16">
            <a:extLst>
              <a:ext uri="{FF2B5EF4-FFF2-40B4-BE49-F238E27FC236}">
                <a16:creationId xmlns:a16="http://schemas.microsoft.com/office/drawing/2014/main" id="{0033DE1D-57F7-CACC-7015-1339BEA30B29}"/>
              </a:ext>
            </a:extLst>
          </p:cNvPr>
          <p:cNvGrpSpPr/>
          <p:nvPr/>
        </p:nvGrpSpPr>
        <p:grpSpPr>
          <a:xfrm>
            <a:off x="3872952" y="2116046"/>
            <a:ext cx="6795048" cy="646290"/>
            <a:chOff x="4458352" y="2116046"/>
            <a:chExt cx="6795048" cy="646290"/>
          </a:xfrm>
        </p:grpSpPr>
        <p:sp>
          <p:nvSpPr>
            <p:cNvPr id="246" name="Google Shape;246;p4"/>
            <p:cNvSpPr txBox="1"/>
            <p:nvPr/>
          </p:nvSpPr>
          <p:spPr>
            <a:xfrm>
              <a:off x="5163493" y="2228501"/>
              <a:ext cx="6089907"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dirty="0">
                  <a:solidFill>
                    <a:srgbClr val="5B5B5B"/>
                  </a:solidFill>
                  <a:latin typeface="Exo 2.0 Medium" pitchFamily="2" charset="77"/>
                  <a:sym typeface="Exo 2 Medium"/>
                </a:rPr>
                <a:t>A arte de contar histórias</a:t>
              </a:r>
              <a:endParaRPr sz="2400" dirty="0">
                <a:solidFill>
                  <a:srgbClr val="5B5B5B"/>
                </a:solidFill>
                <a:latin typeface="Exo 2.0 Medium" pitchFamily="2" charset="77"/>
                <a:sym typeface="Exo 2 Medium"/>
              </a:endParaRPr>
            </a:p>
          </p:txBody>
        </p:sp>
        <p:grpSp>
          <p:nvGrpSpPr>
            <p:cNvPr id="4" name="Agrupar 3">
              <a:extLst>
                <a:ext uri="{FF2B5EF4-FFF2-40B4-BE49-F238E27FC236}">
                  <a16:creationId xmlns:a16="http://schemas.microsoft.com/office/drawing/2014/main" id="{0C35D46D-7B65-E715-F45A-D324DD353935}"/>
                </a:ext>
              </a:extLst>
            </p:cNvPr>
            <p:cNvGrpSpPr/>
            <p:nvPr/>
          </p:nvGrpSpPr>
          <p:grpSpPr>
            <a:xfrm>
              <a:off x="4458352" y="2116046"/>
              <a:ext cx="599789" cy="646290"/>
              <a:chOff x="5273864" y="877039"/>
              <a:chExt cx="599789" cy="646290"/>
            </a:xfrm>
          </p:grpSpPr>
          <p:sp>
            <p:nvSpPr>
              <p:cNvPr id="5" name="Google Shape;239;p4">
                <a:extLst>
                  <a:ext uri="{FF2B5EF4-FFF2-40B4-BE49-F238E27FC236}">
                    <a16:creationId xmlns:a16="http://schemas.microsoft.com/office/drawing/2014/main" id="{FF5FA4E9-87F1-F30B-BEA5-EBA0A7C198D2}"/>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6" name="Google Shape;240;p4">
                <a:extLst>
                  <a:ext uri="{FF2B5EF4-FFF2-40B4-BE49-F238E27FC236}">
                    <a16:creationId xmlns:a16="http://schemas.microsoft.com/office/drawing/2014/main" id="{027E6E10-91A8-0AD4-A3B8-D303A4C6F25E}"/>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dirty="0">
                    <a:solidFill>
                      <a:srgbClr val="FFFFFF"/>
                    </a:solidFill>
                    <a:latin typeface="Exo 2 Medium"/>
                    <a:ea typeface="Arial"/>
                    <a:cs typeface="Arial"/>
                    <a:sym typeface="Exo 2 Medium"/>
                  </a:rPr>
                  <a:t>2</a:t>
                </a:r>
                <a:endParaRPr sz="1100" b="1" i="0" u="none" strike="noStrike" cap="none" dirty="0">
                  <a:solidFill>
                    <a:srgbClr val="000000"/>
                  </a:solidFill>
                  <a:latin typeface="Arial"/>
                  <a:ea typeface="Arial"/>
                  <a:cs typeface="Arial"/>
                  <a:sym typeface="Arial"/>
                </a:endParaRPr>
              </a:p>
            </p:txBody>
          </p:sp>
        </p:grpSp>
      </p:grpSp>
      <p:grpSp>
        <p:nvGrpSpPr>
          <p:cNvPr id="18" name="Agrupar 17">
            <a:extLst>
              <a:ext uri="{FF2B5EF4-FFF2-40B4-BE49-F238E27FC236}">
                <a16:creationId xmlns:a16="http://schemas.microsoft.com/office/drawing/2014/main" id="{43AF5828-07F6-B80A-2695-80634EE04DEB}"/>
              </a:ext>
            </a:extLst>
          </p:cNvPr>
          <p:cNvGrpSpPr/>
          <p:nvPr/>
        </p:nvGrpSpPr>
        <p:grpSpPr>
          <a:xfrm>
            <a:off x="3864506" y="3078038"/>
            <a:ext cx="7315683" cy="646290"/>
            <a:chOff x="4449906" y="3078038"/>
            <a:chExt cx="7315683" cy="646290"/>
          </a:xfrm>
        </p:grpSpPr>
        <p:sp>
          <p:nvSpPr>
            <p:cNvPr id="251" name="Google Shape;251;p4"/>
            <p:cNvSpPr txBox="1"/>
            <p:nvPr/>
          </p:nvSpPr>
          <p:spPr>
            <a:xfrm>
              <a:off x="5145218" y="3170333"/>
              <a:ext cx="6620371" cy="461624"/>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5B5B5B"/>
                </a:buClr>
                <a:buSzPts val="2400"/>
                <a:buFont typeface="Exo 2 Medium"/>
                <a:buNone/>
              </a:pPr>
              <a:r>
                <a:rPr lang="pt-BR" sz="2400" dirty="0">
                  <a:solidFill>
                    <a:srgbClr val="5B5B5B"/>
                  </a:solidFill>
                  <a:latin typeface="Exo 2.0 Medium" pitchFamily="2" charset="77"/>
                  <a:sym typeface="Exo 2 Medium"/>
                </a:rPr>
                <a:t>O que é uma rede de contatos?</a:t>
              </a:r>
            </a:p>
          </p:txBody>
        </p:sp>
        <p:grpSp>
          <p:nvGrpSpPr>
            <p:cNvPr id="7" name="Agrupar 6">
              <a:extLst>
                <a:ext uri="{FF2B5EF4-FFF2-40B4-BE49-F238E27FC236}">
                  <a16:creationId xmlns:a16="http://schemas.microsoft.com/office/drawing/2014/main" id="{06228B7B-C6F7-761A-16E1-D2E6C9A49118}"/>
                </a:ext>
              </a:extLst>
            </p:cNvPr>
            <p:cNvGrpSpPr/>
            <p:nvPr/>
          </p:nvGrpSpPr>
          <p:grpSpPr>
            <a:xfrm>
              <a:off x="4449906" y="3078038"/>
              <a:ext cx="599789" cy="646290"/>
              <a:chOff x="5273864" y="877039"/>
              <a:chExt cx="599789" cy="646290"/>
            </a:xfrm>
          </p:grpSpPr>
          <p:sp>
            <p:nvSpPr>
              <p:cNvPr id="8" name="Google Shape;239;p4">
                <a:extLst>
                  <a:ext uri="{FF2B5EF4-FFF2-40B4-BE49-F238E27FC236}">
                    <a16:creationId xmlns:a16="http://schemas.microsoft.com/office/drawing/2014/main" id="{202A4125-DE13-0358-0833-CE3284ED19A0}"/>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9" name="Google Shape;240;p4">
                <a:extLst>
                  <a:ext uri="{FF2B5EF4-FFF2-40B4-BE49-F238E27FC236}">
                    <a16:creationId xmlns:a16="http://schemas.microsoft.com/office/drawing/2014/main" id="{8AEFF137-11A3-5CD5-7A8D-12D3EF6C78D2}"/>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i="0" u="none" strike="noStrike" cap="none" dirty="0">
                    <a:solidFill>
                      <a:srgbClr val="FFFFFF"/>
                    </a:solidFill>
                    <a:latin typeface="Exo 2 Medium"/>
                    <a:ea typeface="Exo 2 Medium"/>
                    <a:cs typeface="Exo 2 Medium"/>
                    <a:sym typeface="Exo 2 Medium"/>
                  </a:rPr>
                  <a:t>3</a:t>
                </a:r>
                <a:endParaRPr sz="1100" b="1" i="0" u="none" strike="noStrike" cap="none" dirty="0">
                  <a:solidFill>
                    <a:srgbClr val="000000"/>
                  </a:solidFill>
                  <a:latin typeface="Arial"/>
                  <a:ea typeface="Arial"/>
                  <a:cs typeface="Arial"/>
                  <a:sym typeface="Arial"/>
                </a:endParaRPr>
              </a:p>
            </p:txBody>
          </p:sp>
        </p:grpSp>
      </p:grpSp>
      <p:grpSp>
        <p:nvGrpSpPr>
          <p:cNvPr id="19" name="Agrupar 18">
            <a:extLst>
              <a:ext uri="{FF2B5EF4-FFF2-40B4-BE49-F238E27FC236}">
                <a16:creationId xmlns:a16="http://schemas.microsoft.com/office/drawing/2014/main" id="{ABEA976F-4D44-050A-B82C-E939AC84FA40}"/>
              </a:ext>
            </a:extLst>
          </p:cNvPr>
          <p:cNvGrpSpPr/>
          <p:nvPr/>
        </p:nvGrpSpPr>
        <p:grpSpPr>
          <a:xfrm>
            <a:off x="3890048" y="4049182"/>
            <a:ext cx="7074222" cy="646290"/>
            <a:chOff x="4475448" y="4049182"/>
            <a:chExt cx="7074222" cy="646290"/>
          </a:xfrm>
        </p:grpSpPr>
        <p:sp>
          <p:nvSpPr>
            <p:cNvPr id="256" name="Google Shape;256;p4"/>
            <p:cNvSpPr txBox="1"/>
            <p:nvPr/>
          </p:nvSpPr>
          <p:spPr>
            <a:xfrm>
              <a:off x="5145219" y="4145404"/>
              <a:ext cx="6404451" cy="461624"/>
            </a:xfrm>
            <a:prstGeom prst="rect">
              <a:avLst/>
            </a:prstGeom>
            <a:noFill/>
            <a:ln>
              <a:noFill/>
            </a:ln>
          </p:spPr>
          <p:txBody>
            <a:bodyPr spcFirstLastPara="1" wrap="square" lIns="91425" tIns="45700" rIns="91425" bIns="45700" anchor="t" anchorCtr="0">
              <a:spAutoFit/>
            </a:bodyPr>
            <a:lstStyle/>
            <a:p>
              <a:pPr>
                <a:buClr>
                  <a:srgbClr val="5B5B5B"/>
                </a:buClr>
                <a:buSzPts val="2400"/>
              </a:pPr>
              <a:r>
                <a:rPr lang="pt-BR" sz="2400" dirty="0">
                  <a:solidFill>
                    <a:srgbClr val="5B5B5B"/>
                  </a:solidFill>
                  <a:latin typeface="Exo 2.0 Medium" pitchFamily="2" charset="77"/>
                  <a:sym typeface="Exo 2 Medium"/>
                </a:rPr>
                <a:t>Como construir uma boa rede de contatos?</a:t>
              </a:r>
            </a:p>
          </p:txBody>
        </p:sp>
        <p:grpSp>
          <p:nvGrpSpPr>
            <p:cNvPr id="10" name="Agrupar 9">
              <a:extLst>
                <a:ext uri="{FF2B5EF4-FFF2-40B4-BE49-F238E27FC236}">
                  <a16:creationId xmlns:a16="http://schemas.microsoft.com/office/drawing/2014/main" id="{045688D7-AF04-359B-B2B6-853D58F10EF9}"/>
                </a:ext>
              </a:extLst>
            </p:cNvPr>
            <p:cNvGrpSpPr/>
            <p:nvPr/>
          </p:nvGrpSpPr>
          <p:grpSpPr>
            <a:xfrm>
              <a:off x="4475448" y="4049182"/>
              <a:ext cx="599789" cy="646290"/>
              <a:chOff x="5273864" y="877039"/>
              <a:chExt cx="599789" cy="646290"/>
            </a:xfrm>
          </p:grpSpPr>
          <p:sp>
            <p:nvSpPr>
              <p:cNvPr id="11" name="Google Shape;239;p4">
                <a:extLst>
                  <a:ext uri="{FF2B5EF4-FFF2-40B4-BE49-F238E27FC236}">
                    <a16:creationId xmlns:a16="http://schemas.microsoft.com/office/drawing/2014/main" id="{A7647BA7-904D-C213-FBC5-87C576835A50}"/>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12" name="Google Shape;240;p4">
                <a:extLst>
                  <a:ext uri="{FF2B5EF4-FFF2-40B4-BE49-F238E27FC236}">
                    <a16:creationId xmlns:a16="http://schemas.microsoft.com/office/drawing/2014/main" id="{660CF112-0A9D-6AEC-4D13-31AE1BB6E9C0}"/>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dirty="0">
                    <a:solidFill>
                      <a:srgbClr val="FFFFFF"/>
                    </a:solidFill>
                    <a:latin typeface="Exo 2 Medium"/>
                    <a:ea typeface="Arial"/>
                    <a:cs typeface="Arial"/>
                    <a:sym typeface="Exo 2 Medium"/>
                  </a:rPr>
                  <a:t>4</a:t>
                </a:r>
                <a:endParaRPr sz="1100" b="1" i="0" u="none" strike="noStrike" cap="none" dirty="0">
                  <a:solidFill>
                    <a:srgbClr val="000000"/>
                  </a:solidFill>
                  <a:latin typeface="Arial"/>
                  <a:ea typeface="Arial"/>
                  <a:cs typeface="Arial"/>
                  <a:sym typeface="Arial"/>
                </a:endParaRPr>
              </a:p>
            </p:txBody>
          </p:sp>
        </p:grpSp>
      </p:grpSp>
      <p:grpSp>
        <p:nvGrpSpPr>
          <p:cNvPr id="20" name="Agrupar 19">
            <a:extLst>
              <a:ext uri="{FF2B5EF4-FFF2-40B4-BE49-F238E27FC236}">
                <a16:creationId xmlns:a16="http://schemas.microsoft.com/office/drawing/2014/main" id="{93E7D1CB-4C93-506D-E935-31E9FB6F7193}"/>
              </a:ext>
            </a:extLst>
          </p:cNvPr>
          <p:cNvGrpSpPr/>
          <p:nvPr/>
        </p:nvGrpSpPr>
        <p:grpSpPr>
          <a:xfrm>
            <a:off x="3863471" y="4989463"/>
            <a:ext cx="7316719" cy="646290"/>
            <a:chOff x="4448871" y="5062334"/>
            <a:chExt cx="7316719" cy="646290"/>
          </a:xfrm>
        </p:grpSpPr>
        <p:sp>
          <p:nvSpPr>
            <p:cNvPr id="261" name="Google Shape;261;p4"/>
            <p:cNvSpPr txBox="1"/>
            <p:nvPr/>
          </p:nvSpPr>
          <p:spPr>
            <a:xfrm>
              <a:off x="5145219" y="5166097"/>
              <a:ext cx="6620371" cy="461624"/>
            </a:xfrm>
            <a:prstGeom prst="rect">
              <a:avLst/>
            </a:prstGeom>
            <a:noFill/>
            <a:ln>
              <a:noFill/>
            </a:ln>
          </p:spPr>
          <p:txBody>
            <a:bodyPr spcFirstLastPara="1" wrap="square" lIns="91425" tIns="45700" rIns="91425" bIns="45700" anchor="t" anchorCtr="0">
              <a:spAutoFit/>
            </a:bodyPr>
            <a:lstStyle/>
            <a:p>
              <a:pPr>
                <a:buClr>
                  <a:srgbClr val="5B5B5B"/>
                </a:buClr>
                <a:buSzPts val="2400"/>
              </a:pPr>
              <a:r>
                <a:rPr lang="pt-BR" sz="2400" dirty="0">
                  <a:solidFill>
                    <a:srgbClr val="5B5B5B"/>
                  </a:solidFill>
                  <a:latin typeface="Exo 2.0 Medium" pitchFamily="2" charset="77"/>
                  <a:sym typeface="Exo 2 Medium"/>
                </a:rPr>
                <a:t>Colocando em Prática</a:t>
              </a:r>
            </a:p>
          </p:txBody>
        </p:sp>
        <p:grpSp>
          <p:nvGrpSpPr>
            <p:cNvPr id="13" name="Agrupar 12">
              <a:extLst>
                <a:ext uri="{FF2B5EF4-FFF2-40B4-BE49-F238E27FC236}">
                  <a16:creationId xmlns:a16="http://schemas.microsoft.com/office/drawing/2014/main" id="{016D4BBA-04BC-C373-F889-6F355141B0EB}"/>
                </a:ext>
              </a:extLst>
            </p:cNvPr>
            <p:cNvGrpSpPr/>
            <p:nvPr/>
          </p:nvGrpSpPr>
          <p:grpSpPr>
            <a:xfrm>
              <a:off x="4448871" y="5062334"/>
              <a:ext cx="599789" cy="646290"/>
              <a:chOff x="5273864" y="877039"/>
              <a:chExt cx="599789" cy="646290"/>
            </a:xfrm>
          </p:grpSpPr>
          <p:sp>
            <p:nvSpPr>
              <p:cNvPr id="14" name="Google Shape;239;p4">
                <a:extLst>
                  <a:ext uri="{FF2B5EF4-FFF2-40B4-BE49-F238E27FC236}">
                    <a16:creationId xmlns:a16="http://schemas.microsoft.com/office/drawing/2014/main" id="{FDD4D003-D9E8-281F-7158-105958D54624}"/>
                  </a:ext>
                </a:extLst>
              </p:cNvPr>
              <p:cNvSpPr/>
              <p:nvPr/>
            </p:nvSpPr>
            <p:spPr>
              <a:xfrm>
                <a:off x="5273864" y="919921"/>
                <a:ext cx="599789" cy="599789"/>
              </a:xfrm>
              <a:prstGeom prst="ellipse">
                <a:avLst/>
              </a:prstGeom>
              <a:solidFill>
                <a:srgbClr val="F06478"/>
              </a:solidFill>
              <a:ln w="28575" cap="flat" cmpd="sng">
                <a:solidFill>
                  <a:schemeClr val="l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chemeClr val="lt1"/>
                  </a:buClr>
                  <a:buSzPts val="5400"/>
                  <a:buFont typeface="Nunito"/>
                  <a:buNone/>
                </a:pPr>
                <a:endParaRPr sz="5400" b="0" i="0" u="none" strike="noStrike" cap="none" dirty="0">
                  <a:solidFill>
                    <a:srgbClr val="FFFFFF"/>
                  </a:solidFill>
                  <a:latin typeface="Exo 2 Medium"/>
                  <a:ea typeface="Exo 2 Medium"/>
                  <a:cs typeface="Exo 2 Medium"/>
                  <a:sym typeface="Exo 2 Medium"/>
                </a:endParaRPr>
              </a:p>
            </p:txBody>
          </p:sp>
          <p:sp>
            <p:nvSpPr>
              <p:cNvPr id="15" name="Google Shape;240;p4">
                <a:extLst>
                  <a:ext uri="{FF2B5EF4-FFF2-40B4-BE49-F238E27FC236}">
                    <a16:creationId xmlns:a16="http://schemas.microsoft.com/office/drawing/2014/main" id="{942351AB-B72E-C92A-3806-C8DA864D3929}"/>
                  </a:ext>
                </a:extLst>
              </p:cNvPr>
              <p:cNvSpPr txBox="1"/>
              <p:nvPr/>
            </p:nvSpPr>
            <p:spPr>
              <a:xfrm>
                <a:off x="5290449" y="877039"/>
                <a:ext cx="573723" cy="646290"/>
              </a:xfrm>
              <a:prstGeom prst="rect">
                <a:avLst/>
              </a:prstGeom>
              <a:noFill/>
              <a:ln>
                <a:noFill/>
              </a:ln>
            </p:spPr>
            <p:txBody>
              <a:bodyPr spcFirstLastPara="1" wrap="square" lIns="91425" tIns="45700" rIns="91425" bIns="45700" anchor="t" anchorCtr="0">
                <a:spAutoFit/>
              </a:bodyPr>
              <a:lstStyle/>
              <a:p>
                <a:pPr marL="0" marR="0" lvl="0" indent="0" algn="ctr" rtl="0">
                  <a:lnSpc>
                    <a:spcPct val="100000"/>
                  </a:lnSpc>
                  <a:spcBef>
                    <a:spcPts val="0"/>
                  </a:spcBef>
                  <a:spcAft>
                    <a:spcPts val="0"/>
                  </a:spcAft>
                  <a:buClr>
                    <a:srgbClr val="FFFFFF"/>
                  </a:buClr>
                  <a:buSzPts val="4400"/>
                  <a:buFont typeface="Exo 2 Medium"/>
                  <a:buNone/>
                </a:pPr>
                <a:r>
                  <a:rPr lang="pt-BR" sz="3600" b="1" i="0" u="none" strike="noStrike" cap="none" dirty="0">
                    <a:solidFill>
                      <a:srgbClr val="FFFFFF"/>
                    </a:solidFill>
                    <a:latin typeface="Exo 2 Medium"/>
                    <a:ea typeface="Arial"/>
                    <a:cs typeface="Arial"/>
                    <a:sym typeface="Exo 2 Medium"/>
                  </a:rPr>
                  <a:t>5</a:t>
                </a:r>
                <a:endParaRPr sz="1100" b="1" i="0" u="none" strike="noStrike" cap="none" dirty="0">
                  <a:solidFill>
                    <a:srgbClr val="000000"/>
                  </a:solidFill>
                  <a:latin typeface="Arial"/>
                  <a:ea typeface="Arial"/>
                  <a:cs typeface="Arial"/>
                  <a:sym typeface="Arial"/>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2" fill="hold" nodeType="after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750" fill="hold"/>
                                        <p:tgtEl>
                                          <p:spTgt spid="16"/>
                                        </p:tgtEl>
                                        <p:attrNameLst>
                                          <p:attrName>ppt_x</p:attrName>
                                        </p:attrNameLst>
                                      </p:cBhvr>
                                      <p:tavLst>
                                        <p:tav tm="0">
                                          <p:val>
                                            <p:strVal val="1+#ppt_w/2"/>
                                          </p:val>
                                        </p:tav>
                                        <p:tav tm="100000">
                                          <p:val>
                                            <p:strVal val="#ppt_x"/>
                                          </p:val>
                                        </p:tav>
                                      </p:tavLst>
                                    </p:anim>
                                    <p:anim calcmode="lin" valueType="num">
                                      <p:cBhvr additive="base">
                                        <p:cTn id="8" dur="750" fill="hold"/>
                                        <p:tgtEl>
                                          <p:spTgt spid="16"/>
                                        </p:tgtEl>
                                        <p:attrNameLst>
                                          <p:attrName>ppt_y</p:attrName>
                                        </p:attrNameLst>
                                      </p:cBhvr>
                                      <p:tavLst>
                                        <p:tav tm="0">
                                          <p:val>
                                            <p:strVal val="#ppt_y"/>
                                          </p:val>
                                        </p:tav>
                                        <p:tav tm="100000">
                                          <p:val>
                                            <p:strVal val="#ppt_y"/>
                                          </p:val>
                                        </p:tav>
                                      </p:tavLst>
                                    </p:anim>
                                  </p:childTnLst>
                                </p:cTn>
                              </p:par>
                            </p:childTnLst>
                          </p:cTn>
                        </p:par>
                        <p:par>
                          <p:cTn id="9" fill="hold">
                            <p:stCondLst>
                              <p:cond delay="750"/>
                            </p:stCondLst>
                            <p:childTnLst>
                              <p:par>
                                <p:cTn id="10" presetID="2" presetClass="entr" presetSubtype="2" fill="hold" nodeType="afterEffect">
                                  <p:stCondLst>
                                    <p:cond delay="0"/>
                                  </p:stCondLst>
                                  <p:childTnLst>
                                    <p:set>
                                      <p:cBhvr>
                                        <p:cTn id="11" dur="1" fill="hold">
                                          <p:stCondLst>
                                            <p:cond delay="0"/>
                                          </p:stCondLst>
                                        </p:cTn>
                                        <p:tgtEl>
                                          <p:spTgt spid="17"/>
                                        </p:tgtEl>
                                        <p:attrNameLst>
                                          <p:attrName>style.visibility</p:attrName>
                                        </p:attrNameLst>
                                      </p:cBhvr>
                                      <p:to>
                                        <p:strVal val="visible"/>
                                      </p:to>
                                    </p:set>
                                    <p:anim calcmode="lin" valueType="num">
                                      <p:cBhvr additive="base">
                                        <p:cTn id="12" dur="750" fill="hold"/>
                                        <p:tgtEl>
                                          <p:spTgt spid="17"/>
                                        </p:tgtEl>
                                        <p:attrNameLst>
                                          <p:attrName>ppt_x</p:attrName>
                                        </p:attrNameLst>
                                      </p:cBhvr>
                                      <p:tavLst>
                                        <p:tav tm="0">
                                          <p:val>
                                            <p:strVal val="1+#ppt_w/2"/>
                                          </p:val>
                                        </p:tav>
                                        <p:tav tm="100000">
                                          <p:val>
                                            <p:strVal val="#ppt_x"/>
                                          </p:val>
                                        </p:tav>
                                      </p:tavLst>
                                    </p:anim>
                                    <p:anim calcmode="lin" valueType="num">
                                      <p:cBhvr additive="base">
                                        <p:cTn id="13" dur="750" fill="hold"/>
                                        <p:tgtEl>
                                          <p:spTgt spid="17"/>
                                        </p:tgtEl>
                                        <p:attrNameLst>
                                          <p:attrName>ppt_y</p:attrName>
                                        </p:attrNameLst>
                                      </p:cBhvr>
                                      <p:tavLst>
                                        <p:tav tm="0">
                                          <p:val>
                                            <p:strVal val="#ppt_y"/>
                                          </p:val>
                                        </p:tav>
                                        <p:tav tm="100000">
                                          <p:val>
                                            <p:strVal val="#ppt_y"/>
                                          </p:val>
                                        </p:tav>
                                      </p:tavLst>
                                    </p:anim>
                                  </p:childTnLst>
                                </p:cTn>
                              </p:par>
                            </p:childTnLst>
                          </p:cTn>
                        </p:par>
                        <p:par>
                          <p:cTn id="14" fill="hold">
                            <p:stCondLst>
                              <p:cond delay="1500"/>
                            </p:stCondLst>
                            <p:childTnLst>
                              <p:par>
                                <p:cTn id="15" presetID="2" presetClass="entr" presetSubtype="2" fill="hold" nodeType="afterEffect">
                                  <p:stCondLst>
                                    <p:cond delay="0"/>
                                  </p:stCondLst>
                                  <p:childTnLst>
                                    <p:set>
                                      <p:cBhvr>
                                        <p:cTn id="16" dur="1" fill="hold">
                                          <p:stCondLst>
                                            <p:cond delay="0"/>
                                          </p:stCondLst>
                                        </p:cTn>
                                        <p:tgtEl>
                                          <p:spTgt spid="18"/>
                                        </p:tgtEl>
                                        <p:attrNameLst>
                                          <p:attrName>style.visibility</p:attrName>
                                        </p:attrNameLst>
                                      </p:cBhvr>
                                      <p:to>
                                        <p:strVal val="visible"/>
                                      </p:to>
                                    </p:set>
                                    <p:anim calcmode="lin" valueType="num">
                                      <p:cBhvr additive="base">
                                        <p:cTn id="17" dur="750" fill="hold"/>
                                        <p:tgtEl>
                                          <p:spTgt spid="18"/>
                                        </p:tgtEl>
                                        <p:attrNameLst>
                                          <p:attrName>ppt_x</p:attrName>
                                        </p:attrNameLst>
                                      </p:cBhvr>
                                      <p:tavLst>
                                        <p:tav tm="0">
                                          <p:val>
                                            <p:strVal val="1+#ppt_w/2"/>
                                          </p:val>
                                        </p:tav>
                                        <p:tav tm="100000">
                                          <p:val>
                                            <p:strVal val="#ppt_x"/>
                                          </p:val>
                                        </p:tav>
                                      </p:tavLst>
                                    </p:anim>
                                    <p:anim calcmode="lin" valueType="num">
                                      <p:cBhvr additive="base">
                                        <p:cTn id="18" dur="750" fill="hold"/>
                                        <p:tgtEl>
                                          <p:spTgt spid="18"/>
                                        </p:tgtEl>
                                        <p:attrNameLst>
                                          <p:attrName>ppt_y</p:attrName>
                                        </p:attrNameLst>
                                      </p:cBhvr>
                                      <p:tavLst>
                                        <p:tav tm="0">
                                          <p:val>
                                            <p:strVal val="#ppt_y"/>
                                          </p:val>
                                        </p:tav>
                                        <p:tav tm="100000">
                                          <p:val>
                                            <p:strVal val="#ppt_y"/>
                                          </p:val>
                                        </p:tav>
                                      </p:tavLst>
                                    </p:anim>
                                  </p:childTnLst>
                                </p:cTn>
                              </p:par>
                            </p:childTnLst>
                          </p:cTn>
                        </p:par>
                        <p:par>
                          <p:cTn id="19" fill="hold">
                            <p:stCondLst>
                              <p:cond delay="2250"/>
                            </p:stCondLst>
                            <p:childTnLst>
                              <p:par>
                                <p:cTn id="20" presetID="2" presetClass="entr" presetSubtype="2" fill="hold" nodeType="afterEffect">
                                  <p:stCondLst>
                                    <p:cond delay="0"/>
                                  </p:stCondLst>
                                  <p:childTnLst>
                                    <p:set>
                                      <p:cBhvr>
                                        <p:cTn id="21" dur="1" fill="hold">
                                          <p:stCondLst>
                                            <p:cond delay="0"/>
                                          </p:stCondLst>
                                        </p:cTn>
                                        <p:tgtEl>
                                          <p:spTgt spid="19"/>
                                        </p:tgtEl>
                                        <p:attrNameLst>
                                          <p:attrName>style.visibility</p:attrName>
                                        </p:attrNameLst>
                                      </p:cBhvr>
                                      <p:to>
                                        <p:strVal val="visible"/>
                                      </p:to>
                                    </p:set>
                                    <p:anim calcmode="lin" valueType="num">
                                      <p:cBhvr additive="base">
                                        <p:cTn id="22" dur="750" fill="hold"/>
                                        <p:tgtEl>
                                          <p:spTgt spid="19"/>
                                        </p:tgtEl>
                                        <p:attrNameLst>
                                          <p:attrName>ppt_x</p:attrName>
                                        </p:attrNameLst>
                                      </p:cBhvr>
                                      <p:tavLst>
                                        <p:tav tm="0">
                                          <p:val>
                                            <p:strVal val="1+#ppt_w/2"/>
                                          </p:val>
                                        </p:tav>
                                        <p:tav tm="100000">
                                          <p:val>
                                            <p:strVal val="#ppt_x"/>
                                          </p:val>
                                        </p:tav>
                                      </p:tavLst>
                                    </p:anim>
                                    <p:anim calcmode="lin" valueType="num">
                                      <p:cBhvr additive="base">
                                        <p:cTn id="23" dur="750" fill="hold"/>
                                        <p:tgtEl>
                                          <p:spTgt spid="19"/>
                                        </p:tgtEl>
                                        <p:attrNameLst>
                                          <p:attrName>ppt_y</p:attrName>
                                        </p:attrNameLst>
                                      </p:cBhvr>
                                      <p:tavLst>
                                        <p:tav tm="0">
                                          <p:val>
                                            <p:strVal val="#ppt_y"/>
                                          </p:val>
                                        </p:tav>
                                        <p:tav tm="100000">
                                          <p:val>
                                            <p:strVal val="#ppt_y"/>
                                          </p:val>
                                        </p:tav>
                                      </p:tavLst>
                                    </p:anim>
                                  </p:childTnLst>
                                </p:cTn>
                              </p:par>
                            </p:childTnLst>
                          </p:cTn>
                        </p:par>
                        <p:par>
                          <p:cTn id="24" fill="hold">
                            <p:stCondLst>
                              <p:cond delay="3000"/>
                            </p:stCondLst>
                            <p:childTnLst>
                              <p:par>
                                <p:cTn id="25" presetID="2" presetClass="entr" presetSubtype="2" fill="hold" nodeType="afterEffect">
                                  <p:stCondLst>
                                    <p:cond delay="0"/>
                                  </p:stCondLst>
                                  <p:childTnLst>
                                    <p:set>
                                      <p:cBhvr>
                                        <p:cTn id="26" dur="1" fill="hold">
                                          <p:stCondLst>
                                            <p:cond delay="0"/>
                                          </p:stCondLst>
                                        </p:cTn>
                                        <p:tgtEl>
                                          <p:spTgt spid="20"/>
                                        </p:tgtEl>
                                        <p:attrNameLst>
                                          <p:attrName>style.visibility</p:attrName>
                                        </p:attrNameLst>
                                      </p:cBhvr>
                                      <p:to>
                                        <p:strVal val="visible"/>
                                      </p:to>
                                    </p:set>
                                    <p:anim calcmode="lin" valueType="num">
                                      <p:cBhvr additive="base">
                                        <p:cTn id="27" dur="750" fill="hold"/>
                                        <p:tgtEl>
                                          <p:spTgt spid="20"/>
                                        </p:tgtEl>
                                        <p:attrNameLst>
                                          <p:attrName>ppt_x</p:attrName>
                                        </p:attrNameLst>
                                      </p:cBhvr>
                                      <p:tavLst>
                                        <p:tav tm="0">
                                          <p:val>
                                            <p:strVal val="1+#ppt_w/2"/>
                                          </p:val>
                                        </p:tav>
                                        <p:tav tm="100000">
                                          <p:val>
                                            <p:strVal val="#ppt_x"/>
                                          </p:val>
                                        </p:tav>
                                      </p:tavLst>
                                    </p:anim>
                                    <p:anim calcmode="lin" valueType="num">
                                      <p:cBhvr additive="base">
                                        <p:cTn id="28" dur="750" fill="hold"/>
                                        <p:tgtEl>
                                          <p:spTgt spid="20"/>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Gráfico 5">
            <a:extLst>
              <a:ext uri="{FF2B5EF4-FFF2-40B4-BE49-F238E27FC236}">
                <a16:creationId xmlns:a16="http://schemas.microsoft.com/office/drawing/2014/main" id="{DCB38DC5-327A-437E-AAA8-D4C390FE4358}"/>
              </a:ext>
            </a:extLst>
          </p:cNvPr>
          <p:cNvSpPr/>
          <p:nvPr/>
        </p:nvSpPr>
        <p:spPr>
          <a:xfrm flipH="1">
            <a:off x="-3" y="-12032"/>
            <a:ext cx="12191999" cy="6870032"/>
          </a:xfrm>
          <a:prstGeom prst="rect">
            <a:avLst/>
          </a:prstGeom>
          <a:gradFill flip="none" rotWithShape="1">
            <a:gsLst>
              <a:gs pos="50000">
                <a:schemeClr val="tx2"/>
              </a:gs>
              <a:gs pos="100000">
                <a:schemeClr val="accent1"/>
              </a:gs>
            </a:gsLst>
            <a:path path="circle">
              <a:fillToRect r="100000" b="100000"/>
            </a:path>
            <a:tileRect l="-100000" t="-100000"/>
          </a:gradFill>
          <a:ln w="129390" cap="flat">
            <a:noFill/>
            <a:prstDash val="solid"/>
            <a:miter/>
          </a:ln>
        </p:spPr>
        <p:txBody>
          <a:bodyPr rtlCol="0" anchor="ctr"/>
          <a:lstStyle/>
          <a:p>
            <a:endParaRPr lang="pt-BR"/>
          </a:p>
        </p:txBody>
      </p:sp>
      <p:grpSp>
        <p:nvGrpSpPr>
          <p:cNvPr id="20" name="Agrupar 19" hidden="1">
            <a:extLst>
              <a:ext uri="{FF2B5EF4-FFF2-40B4-BE49-F238E27FC236}">
                <a16:creationId xmlns:a16="http://schemas.microsoft.com/office/drawing/2014/main" id="{0A71DC5A-C382-41DB-8F6B-0DA84CE3D989}"/>
              </a:ext>
            </a:extLst>
          </p:cNvPr>
          <p:cNvGrpSpPr/>
          <p:nvPr/>
        </p:nvGrpSpPr>
        <p:grpSpPr>
          <a:xfrm rot="715474">
            <a:off x="4082774" y="-1267447"/>
            <a:ext cx="9305251" cy="9380859"/>
            <a:chOff x="4897581" y="-1819411"/>
            <a:chExt cx="9305251" cy="9380859"/>
          </a:xfrm>
        </p:grpSpPr>
        <p:sp>
          <p:nvSpPr>
            <p:cNvPr id="17" name="Gráfico 3">
              <a:extLst>
                <a:ext uri="{FF2B5EF4-FFF2-40B4-BE49-F238E27FC236}">
                  <a16:creationId xmlns:a16="http://schemas.microsoft.com/office/drawing/2014/main" id="{27AF1760-03CC-48E7-873A-EACAB71938FA}"/>
                </a:ext>
              </a:extLst>
            </p:cNvPr>
            <p:cNvSpPr/>
            <p:nvPr/>
          </p:nvSpPr>
          <p:spPr>
            <a:xfrm rot="397122" flipH="1">
              <a:off x="4897581" y="-138206"/>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chemeClr val="bg2"/>
                </a:gs>
                <a:gs pos="100000">
                  <a:schemeClr val="accent1"/>
                </a:gs>
              </a:gsLst>
              <a:lin ang="2700000" scaled="1"/>
              <a:tileRect/>
            </a:gradFill>
            <a:ln w="121539" cap="flat">
              <a:noFill/>
              <a:prstDash val="solid"/>
              <a:miter/>
            </a:ln>
          </p:spPr>
          <p:txBody>
            <a:bodyPr rtlCol="0" anchor="ctr"/>
            <a:lstStyle/>
            <a:p>
              <a:endParaRPr lang="pt-BR"/>
            </a:p>
          </p:txBody>
        </p:sp>
        <p:sp>
          <p:nvSpPr>
            <p:cNvPr id="19" name="Gráfico 3">
              <a:extLst>
                <a:ext uri="{FF2B5EF4-FFF2-40B4-BE49-F238E27FC236}">
                  <a16:creationId xmlns:a16="http://schemas.microsoft.com/office/drawing/2014/main" id="{3BD9C5A9-DAE9-490C-A65F-AB44D8B7AA25}"/>
                </a:ext>
              </a:extLst>
            </p:cNvPr>
            <p:cNvSpPr/>
            <p:nvPr/>
          </p:nvSpPr>
          <p:spPr>
            <a:xfrm rot="1244830" flipH="1">
              <a:off x="5081206" y="399203"/>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noFill/>
            <a:ln w="12700" cap="flat">
              <a:solidFill>
                <a:schemeClr val="tx1"/>
              </a:solidFill>
              <a:prstDash val="solid"/>
              <a:miter/>
            </a:ln>
          </p:spPr>
          <p:txBody>
            <a:bodyPr rtlCol="0" anchor="ctr"/>
            <a:lstStyle/>
            <a:p>
              <a:endParaRPr lang="pt-BR"/>
            </a:p>
          </p:txBody>
        </p:sp>
        <p:pic>
          <p:nvPicPr>
            <p:cNvPr id="18" name="Gráfico 17">
              <a:extLst>
                <a:ext uri="{FF2B5EF4-FFF2-40B4-BE49-F238E27FC236}">
                  <a16:creationId xmlns:a16="http://schemas.microsoft.com/office/drawing/2014/main" id="{EC8F6B36-F647-4FA5-B1DB-435BD5D82074}"/>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0403541">
              <a:off x="6115063" y="-1819411"/>
              <a:ext cx="7053220" cy="8472211"/>
            </a:xfrm>
            <a:prstGeom prst="rect">
              <a:avLst/>
            </a:prstGeom>
          </p:spPr>
        </p:pic>
      </p:grpSp>
      <p:sp>
        <p:nvSpPr>
          <p:cNvPr id="22" name="Gráfico 3">
            <a:extLst>
              <a:ext uri="{FF2B5EF4-FFF2-40B4-BE49-F238E27FC236}">
                <a16:creationId xmlns:a16="http://schemas.microsoft.com/office/drawing/2014/main" id="{BF0F56F9-FAD6-4475-AF36-0F0B13730F32}"/>
              </a:ext>
            </a:extLst>
          </p:cNvPr>
          <p:cNvSpPr/>
          <p:nvPr/>
        </p:nvSpPr>
        <p:spPr>
          <a:xfrm rot="20513587" flipH="1">
            <a:off x="-3544807" y="-4021605"/>
            <a:ext cx="18429176" cy="14470476"/>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solidFill>
            <a:schemeClr val="bg1"/>
          </a:solidFill>
          <a:ln w="12700" cap="flat">
            <a:noFill/>
            <a:prstDash val="solid"/>
            <a:miter/>
          </a:ln>
        </p:spPr>
        <p:txBody>
          <a:bodyPr rtlCol="0" anchor="ctr"/>
          <a:lstStyle/>
          <a:p>
            <a:endParaRPr lang="pt-BR"/>
          </a:p>
        </p:txBody>
      </p:sp>
      <p:sp>
        <p:nvSpPr>
          <p:cNvPr id="4" name="Retângulo: Cantos Arredondados 3" hidden="1">
            <a:extLst>
              <a:ext uri="{FF2B5EF4-FFF2-40B4-BE49-F238E27FC236}">
                <a16:creationId xmlns:a16="http://schemas.microsoft.com/office/drawing/2014/main" id="{2B2EE7FA-287C-4A73-9A47-190D9BA2CAE8}"/>
              </a:ext>
            </a:extLst>
          </p:cNvPr>
          <p:cNvSpPr/>
          <p:nvPr/>
        </p:nvSpPr>
        <p:spPr>
          <a:xfrm>
            <a:off x="386582" y="383317"/>
            <a:ext cx="11418836" cy="6091366"/>
          </a:xfrm>
          <a:prstGeom prst="roundRect">
            <a:avLst>
              <a:gd name="adj" fmla="val 2395"/>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dirty="0"/>
          </a:p>
        </p:txBody>
      </p:sp>
      <p:pic>
        <p:nvPicPr>
          <p:cNvPr id="3" name="Gráfico 2" hidden="1">
            <a:extLst>
              <a:ext uri="{FF2B5EF4-FFF2-40B4-BE49-F238E27FC236}">
                <a16:creationId xmlns:a16="http://schemas.microsoft.com/office/drawing/2014/main" id="{33C24E69-A7B2-4582-95BB-BC90E2847AED}"/>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367248" y="369000"/>
            <a:ext cx="11457505" cy="6120000"/>
          </a:xfrm>
          <a:prstGeom prst="rect">
            <a:avLst/>
          </a:prstGeom>
        </p:spPr>
      </p:pic>
      <p:sp>
        <p:nvSpPr>
          <p:cNvPr id="16" name="CaixaDeTexto 15">
            <a:extLst>
              <a:ext uri="{FF2B5EF4-FFF2-40B4-BE49-F238E27FC236}">
                <a16:creationId xmlns:a16="http://schemas.microsoft.com/office/drawing/2014/main" id="{E440154A-C8ED-438B-A82E-5E7CFC1A1683}"/>
              </a:ext>
            </a:extLst>
          </p:cNvPr>
          <p:cNvSpPr txBox="1"/>
          <p:nvPr/>
        </p:nvSpPr>
        <p:spPr>
          <a:xfrm>
            <a:off x="335791" y="6181223"/>
            <a:ext cx="482355"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40</a:t>
            </a:fld>
            <a:endParaRPr lang="pt-BR" sz="1400" dirty="0">
              <a:solidFill>
                <a:schemeClr val="bg1"/>
              </a:solidFill>
              <a:latin typeface="+mj-lt"/>
            </a:endParaRPr>
          </a:p>
        </p:txBody>
      </p:sp>
      <p:sp>
        <p:nvSpPr>
          <p:cNvPr id="23" name="Gráfico 3">
            <a:extLst>
              <a:ext uri="{FF2B5EF4-FFF2-40B4-BE49-F238E27FC236}">
                <a16:creationId xmlns:a16="http://schemas.microsoft.com/office/drawing/2014/main" id="{2B99C48F-1D77-4056-9F02-0244F576A2DB}"/>
              </a:ext>
            </a:extLst>
          </p:cNvPr>
          <p:cNvSpPr/>
          <p:nvPr/>
        </p:nvSpPr>
        <p:spPr>
          <a:xfrm rot="20836285" flipH="1">
            <a:off x="-3148385" y="-4065005"/>
            <a:ext cx="18429176" cy="14726372"/>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noFill/>
          <a:ln w="12700" cap="flat">
            <a:solidFill>
              <a:schemeClr val="bg2"/>
            </a:solidFill>
            <a:prstDash val="solid"/>
            <a:miter/>
          </a:ln>
        </p:spPr>
        <p:txBody>
          <a:bodyPr rtlCol="0" anchor="ctr"/>
          <a:lstStyle/>
          <a:p>
            <a:endParaRPr lang="pt-BR"/>
          </a:p>
        </p:txBody>
      </p:sp>
      <p:sp>
        <p:nvSpPr>
          <p:cNvPr id="28" name="CaixaDeTexto 27">
            <a:extLst>
              <a:ext uri="{FF2B5EF4-FFF2-40B4-BE49-F238E27FC236}">
                <a16:creationId xmlns:a16="http://schemas.microsoft.com/office/drawing/2014/main" id="{E402068F-5AF4-45E2-89EF-809BFF4B8D61}"/>
              </a:ext>
            </a:extLst>
          </p:cNvPr>
          <p:cNvSpPr txBox="1"/>
          <p:nvPr/>
        </p:nvSpPr>
        <p:spPr>
          <a:xfrm>
            <a:off x="2190330" y="2164664"/>
            <a:ext cx="1750464" cy="1994392"/>
          </a:xfrm>
          <a:prstGeom prst="rect">
            <a:avLst/>
          </a:prstGeom>
          <a:noFill/>
        </p:spPr>
        <p:txBody>
          <a:bodyPr wrap="square" anchor="t">
            <a:spAutoFit/>
          </a:bodyPr>
          <a:lstStyle/>
          <a:p>
            <a:pPr>
              <a:lnSpc>
                <a:spcPct val="130000"/>
              </a:lnSpc>
            </a:pPr>
            <a:r>
              <a:rPr lang="pt-BR" sz="1600" i="1" dirty="0">
                <a:solidFill>
                  <a:schemeClr val="tx2"/>
                </a:solidFill>
                <a:latin typeface="+mj-lt"/>
              </a:rPr>
              <a:t>Filme</a:t>
            </a:r>
          </a:p>
          <a:p>
            <a:pPr marL="0" marR="0" lvl="0" indent="0" defTabSz="914400" rtl="0" eaLnBrk="1" fontAlgn="auto" latinLnBrk="0" hangingPunct="1">
              <a:lnSpc>
                <a:spcPct val="130000"/>
              </a:lnSpc>
              <a:spcBef>
                <a:spcPts val="0"/>
              </a:spcBef>
              <a:spcAft>
                <a:spcPts val="1600"/>
              </a:spcAft>
              <a:buClrTx/>
              <a:buSzTx/>
              <a:buFontTx/>
              <a:buNone/>
              <a:tabLst/>
              <a:defRPr/>
            </a:pPr>
            <a:r>
              <a:rPr lang="pt-BR" sz="1600" b="1" dirty="0" err="1"/>
              <a:t>Brené</a:t>
            </a:r>
            <a:r>
              <a:rPr lang="pt-BR" sz="1600" b="1" dirty="0"/>
              <a:t> Brown</a:t>
            </a:r>
            <a:r>
              <a:rPr kumimoji="0" lang="pt-BR" sz="1400" b="1" i="0" u="none" strike="noStrike" kern="1200" cap="none" spc="0" normalizeH="0" baseline="0" noProof="0" dirty="0">
                <a:ln>
                  <a:noFill/>
                </a:ln>
                <a:solidFill>
                  <a:srgbClr val="262626"/>
                </a:solidFill>
                <a:effectLst/>
                <a:uLnTx/>
                <a:uFillTx/>
                <a:latin typeface="Nunito"/>
                <a:ea typeface="+mn-ea"/>
                <a:cs typeface="+mn-cs"/>
              </a:rPr>
              <a:t>: </a:t>
            </a:r>
            <a:r>
              <a:rPr lang="pt-BR" sz="1600" dirty="0"/>
              <a:t>o poder da coragem – S. </a:t>
            </a:r>
            <a:r>
              <a:rPr lang="pt-BR" sz="1600" dirty="0" err="1"/>
              <a:t>Restrepo</a:t>
            </a:r>
            <a:r>
              <a:rPr lang="pt-BR" sz="1600" dirty="0"/>
              <a:t> (2019). Netflix.</a:t>
            </a:r>
          </a:p>
        </p:txBody>
      </p:sp>
      <p:sp>
        <p:nvSpPr>
          <p:cNvPr id="29" name="CaixaDeTexto 28">
            <a:extLst>
              <a:ext uri="{FF2B5EF4-FFF2-40B4-BE49-F238E27FC236}">
                <a16:creationId xmlns:a16="http://schemas.microsoft.com/office/drawing/2014/main" id="{EF535082-4073-403B-A427-2AD36733F976}"/>
              </a:ext>
            </a:extLst>
          </p:cNvPr>
          <p:cNvSpPr txBox="1"/>
          <p:nvPr/>
        </p:nvSpPr>
        <p:spPr>
          <a:xfrm>
            <a:off x="5997039" y="2164664"/>
            <a:ext cx="1749459" cy="2314480"/>
          </a:xfrm>
          <a:prstGeom prst="rect">
            <a:avLst/>
          </a:prstGeom>
          <a:noFill/>
        </p:spPr>
        <p:txBody>
          <a:bodyPr wrap="square" anchor="t">
            <a:spAutoFit/>
          </a:bodyPr>
          <a:lstStyle/>
          <a:p>
            <a:pPr>
              <a:lnSpc>
                <a:spcPct val="130000"/>
              </a:lnSpc>
            </a:pPr>
            <a:r>
              <a:rPr lang="pt-BR" sz="1600" i="1" dirty="0">
                <a:solidFill>
                  <a:schemeClr val="tx2"/>
                </a:solidFill>
                <a:latin typeface="+mj-lt"/>
              </a:rPr>
              <a:t>Livro</a:t>
            </a:r>
          </a:p>
          <a:p>
            <a:pPr>
              <a:lnSpc>
                <a:spcPct val="130000"/>
              </a:lnSpc>
            </a:pPr>
            <a:r>
              <a:rPr lang="pt-BR" sz="1600" b="1" spc="-100" dirty="0"/>
              <a:t>Falar bem é </a:t>
            </a:r>
            <a:r>
              <a:rPr lang="pt-BR" sz="1600" b="1" spc="-100" dirty="0" err="1"/>
              <a:t>Facil</a:t>
            </a:r>
            <a:r>
              <a:rPr lang="pt-BR" sz="1600" spc="-100" dirty="0"/>
              <a:t>– Eunice Mendes, Lena Almeida e Marco Polo Henriques (2017). </a:t>
            </a:r>
            <a:r>
              <a:rPr lang="pt-BR" sz="1600" dirty="0">
                <a:hlinkClick r:id="rId8">
                  <a:extLst>
                    <a:ext uri="{A12FA001-AC4F-418D-AE19-62706E023703}">
                      <ahyp:hlinkClr xmlns:ahyp="http://schemas.microsoft.com/office/drawing/2018/hyperlinkcolor" val="tx"/>
                    </a:ext>
                  </a:extLst>
                </a:hlinkClick>
              </a:rPr>
              <a:t>Link </a:t>
            </a:r>
            <a:endParaRPr lang="pt-BR" sz="1600" dirty="0"/>
          </a:p>
        </p:txBody>
      </p:sp>
      <p:sp>
        <p:nvSpPr>
          <p:cNvPr id="30" name="CaixaDeTexto 29">
            <a:extLst>
              <a:ext uri="{FF2B5EF4-FFF2-40B4-BE49-F238E27FC236}">
                <a16:creationId xmlns:a16="http://schemas.microsoft.com/office/drawing/2014/main" id="{FD2E88FD-BA6C-4120-B851-338AD92A38DC}"/>
              </a:ext>
            </a:extLst>
          </p:cNvPr>
          <p:cNvSpPr txBox="1"/>
          <p:nvPr/>
        </p:nvSpPr>
        <p:spPr>
          <a:xfrm>
            <a:off x="9800432" y="2164664"/>
            <a:ext cx="2055778" cy="1674305"/>
          </a:xfrm>
          <a:prstGeom prst="rect">
            <a:avLst/>
          </a:prstGeom>
          <a:noFill/>
        </p:spPr>
        <p:txBody>
          <a:bodyPr wrap="square" anchor="t">
            <a:spAutoFit/>
          </a:bodyPr>
          <a:lstStyle/>
          <a:p>
            <a:pPr>
              <a:lnSpc>
                <a:spcPct val="130000"/>
              </a:lnSpc>
            </a:pPr>
            <a:r>
              <a:rPr lang="pt-BR" sz="1600" i="1" dirty="0">
                <a:solidFill>
                  <a:schemeClr val="tx2"/>
                </a:solidFill>
                <a:latin typeface="+mj-lt"/>
              </a:rPr>
              <a:t>Ferramenta</a:t>
            </a:r>
          </a:p>
          <a:p>
            <a:pPr>
              <a:lnSpc>
                <a:spcPct val="130000"/>
              </a:lnSpc>
            </a:pPr>
            <a:r>
              <a:rPr lang="pt-BR" sz="1600" b="1" dirty="0"/>
              <a:t>5 dicas de ouro para quem quer melhorar o networking</a:t>
            </a:r>
            <a:endParaRPr lang="pt-BR" sz="1600" b="1" i="1" dirty="0"/>
          </a:p>
        </p:txBody>
      </p:sp>
      <p:sp>
        <p:nvSpPr>
          <p:cNvPr id="42" name="CaixaDeTexto 41">
            <a:extLst>
              <a:ext uri="{FF2B5EF4-FFF2-40B4-BE49-F238E27FC236}">
                <a16:creationId xmlns:a16="http://schemas.microsoft.com/office/drawing/2014/main" id="{11064C75-4E09-4FAA-8F3D-3F041B51C6B3}"/>
              </a:ext>
            </a:extLst>
          </p:cNvPr>
          <p:cNvSpPr txBox="1"/>
          <p:nvPr/>
        </p:nvSpPr>
        <p:spPr>
          <a:xfrm>
            <a:off x="2539937" y="802933"/>
            <a:ext cx="7112127" cy="762260"/>
          </a:xfrm>
          <a:prstGeom prst="rect">
            <a:avLst/>
          </a:prstGeom>
          <a:noFill/>
        </p:spPr>
        <p:txBody>
          <a:bodyPr wrap="square" rtlCol="0" anchor="ctr">
            <a:spAutoFit/>
          </a:bodyPr>
          <a:lstStyle/>
          <a:p>
            <a:pPr algn="ctr">
              <a:lnSpc>
                <a:spcPct val="130000"/>
              </a:lnSpc>
              <a:spcBef>
                <a:spcPts val="1400"/>
              </a:spcBef>
            </a:pPr>
            <a:r>
              <a:rPr lang="pt-BR" sz="3600" b="1" i="1" dirty="0">
                <a:solidFill>
                  <a:schemeClr val="tx2"/>
                </a:solidFill>
                <a:latin typeface="+mj-lt"/>
              </a:rPr>
              <a:t>Sugestões complementares</a:t>
            </a:r>
            <a:endParaRPr lang="pt-BR" sz="2400" b="1" dirty="0">
              <a:solidFill>
                <a:schemeClr val="tx2"/>
              </a:solidFill>
            </a:endParaRPr>
          </a:p>
        </p:txBody>
      </p:sp>
      <p:pic>
        <p:nvPicPr>
          <p:cNvPr id="6" name="Imagem 5" descr="Interface gráfica do usuário&#10;&#10;Descrição gerada automaticamente">
            <a:extLst>
              <a:ext uri="{FF2B5EF4-FFF2-40B4-BE49-F238E27FC236}">
                <a16:creationId xmlns:a16="http://schemas.microsoft.com/office/drawing/2014/main" id="{7BD010B7-0ED5-4FC7-ADB6-880BA054D377}"/>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67247" y="2311292"/>
            <a:ext cx="1530082" cy="2266561"/>
          </a:xfrm>
          <a:prstGeom prst="rect">
            <a:avLst/>
          </a:prstGeom>
        </p:spPr>
      </p:pic>
      <p:pic>
        <p:nvPicPr>
          <p:cNvPr id="1026" name="Picture 2" descr="Falar Bem É Fácil. Um Superguia Para Uma Comunicação de Sucesso |  Amazon.com.br">
            <a:extLst>
              <a:ext uri="{FF2B5EF4-FFF2-40B4-BE49-F238E27FC236}">
                <a16:creationId xmlns:a16="http://schemas.microsoft.com/office/drawing/2014/main" id="{63F9D426-98AC-2818-5E6B-159E9D30AA79}"/>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4328742" y="2132476"/>
            <a:ext cx="1553702" cy="2314480"/>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LinkedIn buys California-based SaaS learning platform - TALiNT International">
            <a:extLst>
              <a:ext uri="{FF2B5EF4-FFF2-40B4-BE49-F238E27FC236}">
                <a16:creationId xmlns:a16="http://schemas.microsoft.com/office/drawing/2014/main" id="{3C26F01B-405D-1541-B016-BF3C98EEB806}"/>
              </a:ext>
            </a:extLst>
          </p:cNvPr>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8084449" y="2502389"/>
            <a:ext cx="1617491" cy="1010932"/>
          </a:xfrm>
          <a:prstGeom prst="rect">
            <a:avLst/>
          </a:prstGeom>
          <a:noFill/>
          <a:extLst>
            <a:ext uri="{909E8E84-426E-40DD-AFC4-6F175D3DCCD1}">
              <a14:hiddenFill xmlns:a14="http://schemas.microsoft.com/office/drawing/2010/main">
                <a:solidFill>
                  <a:srgbClr val="FFFFFF"/>
                </a:solidFill>
              </a14:hiddenFill>
            </a:ext>
          </a:extLst>
        </p:spPr>
      </p:pic>
      <p:pic>
        <p:nvPicPr>
          <p:cNvPr id="5" name="Imagem 4">
            <a:extLst>
              <a:ext uri="{FF2B5EF4-FFF2-40B4-BE49-F238E27FC236}">
                <a16:creationId xmlns:a16="http://schemas.microsoft.com/office/drawing/2014/main" id="{DB28DCAD-C3E1-790B-B33F-43550B072A96}"/>
              </a:ext>
            </a:extLst>
          </p:cNvPr>
          <p:cNvPicPr>
            <a:picLocks noChangeAspect="1"/>
          </p:cNvPicPr>
          <p:nvPr/>
        </p:nvPicPr>
        <p:blipFill>
          <a:blip r:embed="rId12">
            <a:extLst>
              <a:ext uri="{28A0092B-C50C-407E-A947-70E740481C1C}">
                <a14:useLocalDpi xmlns:a14="http://schemas.microsoft.com/office/drawing/2010/main" val="0"/>
              </a:ext>
            </a:extLst>
          </a:blip>
          <a:srcRect/>
          <a:stretch/>
        </p:blipFill>
        <p:spPr>
          <a:xfrm>
            <a:off x="776099" y="4733402"/>
            <a:ext cx="1118385" cy="1118385"/>
          </a:xfrm>
          <a:prstGeom prst="rect">
            <a:avLst/>
          </a:prstGeom>
        </p:spPr>
      </p:pic>
      <p:pic>
        <p:nvPicPr>
          <p:cNvPr id="7" name="Imagem 6">
            <a:extLst>
              <a:ext uri="{FF2B5EF4-FFF2-40B4-BE49-F238E27FC236}">
                <a16:creationId xmlns:a16="http://schemas.microsoft.com/office/drawing/2014/main" id="{2827BEF1-1ACB-8282-906C-50E20E56864F}"/>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4574795" y="4735312"/>
            <a:ext cx="1118385" cy="1118385"/>
          </a:xfrm>
          <a:prstGeom prst="rect">
            <a:avLst/>
          </a:prstGeom>
        </p:spPr>
      </p:pic>
      <p:pic>
        <p:nvPicPr>
          <p:cNvPr id="8" name="Imagem 7">
            <a:extLst>
              <a:ext uri="{FF2B5EF4-FFF2-40B4-BE49-F238E27FC236}">
                <a16:creationId xmlns:a16="http://schemas.microsoft.com/office/drawing/2014/main" id="{6CEF98AA-6A21-6B2A-D435-AFD90BD228E0}"/>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8191601" y="4733401"/>
            <a:ext cx="1118385" cy="1118385"/>
          </a:xfrm>
          <a:prstGeom prst="rect">
            <a:avLst/>
          </a:prstGeom>
        </p:spPr>
      </p:pic>
    </p:spTree>
    <p:custDataLst>
      <p:tags r:id="rId1"/>
    </p:custDataLst>
    <p:extLst>
      <p:ext uri="{BB962C8B-B14F-4D97-AF65-F5344CB8AC3E}">
        <p14:creationId xmlns:p14="http://schemas.microsoft.com/office/powerpoint/2010/main" val="261430586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Pessoas sentadas em frente a computador&#10;&#10;Descrição gerada automaticamente">
            <a:extLst>
              <a:ext uri="{FF2B5EF4-FFF2-40B4-BE49-F238E27FC236}">
                <a16:creationId xmlns:a16="http://schemas.microsoft.com/office/drawing/2014/main" id="{08412EA7-8E7A-2152-337B-EC96FC514A4F}"/>
              </a:ext>
            </a:extLst>
          </p:cNvPr>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3394367" y="0"/>
            <a:ext cx="10308783" cy="6870035"/>
          </a:xfrm>
          <a:prstGeom prst="rect">
            <a:avLst/>
          </a:prstGeom>
        </p:spPr>
      </p:pic>
      <p:sp>
        <p:nvSpPr>
          <p:cNvPr id="5" name="Gráfico 5">
            <a:extLst>
              <a:ext uri="{FF2B5EF4-FFF2-40B4-BE49-F238E27FC236}">
                <a16:creationId xmlns:a16="http://schemas.microsoft.com/office/drawing/2014/main" id="{946FA4AD-0EC7-44F5-B40E-F33485B3CB72}"/>
              </a:ext>
            </a:extLst>
          </p:cNvPr>
          <p:cNvSpPr/>
          <p:nvPr/>
        </p:nvSpPr>
        <p:spPr>
          <a:xfrm>
            <a:off x="-109943" y="0"/>
            <a:ext cx="8038065" cy="6858962"/>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204536 w 8013654"/>
              <a:gd name="connsiteY3" fmla="*/ 194040 h 6913640"/>
              <a:gd name="connsiteX4" fmla="*/ 8013654 w 8013654"/>
              <a:gd name="connsiteY4" fmla="*/ 0 h 6913640"/>
              <a:gd name="connsiteX5" fmla="*/ 4820149 w 8013654"/>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 name="connsiteX0" fmla="*/ 4844560 w 8038065"/>
              <a:gd name="connsiteY0" fmla="*/ 4303720 h 6913640"/>
              <a:gd name="connsiteX1" fmla="*/ 7318614 w 8038065"/>
              <a:gd name="connsiteY1" fmla="*/ 6913640 h 6913640"/>
              <a:gd name="connsiteX2" fmla="*/ 24411 w 8038065"/>
              <a:gd name="connsiteY2" fmla="*/ 6913640 h 6913640"/>
              <a:gd name="connsiteX3" fmla="*/ 347 w 8038065"/>
              <a:gd name="connsiteY3" fmla="*/ 0 h 6913640"/>
              <a:gd name="connsiteX4" fmla="*/ 8038065 w 8038065"/>
              <a:gd name="connsiteY4" fmla="*/ 0 h 6913640"/>
              <a:gd name="connsiteX5" fmla="*/ 4844560 w 8038065"/>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38065" h="691364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solidFill>
            <a:srgbClr val="F06478"/>
          </a:solidFill>
          <a:ln w="129390" cap="flat">
            <a:noFill/>
            <a:prstDash val="solid"/>
            <a:miter/>
          </a:ln>
        </p:spPr>
        <p:txBody>
          <a:bodyPr rtlCol="0" anchor="ctr"/>
          <a:lstStyle/>
          <a:p>
            <a:endParaRPr lang="pt-BR" dirty="0"/>
          </a:p>
        </p:txBody>
      </p:sp>
      <p:pic>
        <p:nvPicPr>
          <p:cNvPr id="9" name="Gráfico 8" hidden="1">
            <a:extLst>
              <a:ext uri="{FF2B5EF4-FFF2-40B4-BE49-F238E27FC236}">
                <a16:creationId xmlns:a16="http://schemas.microsoft.com/office/drawing/2014/main" id="{1FB67FC6-D1EE-4C4E-AC96-0FD99D0AF86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pic>
        <p:nvPicPr>
          <p:cNvPr id="12" name="Gráfico 11">
            <a:extLst>
              <a:ext uri="{FF2B5EF4-FFF2-40B4-BE49-F238E27FC236}">
                <a16:creationId xmlns:a16="http://schemas.microsoft.com/office/drawing/2014/main" id="{8793580A-ABFD-42EA-8AEF-A2CCC4522133}"/>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3877853" flipH="1">
            <a:off x="3513058" y="-515241"/>
            <a:ext cx="11198069" cy="8809148"/>
          </a:xfrm>
          <a:prstGeom prst="rect">
            <a:avLst/>
          </a:prstGeom>
        </p:spPr>
      </p:pic>
      <p:sp>
        <p:nvSpPr>
          <p:cNvPr id="8" name="CaixaDeTexto 7">
            <a:extLst>
              <a:ext uri="{FF2B5EF4-FFF2-40B4-BE49-F238E27FC236}">
                <a16:creationId xmlns:a16="http://schemas.microsoft.com/office/drawing/2014/main" id="{D6849553-3267-4704-9B97-6392A31E2DFF}"/>
              </a:ext>
            </a:extLst>
          </p:cNvPr>
          <p:cNvSpPr txBox="1"/>
          <p:nvPr/>
        </p:nvSpPr>
        <p:spPr>
          <a:xfrm>
            <a:off x="706126" y="2204621"/>
            <a:ext cx="4322787" cy="2123658"/>
          </a:xfrm>
          <a:prstGeom prst="rect">
            <a:avLst/>
          </a:prstGeom>
          <a:noFill/>
        </p:spPr>
        <p:txBody>
          <a:bodyPr wrap="square" rtlCol="0" anchor="b">
            <a:spAutoFit/>
          </a:bodyPr>
          <a:lstStyle/>
          <a:p>
            <a:r>
              <a:rPr lang="pt-BR" sz="4400" i="1" dirty="0">
                <a:solidFill>
                  <a:schemeClr val="bg1"/>
                </a:solidFill>
                <a:latin typeface="+mj-lt"/>
              </a:rPr>
              <a:t>Bons negócios e até a próxima!</a:t>
            </a:r>
            <a:endParaRPr lang="pt-BR" sz="4400" i="1" dirty="0">
              <a:solidFill>
                <a:schemeClr val="bg1"/>
              </a:solidFill>
            </a:endParaRPr>
          </a:p>
        </p:txBody>
      </p:sp>
      <p:sp>
        <p:nvSpPr>
          <p:cNvPr id="13" name="Gráfico 8">
            <a:extLst>
              <a:ext uri="{FF2B5EF4-FFF2-40B4-BE49-F238E27FC236}">
                <a16:creationId xmlns:a16="http://schemas.microsoft.com/office/drawing/2014/main" id="{B546FB5B-1B01-4D8A-8879-037CE0414A68}"/>
              </a:ext>
            </a:extLst>
          </p:cNvPr>
          <p:cNvSpPr/>
          <p:nvPr/>
        </p:nvSpPr>
        <p:spPr>
          <a:xfrm rot="19625001" flipH="1">
            <a:off x="-1100208" y="5279031"/>
            <a:ext cx="2203953" cy="277075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a:solidFill>
              <a:schemeClr val="bg1"/>
            </a:solidFill>
            <a:prstDash val="solid"/>
            <a:miter/>
          </a:ln>
        </p:spPr>
        <p:txBody>
          <a:bodyPr rtlCol="0" anchor="ctr"/>
          <a:lstStyle/>
          <a:p>
            <a:endParaRPr lang="pt-BR" dirty="0"/>
          </a:p>
        </p:txBody>
      </p:sp>
      <p:sp>
        <p:nvSpPr>
          <p:cNvPr id="15" name="CaixaDeTexto 14">
            <a:extLst>
              <a:ext uri="{FF2B5EF4-FFF2-40B4-BE49-F238E27FC236}">
                <a16:creationId xmlns:a16="http://schemas.microsoft.com/office/drawing/2014/main" id="{06CF72D7-0989-4366-8F25-F13C1EF597EC}"/>
              </a:ext>
            </a:extLst>
          </p:cNvPr>
          <p:cNvSpPr txBox="1"/>
          <p:nvPr/>
        </p:nvSpPr>
        <p:spPr>
          <a:xfrm>
            <a:off x="367247" y="6181223"/>
            <a:ext cx="404480"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41</a:t>
            </a:fld>
            <a:endParaRPr lang="pt-BR" sz="1400" dirty="0">
              <a:solidFill>
                <a:schemeClr val="bg1"/>
              </a:solidFill>
              <a:latin typeface="+mj-lt"/>
            </a:endParaRPr>
          </a:p>
        </p:txBody>
      </p:sp>
      <p:pic>
        <p:nvPicPr>
          <p:cNvPr id="10" name="Gráfico 9">
            <a:extLst>
              <a:ext uri="{FF2B5EF4-FFF2-40B4-BE49-F238E27FC236}">
                <a16:creationId xmlns:a16="http://schemas.microsoft.com/office/drawing/2014/main" id="{D3FC334A-FAE7-41A1-88B0-7CD9D4DA24E3}"/>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19254781">
            <a:off x="-903254" y="-1641605"/>
            <a:ext cx="2549071" cy="3061902"/>
          </a:xfrm>
          <a:prstGeom prst="rect">
            <a:avLst/>
          </a:prstGeom>
        </p:spPr>
      </p:pic>
    </p:spTree>
    <p:custDataLst>
      <p:tags r:id="rId1"/>
    </p:custDataLst>
    <p:extLst>
      <p:ext uri="{BB962C8B-B14F-4D97-AF65-F5344CB8AC3E}">
        <p14:creationId xmlns:p14="http://schemas.microsoft.com/office/powerpoint/2010/main" val="332115536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5" name="Agrupar 24">
            <a:extLst>
              <a:ext uri="{FF2B5EF4-FFF2-40B4-BE49-F238E27FC236}">
                <a16:creationId xmlns:a16="http://schemas.microsoft.com/office/drawing/2014/main" id="{2C50EF82-409D-4D2E-9336-0111447C9013}"/>
              </a:ext>
            </a:extLst>
          </p:cNvPr>
          <p:cNvGrpSpPr/>
          <p:nvPr/>
        </p:nvGrpSpPr>
        <p:grpSpPr>
          <a:xfrm>
            <a:off x="0" y="-6083"/>
            <a:ext cx="12192000" cy="6864083"/>
            <a:chOff x="0" y="-6083"/>
            <a:chExt cx="12192000" cy="6864083"/>
          </a:xfrm>
        </p:grpSpPr>
        <p:pic>
          <p:nvPicPr>
            <p:cNvPr id="26" name="Imagem 25" descr="Padrão do plano de fundo&#10;&#10;Descrição gerada automaticamente">
              <a:extLst>
                <a:ext uri="{FF2B5EF4-FFF2-40B4-BE49-F238E27FC236}">
                  <a16:creationId xmlns:a16="http://schemas.microsoft.com/office/drawing/2014/main" id="{D3CED3BA-9C67-4152-978D-BC39F906E8E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99963" y="-6083"/>
              <a:ext cx="7092037" cy="6858000"/>
            </a:xfrm>
            <a:prstGeom prst="rect">
              <a:avLst/>
            </a:prstGeom>
          </p:spPr>
        </p:pic>
        <p:sp>
          <p:nvSpPr>
            <p:cNvPr id="29" name="Retângulo 28">
              <a:extLst>
                <a:ext uri="{FF2B5EF4-FFF2-40B4-BE49-F238E27FC236}">
                  <a16:creationId xmlns:a16="http://schemas.microsoft.com/office/drawing/2014/main" id="{AB2A17D0-70CE-4F4D-836A-32A554001F2D}"/>
                </a:ext>
              </a:extLst>
            </p:cNvPr>
            <p:cNvSpPr/>
            <p:nvPr/>
          </p:nvSpPr>
          <p:spPr>
            <a:xfrm>
              <a:off x="0" y="-6083"/>
              <a:ext cx="12192000" cy="6864083"/>
            </a:xfrm>
            <a:prstGeom prst="rect">
              <a:avLst/>
            </a:prstGeom>
            <a:gradFill>
              <a:gsLst>
                <a:gs pos="50000">
                  <a:schemeClr val="bg1"/>
                </a:gs>
                <a:gs pos="100000">
                  <a:schemeClr val="tx1">
                    <a:lumMod val="20000"/>
                    <a:lumOff val="80000"/>
                    <a:alpha val="0"/>
                  </a:schemeClr>
                </a:gs>
              </a:gsLst>
              <a:lin ang="27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grpSp>
      <p:pic>
        <p:nvPicPr>
          <p:cNvPr id="24" name="Gráfico 23" hidden="1">
            <a:extLst>
              <a:ext uri="{FF2B5EF4-FFF2-40B4-BE49-F238E27FC236}">
                <a16:creationId xmlns:a16="http://schemas.microsoft.com/office/drawing/2014/main" id="{4D7B3302-498B-4078-84CD-B61A3685A54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grpSp>
        <p:nvGrpSpPr>
          <p:cNvPr id="23" name="Agrupar 22">
            <a:extLst>
              <a:ext uri="{FF2B5EF4-FFF2-40B4-BE49-F238E27FC236}">
                <a16:creationId xmlns:a16="http://schemas.microsoft.com/office/drawing/2014/main" id="{0B7A6C00-53C5-483A-8C27-1230F75AC58C}"/>
              </a:ext>
            </a:extLst>
          </p:cNvPr>
          <p:cNvGrpSpPr/>
          <p:nvPr/>
        </p:nvGrpSpPr>
        <p:grpSpPr>
          <a:xfrm>
            <a:off x="5091505" y="2895734"/>
            <a:ext cx="2008990" cy="1066532"/>
            <a:chOff x="4776821" y="2728911"/>
            <a:chExt cx="2642845" cy="1403033"/>
          </a:xfrm>
        </p:grpSpPr>
        <p:sp>
          <p:nvSpPr>
            <p:cNvPr id="5" name="Forma Livre: Forma 4">
              <a:extLst>
                <a:ext uri="{FF2B5EF4-FFF2-40B4-BE49-F238E27FC236}">
                  <a16:creationId xmlns:a16="http://schemas.microsoft.com/office/drawing/2014/main" id="{680E8B64-9736-437D-9315-C802EF07FB73}"/>
                </a:ext>
              </a:extLst>
            </p:cNvPr>
            <p:cNvSpPr/>
            <p:nvPr/>
          </p:nvSpPr>
          <p:spPr>
            <a:xfrm>
              <a:off x="5798247" y="3219735"/>
              <a:ext cx="187833" cy="255746"/>
            </a:xfrm>
            <a:custGeom>
              <a:avLst/>
              <a:gdLst>
                <a:gd name="connsiteX0" fmla="*/ 156401 w 187833"/>
                <a:gd name="connsiteY0" fmla="*/ 156305 h 255746"/>
                <a:gd name="connsiteX1" fmla="*/ 55626 w 187833"/>
                <a:gd name="connsiteY1" fmla="*/ 156305 h 255746"/>
                <a:gd name="connsiteX2" fmla="*/ 42005 w 187833"/>
                <a:gd name="connsiteY2" fmla="*/ 255746 h 255746"/>
                <a:gd name="connsiteX3" fmla="*/ 0 w 187833"/>
                <a:gd name="connsiteY3" fmla="*/ 255746 h 255746"/>
                <a:gd name="connsiteX4" fmla="*/ 34766 w 187833"/>
                <a:gd name="connsiteY4" fmla="*/ 0 h 255746"/>
                <a:gd name="connsiteX5" fmla="*/ 187833 w 187833"/>
                <a:gd name="connsiteY5" fmla="*/ 0 h 255746"/>
                <a:gd name="connsiteX6" fmla="*/ 182690 w 187833"/>
                <a:gd name="connsiteY6" fmla="*/ 37243 h 255746"/>
                <a:gd name="connsiteX7" fmla="*/ 71628 w 187833"/>
                <a:gd name="connsiteY7" fmla="*/ 37243 h 255746"/>
                <a:gd name="connsiteX8" fmla="*/ 60770 w 187833"/>
                <a:gd name="connsiteY8" fmla="*/ 118682 h 255746"/>
                <a:gd name="connsiteX9" fmla="*/ 161544 w 187833"/>
                <a:gd name="connsiteY9" fmla="*/ 118682 h 255746"/>
                <a:gd name="connsiteX10" fmla="*/ 156401 w 187833"/>
                <a:gd name="connsiteY10" fmla="*/ 156305 h 25574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7833" h="255746">
                  <a:moveTo>
                    <a:pt x="156401" y="156305"/>
                  </a:moveTo>
                  <a:lnTo>
                    <a:pt x="55626" y="156305"/>
                  </a:lnTo>
                  <a:lnTo>
                    <a:pt x="42005" y="255746"/>
                  </a:lnTo>
                  <a:lnTo>
                    <a:pt x="0" y="255746"/>
                  </a:lnTo>
                  <a:lnTo>
                    <a:pt x="34766" y="0"/>
                  </a:lnTo>
                  <a:lnTo>
                    <a:pt x="187833" y="0"/>
                  </a:lnTo>
                  <a:lnTo>
                    <a:pt x="182690" y="37243"/>
                  </a:lnTo>
                  <a:lnTo>
                    <a:pt x="71628" y="37243"/>
                  </a:lnTo>
                  <a:lnTo>
                    <a:pt x="60770" y="118682"/>
                  </a:lnTo>
                  <a:lnTo>
                    <a:pt x="161544" y="118682"/>
                  </a:lnTo>
                  <a:lnTo>
                    <a:pt x="156401" y="156305"/>
                  </a:lnTo>
                  <a:close/>
                </a:path>
              </a:pathLst>
            </a:custGeom>
            <a:solidFill>
              <a:srgbClr val="39B54A"/>
            </a:solidFill>
            <a:ln w="9525" cap="flat">
              <a:noFill/>
              <a:prstDash val="solid"/>
              <a:miter/>
            </a:ln>
          </p:spPr>
          <p:txBody>
            <a:bodyPr rtlCol="0" anchor="ctr"/>
            <a:lstStyle/>
            <a:p>
              <a:endParaRPr lang="pt-BR"/>
            </a:p>
          </p:txBody>
        </p:sp>
        <p:sp>
          <p:nvSpPr>
            <p:cNvPr id="6" name="Forma Livre: Forma 5">
              <a:extLst>
                <a:ext uri="{FF2B5EF4-FFF2-40B4-BE49-F238E27FC236}">
                  <a16:creationId xmlns:a16="http://schemas.microsoft.com/office/drawing/2014/main" id="{820CEB95-AAD7-40D2-A948-9C71D90E818F}"/>
                </a:ext>
              </a:extLst>
            </p:cNvPr>
            <p:cNvSpPr/>
            <p:nvPr/>
          </p:nvSpPr>
          <p:spPr>
            <a:xfrm>
              <a:off x="5986234" y="3305269"/>
              <a:ext cx="171963" cy="173257"/>
            </a:xfrm>
            <a:custGeom>
              <a:avLst/>
              <a:gdLst>
                <a:gd name="connsiteX0" fmla="*/ 171682 w 171963"/>
                <a:gd name="connsiteY0" fmla="*/ -52 h 173257"/>
                <a:gd name="connsiteX1" fmla="*/ 154822 w 171963"/>
                <a:gd name="connsiteY1" fmla="*/ 121106 h 173257"/>
                <a:gd name="connsiteX2" fmla="*/ 169681 w 171963"/>
                <a:gd name="connsiteY2" fmla="*/ 145395 h 173257"/>
                <a:gd name="connsiteX3" fmla="*/ 166633 w 171963"/>
                <a:gd name="connsiteY3" fmla="*/ 170446 h 173257"/>
                <a:gd name="connsiteX4" fmla="*/ 119008 w 171963"/>
                <a:gd name="connsiteY4" fmla="*/ 141871 h 173257"/>
                <a:gd name="connsiteX5" fmla="*/ 54048 w 171963"/>
                <a:gd name="connsiteY5" fmla="*/ 172160 h 173257"/>
                <a:gd name="connsiteX6" fmla="*/ 898 w 171963"/>
                <a:gd name="connsiteY6" fmla="*/ 97865 h 173257"/>
                <a:gd name="connsiteX7" fmla="*/ 14233 w 171963"/>
                <a:gd name="connsiteY7" fmla="*/ -433 h 173257"/>
                <a:gd name="connsiteX8" fmla="*/ 53381 w 171963"/>
                <a:gd name="connsiteY8" fmla="*/ -433 h 173257"/>
                <a:gd name="connsiteX9" fmla="*/ 39665 w 171963"/>
                <a:gd name="connsiteY9" fmla="*/ 97865 h 173257"/>
                <a:gd name="connsiteX10" fmla="*/ 70431 w 171963"/>
                <a:gd name="connsiteY10" fmla="*/ 141490 h 173257"/>
                <a:gd name="connsiteX11" fmla="*/ 119485 w 171963"/>
                <a:gd name="connsiteY11" fmla="*/ 96817 h 173257"/>
                <a:gd name="connsiteX12" fmla="*/ 132915 w 171963"/>
                <a:gd name="connsiteY12" fmla="*/ -433 h 17325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1963" h="173257">
                  <a:moveTo>
                    <a:pt x="171682" y="-52"/>
                  </a:moveTo>
                  <a:lnTo>
                    <a:pt x="154822" y="121106"/>
                  </a:lnTo>
                  <a:cubicBezTo>
                    <a:pt x="152156" y="141871"/>
                    <a:pt x="153298" y="146824"/>
                    <a:pt x="169681" y="145395"/>
                  </a:cubicBezTo>
                  <a:lnTo>
                    <a:pt x="166633" y="170446"/>
                  </a:lnTo>
                  <a:cubicBezTo>
                    <a:pt x="144726" y="173970"/>
                    <a:pt x="113770" y="178828"/>
                    <a:pt x="119008" y="141871"/>
                  </a:cubicBezTo>
                  <a:cubicBezTo>
                    <a:pt x="103864" y="162292"/>
                    <a:pt x="79432" y="173684"/>
                    <a:pt x="54048" y="172160"/>
                  </a:cubicBezTo>
                  <a:cubicBezTo>
                    <a:pt x="6899" y="172160"/>
                    <a:pt x="-4340" y="140061"/>
                    <a:pt x="898" y="97865"/>
                  </a:cubicBezTo>
                  <a:lnTo>
                    <a:pt x="14233" y="-433"/>
                  </a:lnTo>
                  <a:lnTo>
                    <a:pt x="53381" y="-433"/>
                  </a:lnTo>
                  <a:lnTo>
                    <a:pt x="39665" y="97865"/>
                  </a:lnTo>
                  <a:cubicBezTo>
                    <a:pt x="35760" y="124916"/>
                    <a:pt x="47857" y="141490"/>
                    <a:pt x="70431" y="141490"/>
                  </a:cubicBezTo>
                  <a:cubicBezTo>
                    <a:pt x="95777" y="141280"/>
                    <a:pt x="116913" y="122040"/>
                    <a:pt x="119485" y="96817"/>
                  </a:cubicBezTo>
                  <a:lnTo>
                    <a:pt x="132915" y="-433"/>
                  </a:lnTo>
                  <a:close/>
                </a:path>
              </a:pathLst>
            </a:custGeom>
            <a:solidFill>
              <a:srgbClr val="39B54A"/>
            </a:solidFill>
            <a:ln w="9525" cap="flat">
              <a:noFill/>
              <a:prstDash val="solid"/>
              <a:miter/>
            </a:ln>
          </p:spPr>
          <p:txBody>
            <a:bodyPr rtlCol="0" anchor="ctr"/>
            <a:lstStyle/>
            <a:p>
              <a:endParaRPr lang="pt-BR"/>
            </a:p>
          </p:txBody>
        </p:sp>
        <p:sp>
          <p:nvSpPr>
            <p:cNvPr id="7" name="Forma Livre: Forma 6">
              <a:extLst>
                <a:ext uri="{FF2B5EF4-FFF2-40B4-BE49-F238E27FC236}">
                  <a16:creationId xmlns:a16="http://schemas.microsoft.com/office/drawing/2014/main" id="{0ADB473C-F126-4F1B-A878-04BDEF91ECCE}"/>
                </a:ext>
              </a:extLst>
            </p:cNvPr>
            <p:cNvSpPr/>
            <p:nvPr/>
          </p:nvSpPr>
          <p:spPr>
            <a:xfrm>
              <a:off x="6195345" y="3301610"/>
              <a:ext cx="182689" cy="175535"/>
            </a:xfrm>
            <a:custGeom>
              <a:avLst/>
              <a:gdLst>
                <a:gd name="connsiteX0" fmla="*/ 2671 w 182689"/>
                <a:gd name="connsiteY0" fmla="*/ 2845 h 175535"/>
                <a:gd name="connsiteX1" fmla="*/ 53439 w 182689"/>
                <a:gd name="connsiteY1" fmla="*/ 31420 h 175535"/>
                <a:gd name="connsiteX2" fmla="*/ 116018 w 182689"/>
                <a:gd name="connsiteY2" fmla="*/ -393 h 175535"/>
                <a:gd name="connsiteX3" fmla="*/ 173168 w 182689"/>
                <a:gd name="connsiteY3" fmla="*/ 72187 h 175535"/>
                <a:gd name="connsiteX4" fmla="*/ 164691 w 182689"/>
                <a:gd name="connsiteY4" fmla="*/ 132766 h 175535"/>
                <a:gd name="connsiteX5" fmla="*/ 182408 w 182689"/>
                <a:gd name="connsiteY5" fmla="*/ 148292 h 175535"/>
                <a:gd name="connsiteX6" fmla="*/ 178978 w 182689"/>
                <a:gd name="connsiteY6" fmla="*/ 172581 h 175535"/>
                <a:gd name="connsiteX7" fmla="*/ 126782 w 182689"/>
                <a:gd name="connsiteY7" fmla="*/ 134481 h 175535"/>
                <a:gd name="connsiteX8" fmla="*/ 134878 w 182689"/>
                <a:gd name="connsiteY8" fmla="*/ 73901 h 175535"/>
                <a:gd name="connsiteX9" fmla="*/ 100302 w 182689"/>
                <a:gd name="connsiteY9" fmla="*/ 30944 h 175535"/>
                <a:gd name="connsiteX10" fmla="*/ 51439 w 182689"/>
                <a:gd name="connsiteY10" fmla="*/ 74949 h 175535"/>
                <a:gd name="connsiteX11" fmla="*/ 37818 w 182689"/>
                <a:gd name="connsiteY11" fmla="*/ 173533 h 175535"/>
                <a:gd name="connsiteX12" fmla="*/ -282 w 182689"/>
                <a:gd name="connsiteY12" fmla="*/ 173533 h 175535"/>
                <a:gd name="connsiteX13" fmla="*/ 15815 w 182689"/>
                <a:gd name="connsiteY13" fmla="*/ 55518 h 175535"/>
                <a:gd name="connsiteX14" fmla="*/ -91 w 182689"/>
                <a:gd name="connsiteY14" fmla="*/ 27705 h 175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82689" h="175535">
                  <a:moveTo>
                    <a:pt x="2671" y="2845"/>
                  </a:moveTo>
                  <a:cubicBezTo>
                    <a:pt x="31246" y="-3822"/>
                    <a:pt x="56963" y="2845"/>
                    <a:pt x="53439" y="31420"/>
                  </a:cubicBezTo>
                  <a:cubicBezTo>
                    <a:pt x="67470" y="10789"/>
                    <a:pt x="91082" y="-1213"/>
                    <a:pt x="116018" y="-393"/>
                  </a:cubicBezTo>
                  <a:cubicBezTo>
                    <a:pt x="162500" y="-393"/>
                    <a:pt x="179550" y="29896"/>
                    <a:pt x="173168" y="72187"/>
                  </a:cubicBezTo>
                  <a:lnTo>
                    <a:pt x="164691" y="132766"/>
                  </a:lnTo>
                  <a:cubicBezTo>
                    <a:pt x="162881" y="145434"/>
                    <a:pt x="166025" y="150006"/>
                    <a:pt x="182408" y="148292"/>
                  </a:cubicBezTo>
                  <a:lnTo>
                    <a:pt x="178978" y="172581"/>
                  </a:lnTo>
                  <a:cubicBezTo>
                    <a:pt x="145355" y="179248"/>
                    <a:pt x="121828" y="174676"/>
                    <a:pt x="126782" y="134481"/>
                  </a:cubicBezTo>
                  <a:lnTo>
                    <a:pt x="134878" y="73901"/>
                  </a:lnTo>
                  <a:cubicBezTo>
                    <a:pt x="138497" y="47136"/>
                    <a:pt x="123162" y="30944"/>
                    <a:pt x="100302" y="30944"/>
                  </a:cubicBezTo>
                  <a:cubicBezTo>
                    <a:pt x="75051" y="30687"/>
                    <a:pt x="53810" y="49813"/>
                    <a:pt x="51439" y="74949"/>
                  </a:cubicBezTo>
                  <a:lnTo>
                    <a:pt x="37818" y="173533"/>
                  </a:lnTo>
                  <a:lnTo>
                    <a:pt x="-282" y="173533"/>
                  </a:lnTo>
                  <a:lnTo>
                    <a:pt x="15815" y="55518"/>
                  </a:lnTo>
                  <a:cubicBezTo>
                    <a:pt x="18673" y="33039"/>
                    <a:pt x="20959" y="25991"/>
                    <a:pt x="-91" y="27705"/>
                  </a:cubicBezTo>
                  <a:close/>
                </a:path>
              </a:pathLst>
            </a:custGeom>
            <a:solidFill>
              <a:srgbClr val="39B54A"/>
            </a:solidFill>
            <a:ln w="9525" cap="flat">
              <a:noFill/>
              <a:prstDash val="solid"/>
              <a:miter/>
            </a:ln>
          </p:spPr>
          <p:txBody>
            <a:bodyPr rtlCol="0" anchor="ctr"/>
            <a:lstStyle/>
            <a:p>
              <a:endParaRPr lang="pt-BR"/>
            </a:p>
          </p:txBody>
        </p:sp>
        <p:sp>
          <p:nvSpPr>
            <p:cNvPr id="8" name="Forma Livre: Forma 7">
              <a:extLst>
                <a:ext uri="{FF2B5EF4-FFF2-40B4-BE49-F238E27FC236}">
                  <a16:creationId xmlns:a16="http://schemas.microsoft.com/office/drawing/2014/main" id="{99FAAAFE-A802-46DC-9B98-28790AFAB240}"/>
                </a:ext>
              </a:extLst>
            </p:cNvPr>
            <p:cNvSpPr/>
            <p:nvPr/>
          </p:nvSpPr>
          <p:spPr>
            <a:xfrm>
              <a:off x="6405877" y="3218592"/>
              <a:ext cx="191518" cy="259748"/>
            </a:xfrm>
            <a:custGeom>
              <a:avLst/>
              <a:gdLst>
                <a:gd name="connsiteX0" fmla="*/ 191236 w 191518"/>
                <a:gd name="connsiteY0" fmla="*/ -433 h 259748"/>
                <a:gd name="connsiteX1" fmla="*/ 161233 w 191518"/>
                <a:gd name="connsiteY1" fmla="*/ 215975 h 259748"/>
                <a:gd name="connsiteX2" fmla="*/ 177425 w 191518"/>
                <a:gd name="connsiteY2" fmla="*/ 229787 h 259748"/>
                <a:gd name="connsiteX3" fmla="*/ 173806 w 191518"/>
                <a:gd name="connsiteY3" fmla="*/ 255790 h 259748"/>
                <a:gd name="connsiteX4" fmla="*/ 128085 w 191518"/>
                <a:gd name="connsiteY4" fmla="*/ 229405 h 259748"/>
                <a:gd name="connsiteX5" fmla="*/ 128943 w 191518"/>
                <a:gd name="connsiteY5" fmla="*/ 222357 h 259748"/>
                <a:gd name="connsiteX6" fmla="*/ 65602 w 191518"/>
                <a:gd name="connsiteY6" fmla="*/ 259314 h 259748"/>
                <a:gd name="connsiteX7" fmla="*/ 1022 w 191518"/>
                <a:gd name="connsiteY7" fmla="*/ 169874 h 259748"/>
                <a:gd name="connsiteX8" fmla="*/ 88366 w 191518"/>
                <a:gd name="connsiteY8" fmla="*/ 80720 h 259748"/>
                <a:gd name="connsiteX9" fmla="*/ 140277 w 191518"/>
                <a:gd name="connsiteY9" fmla="*/ 106819 h 259748"/>
                <a:gd name="connsiteX10" fmla="*/ 155232 w 191518"/>
                <a:gd name="connsiteY10" fmla="*/ 43 h 259748"/>
                <a:gd name="connsiteX11" fmla="*/ 36931 w 191518"/>
                <a:gd name="connsiteY11" fmla="*/ 173303 h 259748"/>
                <a:gd name="connsiteX12" fmla="*/ 69507 w 191518"/>
                <a:gd name="connsiteY12" fmla="*/ 222929 h 259748"/>
                <a:gd name="connsiteX13" fmla="*/ 128657 w 191518"/>
                <a:gd name="connsiteY13" fmla="*/ 171493 h 259748"/>
                <a:gd name="connsiteX14" fmla="*/ 93224 w 191518"/>
                <a:gd name="connsiteY14" fmla="*/ 112343 h 259748"/>
                <a:gd name="connsiteX15" fmla="*/ 36931 w 191518"/>
                <a:gd name="connsiteY15" fmla="*/ 173303 h 259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191518" h="259748">
                  <a:moveTo>
                    <a:pt x="191236" y="-433"/>
                  </a:moveTo>
                  <a:lnTo>
                    <a:pt x="161233" y="215975"/>
                  </a:lnTo>
                  <a:cubicBezTo>
                    <a:pt x="159899" y="226262"/>
                    <a:pt x="165233" y="230834"/>
                    <a:pt x="177425" y="229787"/>
                  </a:cubicBezTo>
                  <a:lnTo>
                    <a:pt x="173806" y="255790"/>
                  </a:lnTo>
                  <a:cubicBezTo>
                    <a:pt x="148755" y="260362"/>
                    <a:pt x="124561" y="257599"/>
                    <a:pt x="128085" y="229405"/>
                  </a:cubicBezTo>
                  <a:lnTo>
                    <a:pt x="128943" y="222357"/>
                  </a:lnTo>
                  <a:cubicBezTo>
                    <a:pt x="116179" y="245341"/>
                    <a:pt x="91891" y="259514"/>
                    <a:pt x="65602" y="259314"/>
                  </a:cubicBezTo>
                  <a:cubicBezTo>
                    <a:pt x="14167" y="259314"/>
                    <a:pt x="-5836" y="218166"/>
                    <a:pt x="1022" y="169874"/>
                  </a:cubicBezTo>
                  <a:cubicBezTo>
                    <a:pt x="7023" y="123392"/>
                    <a:pt x="37979" y="80720"/>
                    <a:pt x="88366" y="80720"/>
                  </a:cubicBezTo>
                  <a:cubicBezTo>
                    <a:pt x="113703" y="80720"/>
                    <a:pt x="131610" y="90245"/>
                    <a:pt x="140277" y="106819"/>
                  </a:cubicBezTo>
                  <a:lnTo>
                    <a:pt x="155232" y="43"/>
                  </a:lnTo>
                  <a:close/>
                  <a:moveTo>
                    <a:pt x="36931" y="173303"/>
                  </a:moveTo>
                  <a:cubicBezTo>
                    <a:pt x="32740" y="205974"/>
                    <a:pt x="49409" y="221881"/>
                    <a:pt x="69507" y="222929"/>
                  </a:cubicBezTo>
                  <a:cubicBezTo>
                    <a:pt x="98939" y="224738"/>
                    <a:pt x="122466" y="200735"/>
                    <a:pt x="128657" y="171493"/>
                  </a:cubicBezTo>
                  <a:cubicBezTo>
                    <a:pt x="134848" y="142252"/>
                    <a:pt x="126657" y="112343"/>
                    <a:pt x="93224" y="112343"/>
                  </a:cubicBezTo>
                  <a:cubicBezTo>
                    <a:pt x="59791" y="112343"/>
                    <a:pt x="40265" y="143299"/>
                    <a:pt x="36931" y="173303"/>
                  </a:cubicBezTo>
                </a:path>
              </a:pathLst>
            </a:custGeom>
            <a:solidFill>
              <a:srgbClr val="39B54A"/>
            </a:solidFill>
            <a:ln w="9525" cap="flat">
              <a:noFill/>
              <a:prstDash val="solid"/>
              <a:miter/>
            </a:ln>
          </p:spPr>
          <p:txBody>
            <a:bodyPr rtlCol="0" anchor="ctr"/>
            <a:lstStyle/>
            <a:p>
              <a:endParaRPr lang="pt-BR"/>
            </a:p>
          </p:txBody>
        </p:sp>
        <p:sp>
          <p:nvSpPr>
            <p:cNvPr id="9" name="Forma Livre: Forma 8">
              <a:extLst>
                <a:ext uri="{FF2B5EF4-FFF2-40B4-BE49-F238E27FC236}">
                  <a16:creationId xmlns:a16="http://schemas.microsoft.com/office/drawing/2014/main" id="{2F8926A9-8679-4A2B-B555-5B32CCE6034E}"/>
                </a:ext>
              </a:extLst>
            </p:cNvPr>
            <p:cNvSpPr/>
            <p:nvPr/>
          </p:nvSpPr>
          <p:spPr>
            <a:xfrm>
              <a:off x="6615747" y="3302100"/>
              <a:ext cx="177767" cy="175764"/>
            </a:xfrm>
            <a:custGeom>
              <a:avLst/>
              <a:gdLst>
                <a:gd name="connsiteX0" fmla="*/ 162341 w 177767"/>
                <a:gd name="connsiteY0" fmla="*/ 122180 h 175764"/>
                <a:gd name="connsiteX1" fmla="*/ 177486 w 177767"/>
                <a:gd name="connsiteY1" fmla="*/ 145802 h 175764"/>
                <a:gd name="connsiteX2" fmla="*/ 173866 w 177767"/>
                <a:gd name="connsiteY2" fmla="*/ 171805 h 175764"/>
                <a:gd name="connsiteX3" fmla="*/ 128146 w 177767"/>
                <a:gd name="connsiteY3" fmla="*/ 145421 h 175764"/>
                <a:gd name="connsiteX4" fmla="*/ 129004 w 177767"/>
                <a:gd name="connsiteY4" fmla="*/ 138372 h 175764"/>
                <a:gd name="connsiteX5" fmla="*/ 65567 w 177767"/>
                <a:gd name="connsiteY5" fmla="*/ 175329 h 175764"/>
                <a:gd name="connsiteX6" fmla="*/ 1083 w 177767"/>
                <a:gd name="connsiteY6" fmla="*/ 85889 h 175764"/>
                <a:gd name="connsiteX7" fmla="*/ 107572 w 177767"/>
                <a:gd name="connsiteY7" fmla="*/ -407 h 175764"/>
                <a:gd name="connsiteX8" fmla="*/ 176724 w 177767"/>
                <a:gd name="connsiteY8" fmla="*/ 15404 h 175764"/>
                <a:gd name="connsiteX9" fmla="*/ 137290 w 177767"/>
                <a:gd name="connsiteY9" fmla="*/ 37217 h 175764"/>
                <a:gd name="connsiteX10" fmla="*/ 102524 w 177767"/>
                <a:gd name="connsiteY10" fmla="*/ 30168 h 175764"/>
                <a:gd name="connsiteX11" fmla="*/ 39850 w 177767"/>
                <a:gd name="connsiteY11" fmla="*/ 85509 h 175764"/>
                <a:gd name="connsiteX12" fmla="*/ 73568 w 177767"/>
                <a:gd name="connsiteY12" fmla="*/ 140753 h 175764"/>
                <a:gd name="connsiteX13" fmla="*/ 130718 w 177767"/>
                <a:gd name="connsiteY13" fmla="*/ 87318 h 1757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177767" h="175764">
                  <a:moveTo>
                    <a:pt x="162341" y="122180"/>
                  </a:moveTo>
                  <a:cubicBezTo>
                    <a:pt x="160722" y="137705"/>
                    <a:pt x="158245" y="147897"/>
                    <a:pt x="177486" y="145802"/>
                  </a:cubicBezTo>
                  <a:lnTo>
                    <a:pt x="173866" y="171805"/>
                  </a:lnTo>
                  <a:cubicBezTo>
                    <a:pt x="148815" y="176377"/>
                    <a:pt x="124622" y="173615"/>
                    <a:pt x="128146" y="145421"/>
                  </a:cubicBezTo>
                  <a:lnTo>
                    <a:pt x="129004" y="138372"/>
                  </a:lnTo>
                  <a:cubicBezTo>
                    <a:pt x="116202" y="161356"/>
                    <a:pt x="91875" y="175520"/>
                    <a:pt x="65567" y="175329"/>
                  </a:cubicBezTo>
                  <a:cubicBezTo>
                    <a:pt x="13465" y="175329"/>
                    <a:pt x="-5870" y="134181"/>
                    <a:pt x="1083" y="85889"/>
                  </a:cubicBezTo>
                  <a:cubicBezTo>
                    <a:pt x="9846" y="29502"/>
                    <a:pt x="51851" y="-1455"/>
                    <a:pt x="107572" y="-407"/>
                  </a:cubicBezTo>
                  <a:cubicBezTo>
                    <a:pt x="131509" y="-283"/>
                    <a:pt x="155121" y="5108"/>
                    <a:pt x="176724" y="15404"/>
                  </a:cubicBezTo>
                  <a:close/>
                  <a:moveTo>
                    <a:pt x="137290" y="37217"/>
                  </a:moveTo>
                  <a:cubicBezTo>
                    <a:pt x="126337" y="32416"/>
                    <a:pt x="114488" y="30006"/>
                    <a:pt x="102524" y="30168"/>
                  </a:cubicBezTo>
                  <a:cubicBezTo>
                    <a:pt x="70139" y="30168"/>
                    <a:pt x="45374" y="49218"/>
                    <a:pt x="39850" y="85509"/>
                  </a:cubicBezTo>
                  <a:cubicBezTo>
                    <a:pt x="35468" y="116465"/>
                    <a:pt x="42612" y="140753"/>
                    <a:pt x="73568" y="140753"/>
                  </a:cubicBezTo>
                  <a:cubicBezTo>
                    <a:pt x="102143" y="140753"/>
                    <a:pt x="125098" y="118655"/>
                    <a:pt x="130718" y="87318"/>
                  </a:cubicBezTo>
                  <a:close/>
                </a:path>
              </a:pathLst>
            </a:custGeom>
            <a:solidFill>
              <a:srgbClr val="39B54A"/>
            </a:solidFill>
            <a:ln w="9525" cap="flat">
              <a:noFill/>
              <a:prstDash val="solid"/>
              <a:miter/>
            </a:ln>
          </p:spPr>
          <p:txBody>
            <a:bodyPr rtlCol="0" anchor="ctr"/>
            <a:lstStyle/>
            <a:p>
              <a:endParaRPr lang="pt-BR"/>
            </a:p>
          </p:txBody>
        </p:sp>
        <p:sp>
          <p:nvSpPr>
            <p:cNvPr id="10" name="Forma Livre: Forma 9">
              <a:extLst>
                <a:ext uri="{FF2B5EF4-FFF2-40B4-BE49-F238E27FC236}">
                  <a16:creationId xmlns:a16="http://schemas.microsoft.com/office/drawing/2014/main" id="{6A985626-840A-4B23-9B59-244367B79C74}"/>
                </a:ext>
              </a:extLst>
            </p:cNvPr>
            <p:cNvSpPr/>
            <p:nvPr/>
          </p:nvSpPr>
          <p:spPr>
            <a:xfrm>
              <a:off x="6827456" y="3300697"/>
              <a:ext cx="175799" cy="256221"/>
            </a:xfrm>
            <a:custGeom>
              <a:avLst/>
              <a:gdLst>
                <a:gd name="connsiteX0" fmla="*/ 69124 w 175799"/>
                <a:gd name="connsiteY0" fmla="*/ 176732 h 256221"/>
                <a:gd name="connsiteX1" fmla="*/ 67 w 175799"/>
                <a:gd name="connsiteY1" fmla="*/ 106342 h 256221"/>
                <a:gd name="connsiteX2" fmla="*/ 102556 w 175799"/>
                <a:gd name="connsiteY2" fmla="*/ -433 h 256221"/>
                <a:gd name="connsiteX3" fmla="*/ 175518 w 175799"/>
                <a:gd name="connsiteY3" fmla="*/ 60908 h 256221"/>
                <a:gd name="connsiteX4" fmla="*/ 141133 w 175799"/>
                <a:gd name="connsiteY4" fmla="*/ 60908 h 256221"/>
                <a:gd name="connsiteX5" fmla="*/ 98937 w 175799"/>
                <a:gd name="connsiteY5" fmla="*/ 33762 h 256221"/>
                <a:gd name="connsiteX6" fmla="*/ 38834 w 175799"/>
                <a:gd name="connsiteY6" fmla="*/ 99961 h 256221"/>
                <a:gd name="connsiteX7" fmla="*/ 77696 w 175799"/>
                <a:gd name="connsiteY7" fmla="*/ 143995 h 256221"/>
                <a:gd name="connsiteX8" fmla="*/ 83316 w 175799"/>
                <a:gd name="connsiteY8" fmla="*/ 143966 h 256221"/>
                <a:gd name="connsiteX9" fmla="*/ 133513 w 175799"/>
                <a:gd name="connsiteY9" fmla="*/ 113010 h 256221"/>
                <a:gd name="connsiteX10" fmla="*/ 171613 w 175799"/>
                <a:gd name="connsiteY10" fmla="*/ 113010 h 256221"/>
                <a:gd name="connsiteX11" fmla="*/ 98460 w 175799"/>
                <a:gd name="connsiteY11" fmla="*/ 175685 h 256221"/>
                <a:gd name="connsiteX12" fmla="*/ 91698 w 175799"/>
                <a:gd name="connsiteY12" fmla="*/ 193306 h 256221"/>
                <a:gd name="connsiteX13" fmla="*/ 112653 w 175799"/>
                <a:gd name="connsiteY13" fmla="*/ 232358 h 256221"/>
                <a:gd name="connsiteX14" fmla="*/ 33309 w 175799"/>
                <a:gd name="connsiteY14" fmla="*/ 245408 h 256221"/>
                <a:gd name="connsiteX15" fmla="*/ 38072 w 175799"/>
                <a:gd name="connsiteY15" fmla="*/ 224643 h 256221"/>
                <a:gd name="connsiteX16" fmla="*/ 83221 w 175799"/>
                <a:gd name="connsiteY16" fmla="*/ 224643 h 256221"/>
                <a:gd name="connsiteX17" fmla="*/ 59313 w 175799"/>
                <a:gd name="connsiteY17" fmla="*/ 202831 h 256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175799" h="256221">
                  <a:moveTo>
                    <a:pt x="69124" y="176732"/>
                  </a:moveTo>
                  <a:cubicBezTo>
                    <a:pt x="31338" y="174732"/>
                    <a:pt x="1344" y="144166"/>
                    <a:pt x="67" y="106342"/>
                  </a:cubicBezTo>
                  <a:cubicBezTo>
                    <a:pt x="-5267" y="36524"/>
                    <a:pt x="51502" y="-433"/>
                    <a:pt x="102556" y="-433"/>
                  </a:cubicBezTo>
                  <a:cubicBezTo>
                    <a:pt x="138847" y="-433"/>
                    <a:pt x="171422" y="20332"/>
                    <a:pt x="175518" y="60908"/>
                  </a:cubicBezTo>
                  <a:lnTo>
                    <a:pt x="141133" y="60908"/>
                  </a:lnTo>
                  <a:cubicBezTo>
                    <a:pt x="137894" y="41191"/>
                    <a:pt x="116939" y="33762"/>
                    <a:pt x="98937" y="33762"/>
                  </a:cubicBezTo>
                  <a:cubicBezTo>
                    <a:pt x="67981" y="33762"/>
                    <a:pt x="38358" y="56622"/>
                    <a:pt x="38834" y="99961"/>
                  </a:cubicBezTo>
                  <a:cubicBezTo>
                    <a:pt x="37405" y="122849"/>
                    <a:pt x="54808" y="142566"/>
                    <a:pt x="77696" y="143995"/>
                  </a:cubicBezTo>
                  <a:cubicBezTo>
                    <a:pt x="79563" y="144109"/>
                    <a:pt x="81449" y="144100"/>
                    <a:pt x="83316" y="143966"/>
                  </a:cubicBezTo>
                  <a:cubicBezTo>
                    <a:pt x="104595" y="144100"/>
                    <a:pt x="124073" y="132079"/>
                    <a:pt x="133513" y="113010"/>
                  </a:cubicBezTo>
                  <a:lnTo>
                    <a:pt x="171613" y="113010"/>
                  </a:lnTo>
                  <a:cubicBezTo>
                    <a:pt x="162383" y="146919"/>
                    <a:pt x="133389" y="171760"/>
                    <a:pt x="98460" y="175685"/>
                  </a:cubicBezTo>
                  <a:lnTo>
                    <a:pt x="91698" y="193306"/>
                  </a:lnTo>
                  <a:cubicBezTo>
                    <a:pt x="114367" y="195020"/>
                    <a:pt x="121035" y="213022"/>
                    <a:pt x="112653" y="232358"/>
                  </a:cubicBezTo>
                  <a:cubicBezTo>
                    <a:pt x="99032" y="260933"/>
                    <a:pt x="54265" y="260933"/>
                    <a:pt x="33309" y="245408"/>
                  </a:cubicBezTo>
                  <a:lnTo>
                    <a:pt x="38072" y="224643"/>
                  </a:lnTo>
                  <a:cubicBezTo>
                    <a:pt x="47597" y="234168"/>
                    <a:pt x="76839" y="239121"/>
                    <a:pt x="83221" y="224643"/>
                  </a:cubicBezTo>
                  <a:cubicBezTo>
                    <a:pt x="89602" y="210165"/>
                    <a:pt x="70552" y="201783"/>
                    <a:pt x="59313" y="202831"/>
                  </a:cubicBezTo>
                  <a:close/>
                </a:path>
              </a:pathLst>
            </a:custGeom>
            <a:solidFill>
              <a:srgbClr val="39B54A"/>
            </a:solidFill>
            <a:ln w="9525" cap="flat">
              <a:noFill/>
              <a:prstDash val="solid"/>
              <a:miter/>
            </a:ln>
          </p:spPr>
          <p:txBody>
            <a:bodyPr rtlCol="0" anchor="ctr"/>
            <a:lstStyle/>
            <a:p>
              <a:endParaRPr lang="pt-BR"/>
            </a:p>
          </p:txBody>
        </p:sp>
        <p:sp>
          <p:nvSpPr>
            <p:cNvPr id="11" name="Forma Livre: Forma 10">
              <a:extLst>
                <a:ext uri="{FF2B5EF4-FFF2-40B4-BE49-F238E27FC236}">
                  <a16:creationId xmlns:a16="http://schemas.microsoft.com/office/drawing/2014/main" id="{18AC39DC-6D3D-4D96-8C62-EB7A9F334C85}"/>
                </a:ext>
              </a:extLst>
            </p:cNvPr>
            <p:cNvSpPr/>
            <p:nvPr/>
          </p:nvSpPr>
          <p:spPr>
            <a:xfrm>
              <a:off x="7026117" y="3223344"/>
              <a:ext cx="177830" cy="254519"/>
            </a:xfrm>
            <a:custGeom>
              <a:avLst/>
              <a:gdLst>
                <a:gd name="connsiteX0" fmla="*/ 162309 w 177830"/>
                <a:gd name="connsiteY0" fmla="*/ 200936 h 254519"/>
                <a:gd name="connsiteX1" fmla="*/ 177548 w 177830"/>
                <a:gd name="connsiteY1" fmla="*/ 224558 h 254519"/>
                <a:gd name="connsiteX2" fmla="*/ 173834 w 177830"/>
                <a:gd name="connsiteY2" fmla="*/ 250561 h 254519"/>
                <a:gd name="connsiteX3" fmla="*/ 128209 w 177830"/>
                <a:gd name="connsiteY3" fmla="*/ 224176 h 254519"/>
                <a:gd name="connsiteX4" fmla="*/ 129067 w 177830"/>
                <a:gd name="connsiteY4" fmla="*/ 217128 h 254519"/>
                <a:gd name="connsiteX5" fmla="*/ 65630 w 177830"/>
                <a:gd name="connsiteY5" fmla="*/ 254085 h 254519"/>
                <a:gd name="connsiteX6" fmla="*/ 1050 w 177830"/>
                <a:gd name="connsiteY6" fmla="*/ 164645 h 254519"/>
                <a:gd name="connsiteX7" fmla="*/ 107635 w 177830"/>
                <a:gd name="connsiteY7" fmla="*/ 78349 h 254519"/>
                <a:gd name="connsiteX8" fmla="*/ 176786 w 177830"/>
                <a:gd name="connsiteY8" fmla="*/ 94160 h 254519"/>
                <a:gd name="connsiteX9" fmla="*/ 136877 w 177830"/>
                <a:gd name="connsiteY9" fmla="*/ 115973 h 254519"/>
                <a:gd name="connsiteX10" fmla="*/ 102206 w 177830"/>
                <a:gd name="connsiteY10" fmla="*/ 108924 h 254519"/>
                <a:gd name="connsiteX11" fmla="*/ 39436 w 177830"/>
                <a:gd name="connsiteY11" fmla="*/ 164264 h 254519"/>
                <a:gd name="connsiteX12" fmla="*/ 73250 w 177830"/>
                <a:gd name="connsiteY12" fmla="*/ 219509 h 254519"/>
                <a:gd name="connsiteX13" fmla="*/ 130400 w 177830"/>
                <a:gd name="connsiteY13" fmla="*/ 166074 h 254519"/>
                <a:gd name="connsiteX14" fmla="*/ 52867 w 177830"/>
                <a:gd name="connsiteY14" fmla="*/ 30248 h 254519"/>
                <a:gd name="connsiteX15" fmla="*/ 116303 w 177830"/>
                <a:gd name="connsiteY15" fmla="*/ 6340 h 254519"/>
                <a:gd name="connsiteX16" fmla="*/ 150783 w 177830"/>
                <a:gd name="connsiteY16" fmla="*/ 1673 h 254519"/>
                <a:gd name="connsiteX17" fmla="*/ 168690 w 177830"/>
                <a:gd name="connsiteY17" fmla="*/ 11198 h 254519"/>
                <a:gd name="connsiteX18" fmla="*/ 108968 w 177830"/>
                <a:gd name="connsiteY18" fmla="*/ 35772 h 254519"/>
                <a:gd name="connsiteX19" fmla="*/ 70868 w 177830"/>
                <a:gd name="connsiteY19" fmla="*/ 40058 h 254519"/>
                <a:gd name="connsiteX20" fmla="*/ 52867 w 177830"/>
                <a:gd name="connsiteY20" fmla="*/ 30533 h 25451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Lst>
              <a:rect l="l" t="t" r="r" b="b"/>
              <a:pathLst>
                <a:path w="177830" h="254519">
                  <a:moveTo>
                    <a:pt x="162309" y="200936"/>
                  </a:moveTo>
                  <a:cubicBezTo>
                    <a:pt x="160689" y="216461"/>
                    <a:pt x="158308" y="226653"/>
                    <a:pt x="177548" y="224558"/>
                  </a:cubicBezTo>
                  <a:lnTo>
                    <a:pt x="173834" y="250561"/>
                  </a:lnTo>
                  <a:cubicBezTo>
                    <a:pt x="148878" y="255133"/>
                    <a:pt x="124685" y="252371"/>
                    <a:pt x="128209" y="224176"/>
                  </a:cubicBezTo>
                  <a:lnTo>
                    <a:pt x="129067" y="217128"/>
                  </a:lnTo>
                  <a:cubicBezTo>
                    <a:pt x="116246" y="240093"/>
                    <a:pt x="91938" y="254257"/>
                    <a:pt x="65630" y="254085"/>
                  </a:cubicBezTo>
                  <a:cubicBezTo>
                    <a:pt x="13528" y="254085"/>
                    <a:pt x="-5808" y="212937"/>
                    <a:pt x="1050" y="164645"/>
                  </a:cubicBezTo>
                  <a:cubicBezTo>
                    <a:pt x="9813" y="108257"/>
                    <a:pt x="51914" y="77301"/>
                    <a:pt x="107635" y="78349"/>
                  </a:cubicBezTo>
                  <a:cubicBezTo>
                    <a:pt x="131572" y="78482"/>
                    <a:pt x="155174" y="83873"/>
                    <a:pt x="176786" y="94160"/>
                  </a:cubicBezTo>
                  <a:close/>
                  <a:moveTo>
                    <a:pt x="136877" y="115973"/>
                  </a:moveTo>
                  <a:cubicBezTo>
                    <a:pt x="125961" y="111172"/>
                    <a:pt x="114131" y="108762"/>
                    <a:pt x="102206" y="108924"/>
                  </a:cubicBezTo>
                  <a:cubicBezTo>
                    <a:pt x="69821" y="108924"/>
                    <a:pt x="45532" y="127974"/>
                    <a:pt x="39436" y="164264"/>
                  </a:cubicBezTo>
                  <a:cubicBezTo>
                    <a:pt x="35150" y="195221"/>
                    <a:pt x="42293" y="219509"/>
                    <a:pt x="73250" y="219509"/>
                  </a:cubicBezTo>
                  <a:cubicBezTo>
                    <a:pt x="101825" y="219509"/>
                    <a:pt x="124780" y="197316"/>
                    <a:pt x="130400" y="166074"/>
                  </a:cubicBezTo>
                  <a:close/>
                  <a:moveTo>
                    <a:pt x="52867" y="30248"/>
                  </a:moveTo>
                  <a:cubicBezTo>
                    <a:pt x="69440" y="2434"/>
                    <a:pt x="90967" y="-8805"/>
                    <a:pt x="116303" y="6340"/>
                  </a:cubicBezTo>
                  <a:cubicBezTo>
                    <a:pt x="128114" y="13674"/>
                    <a:pt x="140115" y="19008"/>
                    <a:pt x="150783" y="1673"/>
                  </a:cubicBezTo>
                  <a:lnTo>
                    <a:pt x="168690" y="11198"/>
                  </a:lnTo>
                  <a:cubicBezTo>
                    <a:pt x="154974" y="39011"/>
                    <a:pt x="132591" y="50250"/>
                    <a:pt x="108968" y="35772"/>
                  </a:cubicBezTo>
                  <a:cubicBezTo>
                    <a:pt x="96872" y="29105"/>
                    <a:pt x="82584" y="22437"/>
                    <a:pt x="70868" y="40058"/>
                  </a:cubicBezTo>
                  <a:cubicBezTo>
                    <a:pt x="65344" y="36915"/>
                    <a:pt x="59057" y="33391"/>
                    <a:pt x="52867" y="30533"/>
                  </a:cubicBezTo>
                </a:path>
              </a:pathLst>
            </a:custGeom>
            <a:solidFill>
              <a:srgbClr val="39B54A"/>
            </a:solidFill>
            <a:ln w="9525" cap="flat">
              <a:noFill/>
              <a:prstDash val="solid"/>
              <a:miter/>
            </a:ln>
          </p:spPr>
          <p:txBody>
            <a:bodyPr rtlCol="0" anchor="ctr"/>
            <a:lstStyle/>
            <a:p>
              <a:endParaRPr lang="pt-BR"/>
            </a:p>
          </p:txBody>
        </p:sp>
        <p:sp>
          <p:nvSpPr>
            <p:cNvPr id="12" name="Forma Livre: Forma 11">
              <a:extLst>
                <a:ext uri="{FF2B5EF4-FFF2-40B4-BE49-F238E27FC236}">
                  <a16:creationId xmlns:a16="http://schemas.microsoft.com/office/drawing/2014/main" id="{5150B4D0-E396-4BD9-8BCC-5B0A16867F17}"/>
                </a:ext>
              </a:extLst>
            </p:cNvPr>
            <p:cNvSpPr/>
            <p:nvPr/>
          </p:nvSpPr>
          <p:spPr>
            <a:xfrm>
              <a:off x="7237484" y="3301438"/>
              <a:ext cx="182182" cy="177207"/>
            </a:xfrm>
            <a:custGeom>
              <a:avLst/>
              <a:gdLst>
                <a:gd name="connsiteX0" fmla="*/ 78386 w 182182"/>
                <a:gd name="connsiteY0" fmla="*/ 176753 h 177207"/>
                <a:gd name="connsiteX1" fmla="*/ 90 w 182182"/>
                <a:gd name="connsiteY1" fmla="*/ 105888 h 177207"/>
                <a:gd name="connsiteX2" fmla="*/ 102960 w 182182"/>
                <a:gd name="connsiteY2" fmla="*/ -411 h 177207"/>
                <a:gd name="connsiteX3" fmla="*/ 181541 w 182182"/>
                <a:gd name="connsiteY3" fmla="*/ 70359 h 177207"/>
                <a:gd name="connsiteX4" fmla="*/ 78386 w 182182"/>
                <a:gd name="connsiteY4" fmla="*/ 176753 h 177207"/>
                <a:gd name="connsiteX5" fmla="*/ 96673 w 182182"/>
                <a:gd name="connsiteY5" fmla="*/ 33021 h 177207"/>
                <a:gd name="connsiteX6" fmla="*/ 38666 w 182182"/>
                <a:gd name="connsiteY6" fmla="*/ 99696 h 177207"/>
                <a:gd name="connsiteX7" fmla="*/ 78823 w 182182"/>
                <a:gd name="connsiteY7" fmla="*/ 143654 h 177207"/>
                <a:gd name="connsiteX8" fmla="*/ 83529 w 182182"/>
                <a:gd name="connsiteY8" fmla="*/ 143607 h 177207"/>
                <a:gd name="connsiteX9" fmla="*/ 141822 w 182182"/>
                <a:gd name="connsiteY9" fmla="*/ 76932 h 177207"/>
                <a:gd name="connsiteX10" fmla="*/ 96578 w 182182"/>
                <a:gd name="connsiteY10" fmla="*/ 32926 h 1772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182182" h="177207">
                  <a:moveTo>
                    <a:pt x="78386" y="176753"/>
                  </a:moveTo>
                  <a:cubicBezTo>
                    <a:pt x="40286" y="175610"/>
                    <a:pt x="3614" y="153132"/>
                    <a:pt x="90" y="105888"/>
                  </a:cubicBezTo>
                  <a:cubicBezTo>
                    <a:pt x="-5244" y="35784"/>
                    <a:pt x="47715" y="-1459"/>
                    <a:pt x="102960" y="-411"/>
                  </a:cubicBezTo>
                  <a:cubicBezTo>
                    <a:pt x="142108" y="636"/>
                    <a:pt x="178017" y="23115"/>
                    <a:pt x="181541" y="70359"/>
                  </a:cubicBezTo>
                  <a:cubicBezTo>
                    <a:pt x="186875" y="140082"/>
                    <a:pt x="131916" y="177801"/>
                    <a:pt x="78386" y="176753"/>
                  </a:cubicBezTo>
                  <a:moveTo>
                    <a:pt x="96673" y="33021"/>
                  </a:moveTo>
                  <a:cubicBezTo>
                    <a:pt x="67432" y="33021"/>
                    <a:pt x="39523" y="55881"/>
                    <a:pt x="38666" y="99696"/>
                  </a:cubicBezTo>
                  <a:cubicBezTo>
                    <a:pt x="37618" y="122928"/>
                    <a:pt x="55592" y="142606"/>
                    <a:pt x="78823" y="143654"/>
                  </a:cubicBezTo>
                  <a:cubicBezTo>
                    <a:pt x="80385" y="143730"/>
                    <a:pt x="81957" y="143711"/>
                    <a:pt x="83529" y="143607"/>
                  </a:cubicBezTo>
                  <a:cubicBezTo>
                    <a:pt x="112104" y="143607"/>
                    <a:pt x="142489" y="123128"/>
                    <a:pt x="141822" y="76932"/>
                  </a:cubicBezTo>
                  <a:cubicBezTo>
                    <a:pt x="141250" y="45594"/>
                    <a:pt x="120200" y="32926"/>
                    <a:pt x="96578" y="32926"/>
                  </a:cubicBezTo>
                </a:path>
              </a:pathLst>
            </a:custGeom>
            <a:solidFill>
              <a:srgbClr val="39B54A"/>
            </a:solidFill>
            <a:ln w="9525" cap="flat">
              <a:noFill/>
              <a:prstDash val="solid"/>
              <a:miter/>
            </a:ln>
          </p:spPr>
          <p:txBody>
            <a:bodyPr rtlCol="0" anchor="ctr"/>
            <a:lstStyle/>
            <a:p>
              <a:endParaRPr lang="pt-BR"/>
            </a:p>
          </p:txBody>
        </p:sp>
        <p:sp>
          <p:nvSpPr>
            <p:cNvPr id="13" name="Forma Livre: Forma 12">
              <a:extLst>
                <a:ext uri="{FF2B5EF4-FFF2-40B4-BE49-F238E27FC236}">
                  <a16:creationId xmlns:a16="http://schemas.microsoft.com/office/drawing/2014/main" id="{7E9591E6-CCEB-4FC4-8067-32BF81A310A4}"/>
                </a:ext>
              </a:extLst>
            </p:cNvPr>
            <p:cNvSpPr/>
            <p:nvPr/>
          </p:nvSpPr>
          <p:spPr>
            <a:xfrm>
              <a:off x="5108447" y="3599973"/>
              <a:ext cx="2279523" cy="531971"/>
            </a:xfrm>
            <a:custGeom>
              <a:avLst/>
              <a:gdLst>
                <a:gd name="connsiteX0" fmla="*/ 2264858 w 2279523"/>
                <a:gd name="connsiteY0" fmla="*/ 102056 h 531971"/>
                <a:gd name="connsiteX1" fmla="*/ 2279241 w 2279523"/>
                <a:gd name="connsiteY1" fmla="*/ 805 h 531971"/>
                <a:gd name="connsiteX2" fmla="*/ 2161798 w 2279523"/>
                <a:gd name="connsiteY2" fmla="*/ 805 h 531971"/>
                <a:gd name="connsiteX3" fmla="*/ 2147606 w 2279523"/>
                <a:gd name="connsiteY3" fmla="*/ 102056 h 531971"/>
                <a:gd name="connsiteX4" fmla="*/ 2088741 w 2279523"/>
                <a:gd name="connsiteY4" fmla="*/ 523156 h 531971"/>
                <a:gd name="connsiteX5" fmla="*/ 2205899 w 2279523"/>
                <a:gd name="connsiteY5" fmla="*/ 523156 h 531971"/>
                <a:gd name="connsiteX6" fmla="*/ 2257524 w 2279523"/>
                <a:gd name="connsiteY6" fmla="*/ 154253 h 531971"/>
                <a:gd name="connsiteX7" fmla="*/ 2140271 w 2279523"/>
                <a:gd name="connsiteY7" fmla="*/ 154253 h 531971"/>
                <a:gd name="connsiteX8" fmla="*/ 596174 w 2279523"/>
                <a:gd name="connsiteY8" fmla="*/ 102056 h 531971"/>
                <a:gd name="connsiteX9" fmla="*/ 610366 w 2279523"/>
                <a:gd name="connsiteY9" fmla="*/ 805 h 531971"/>
                <a:gd name="connsiteX10" fmla="*/ 493018 w 2279523"/>
                <a:gd name="connsiteY10" fmla="*/ 805 h 531971"/>
                <a:gd name="connsiteX11" fmla="*/ 479016 w 2279523"/>
                <a:gd name="connsiteY11" fmla="*/ 102056 h 531971"/>
                <a:gd name="connsiteX12" fmla="*/ 419961 w 2279523"/>
                <a:gd name="connsiteY12" fmla="*/ 523156 h 531971"/>
                <a:gd name="connsiteX13" fmla="*/ 537214 w 2279523"/>
                <a:gd name="connsiteY13" fmla="*/ 523156 h 531971"/>
                <a:gd name="connsiteX14" fmla="*/ 588839 w 2279523"/>
                <a:gd name="connsiteY14" fmla="*/ 154253 h 531971"/>
                <a:gd name="connsiteX15" fmla="*/ 471587 w 2279523"/>
                <a:gd name="connsiteY15" fmla="*/ 154253 h 531971"/>
                <a:gd name="connsiteX16" fmla="*/ 46391 w 2279523"/>
                <a:gd name="connsiteY16" fmla="*/ 137584 h 531971"/>
                <a:gd name="connsiteX17" fmla="*/ 135354 w 2279523"/>
                <a:gd name="connsiteY17" fmla="*/ 288079 h 531971"/>
                <a:gd name="connsiteX18" fmla="*/ 230604 w 2279523"/>
                <a:gd name="connsiteY18" fmla="*/ 326179 h 531971"/>
                <a:gd name="connsiteX19" fmla="*/ 263751 w 2279523"/>
                <a:gd name="connsiteY19" fmla="*/ 372852 h 531971"/>
                <a:gd name="connsiteX20" fmla="*/ 176026 w 2279523"/>
                <a:gd name="connsiteY20" fmla="*/ 421811 h 531971"/>
                <a:gd name="connsiteX21" fmla="*/ 14101 w 2279523"/>
                <a:gd name="connsiteY21" fmla="*/ 421811 h 531971"/>
                <a:gd name="connsiteX22" fmla="*/ -282 w 2279523"/>
                <a:gd name="connsiteY22" fmla="*/ 523156 h 531971"/>
                <a:gd name="connsiteX23" fmla="*/ 180693 w 2279523"/>
                <a:gd name="connsiteY23" fmla="*/ 523156 h 531971"/>
                <a:gd name="connsiteX24" fmla="*/ 383576 w 2279523"/>
                <a:gd name="connsiteY24" fmla="*/ 380281 h 531971"/>
                <a:gd name="connsiteX25" fmla="*/ 293850 w 2279523"/>
                <a:gd name="connsiteY25" fmla="*/ 227881 h 531971"/>
                <a:gd name="connsiteX26" fmla="*/ 203648 w 2279523"/>
                <a:gd name="connsiteY26" fmla="*/ 193496 h 531971"/>
                <a:gd name="connsiteX27" fmla="*/ 166882 w 2279523"/>
                <a:gd name="connsiteY27" fmla="*/ 144633 h 531971"/>
                <a:gd name="connsiteX28" fmla="*/ 210983 w 2279523"/>
                <a:gd name="connsiteY28" fmla="*/ 101294 h 531971"/>
                <a:gd name="connsiteX29" fmla="*/ 404721 w 2279523"/>
                <a:gd name="connsiteY29" fmla="*/ 101294 h 531971"/>
                <a:gd name="connsiteX30" fmla="*/ 419104 w 2279523"/>
                <a:gd name="connsiteY30" fmla="*/ 43 h 531971"/>
                <a:gd name="connsiteX31" fmla="*/ 246416 w 2279523"/>
                <a:gd name="connsiteY31" fmla="*/ 43 h 531971"/>
                <a:gd name="connsiteX32" fmla="*/ 46391 w 2279523"/>
                <a:gd name="connsiteY32" fmla="*/ 136822 h 531971"/>
                <a:gd name="connsiteX33" fmla="*/ 1285593 w 2279523"/>
                <a:gd name="connsiteY33" fmla="*/ 153491 h 531971"/>
                <a:gd name="connsiteX34" fmla="*/ 1262829 w 2279523"/>
                <a:gd name="connsiteY34" fmla="*/ 153491 h 531971"/>
                <a:gd name="connsiteX35" fmla="*/ 1122906 w 2279523"/>
                <a:gd name="connsiteY35" fmla="*/ 224643 h 531971"/>
                <a:gd name="connsiteX36" fmla="*/ 1122906 w 2279523"/>
                <a:gd name="connsiteY36" fmla="*/ 153491 h 531971"/>
                <a:gd name="connsiteX37" fmla="*/ 1029656 w 2279523"/>
                <a:gd name="connsiteY37" fmla="*/ 153491 h 531971"/>
                <a:gd name="connsiteX38" fmla="*/ 978031 w 2279523"/>
                <a:gd name="connsiteY38" fmla="*/ 522395 h 531971"/>
                <a:gd name="connsiteX39" fmla="*/ 1096141 w 2279523"/>
                <a:gd name="connsiteY39" fmla="*/ 522395 h 531971"/>
                <a:gd name="connsiteX40" fmla="*/ 1124716 w 2279523"/>
                <a:gd name="connsiteY40" fmla="*/ 310273 h 531971"/>
                <a:gd name="connsiteX41" fmla="*/ 1211679 w 2279523"/>
                <a:gd name="connsiteY41" fmla="*/ 268934 h 531971"/>
                <a:gd name="connsiteX42" fmla="*/ 1236921 w 2279523"/>
                <a:gd name="connsiteY42" fmla="*/ 268934 h 531971"/>
                <a:gd name="connsiteX43" fmla="*/ 1237778 w 2279523"/>
                <a:gd name="connsiteY43" fmla="*/ 264934 h 531971"/>
                <a:gd name="connsiteX44" fmla="*/ 1281116 w 2279523"/>
                <a:gd name="connsiteY44" fmla="*/ 161301 h 531971"/>
                <a:gd name="connsiteX45" fmla="*/ 1476093 w 2279523"/>
                <a:gd name="connsiteY45" fmla="*/ 303414 h 531971"/>
                <a:gd name="connsiteX46" fmla="*/ 1530481 w 2279523"/>
                <a:gd name="connsiteY46" fmla="*/ 261314 h 531971"/>
                <a:gd name="connsiteX47" fmla="*/ 1526671 w 2279523"/>
                <a:gd name="connsiteY47" fmla="*/ 239121 h 531971"/>
                <a:gd name="connsiteX48" fmla="*/ 1489905 w 2279523"/>
                <a:gd name="connsiteY48" fmla="*/ 232072 h 531971"/>
                <a:gd name="connsiteX49" fmla="*/ 1478856 w 2279523"/>
                <a:gd name="connsiteY49" fmla="*/ 232072 h 531971"/>
                <a:gd name="connsiteX50" fmla="*/ 1399226 w 2279523"/>
                <a:gd name="connsiteY50" fmla="*/ 310653 h 531971"/>
                <a:gd name="connsiteX51" fmla="*/ 1626303 w 2279523"/>
                <a:gd name="connsiteY51" fmla="*/ 184352 h 531971"/>
                <a:gd name="connsiteX52" fmla="*/ 1644686 w 2279523"/>
                <a:gd name="connsiteY52" fmla="*/ 272839 h 531971"/>
                <a:gd name="connsiteX53" fmla="*/ 1492953 w 2279523"/>
                <a:gd name="connsiteY53" fmla="*/ 376852 h 531971"/>
                <a:gd name="connsiteX54" fmla="*/ 1391797 w 2279523"/>
                <a:gd name="connsiteY54" fmla="*/ 384472 h 531971"/>
                <a:gd name="connsiteX55" fmla="*/ 1458472 w 2279523"/>
                <a:gd name="connsiteY55" fmla="*/ 435050 h 531971"/>
                <a:gd name="connsiteX56" fmla="*/ 1595346 w 2279523"/>
                <a:gd name="connsiteY56" fmla="*/ 427145 h 531971"/>
                <a:gd name="connsiteX57" fmla="*/ 1601061 w 2279523"/>
                <a:gd name="connsiteY57" fmla="*/ 425716 h 531971"/>
                <a:gd name="connsiteX58" fmla="*/ 1601728 w 2279523"/>
                <a:gd name="connsiteY58" fmla="*/ 431621 h 531971"/>
                <a:gd name="connsiteX59" fmla="*/ 1615634 w 2279523"/>
                <a:gd name="connsiteY59" fmla="*/ 496772 h 531971"/>
                <a:gd name="connsiteX60" fmla="*/ 1616968 w 2279523"/>
                <a:gd name="connsiteY60" fmla="*/ 501153 h 531971"/>
                <a:gd name="connsiteX61" fmla="*/ 1612682 w 2279523"/>
                <a:gd name="connsiteY61" fmla="*/ 502963 h 531971"/>
                <a:gd name="connsiteX62" fmla="*/ 1446090 w 2279523"/>
                <a:gd name="connsiteY62" fmla="*/ 531538 h 531971"/>
                <a:gd name="connsiteX63" fmla="*/ 1303215 w 2279523"/>
                <a:gd name="connsiteY63" fmla="*/ 483913 h 531971"/>
                <a:gd name="connsiteX64" fmla="*/ 1273020 w 2279523"/>
                <a:gd name="connsiteY64" fmla="*/ 329608 h 531971"/>
                <a:gd name="connsiteX65" fmla="*/ 1486190 w 2279523"/>
                <a:gd name="connsiteY65" fmla="*/ 143204 h 531971"/>
                <a:gd name="connsiteX66" fmla="*/ 1626398 w 2279523"/>
                <a:gd name="connsiteY66" fmla="*/ 184257 h 531971"/>
                <a:gd name="connsiteX67" fmla="*/ 826298 w 2279523"/>
                <a:gd name="connsiteY67" fmla="*/ 143204 h 531971"/>
                <a:gd name="connsiteX68" fmla="*/ 682661 w 2279523"/>
                <a:gd name="connsiteY68" fmla="*/ 186828 h 531971"/>
                <a:gd name="connsiteX69" fmla="*/ 623415 w 2279523"/>
                <a:gd name="connsiteY69" fmla="*/ 332466 h 531971"/>
                <a:gd name="connsiteX70" fmla="*/ 649704 w 2279523"/>
                <a:gd name="connsiteY70" fmla="*/ 484866 h 531971"/>
                <a:gd name="connsiteX71" fmla="*/ 788483 w 2279523"/>
                <a:gd name="connsiteY71" fmla="*/ 530681 h 531971"/>
                <a:gd name="connsiteX72" fmla="*/ 912308 w 2279523"/>
                <a:gd name="connsiteY72" fmla="*/ 513441 h 531971"/>
                <a:gd name="connsiteX73" fmla="*/ 915356 w 2279523"/>
                <a:gd name="connsiteY73" fmla="*/ 512393 h 531971"/>
                <a:gd name="connsiteX74" fmla="*/ 927548 w 2279523"/>
                <a:gd name="connsiteY74" fmla="*/ 425239 h 531971"/>
                <a:gd name="connsiteX75" fmla="*/ 919738 w 2279523"/>
                <a:gd name="connsiteY75" fmla="*/ 426573 h 531971"/>
                <a:gd name="connsiteX76" fmla="*/ 807057 w 2279523"/>
                <a:gd name="connsiteY76" fmla="*/ 433050 h 531971"/>
                <a:gd name="connsiteX77" fmla="*/ 752098 w 2279523"/>
                <a:gd name="connsiteY77" fmla="*/ 419524 h 531971"/>
                <a:gd name="connsiteX78" fmla="*/ 745240 w 2279523"/>
                <a:gd name="connsiteY78" fmla="*/ 338467 h 531971"/>
                <a:gd name="connsiteX79" fmla="*/ 840490 w 2279523"/>
                <a:gd name="connsiteY79" fmla="*/ 240454 h 531971"/>
                <a:gd name="connsiteX80" fmla="*/ 953266 w 2279523"/>
                <a:gd name="connsiteY80" fmla="*/ 241979 h 531971"/>
                <a:gd name="connsiteX81" fmla="*/ 964791 w 2279523"/>
                <a:gd name="connsiteY81" fmla="*/ 159302 h 531971"/>
                <a:gd name="connsiteX82" fmla="*/ 825917 w 2279523"/>
                <a:gd name="connsiteY82" fmla="*/ 142823 h 531971"/>
                <a:gd name="connsiteX83" fmla="*/ 1887764 w 2279523"/>
                <a:gd name="connsiteY83" fmla="*/ 228548 h 531971"/>
                <a:gd name="connsiteX84" fmla="*/ 1795371 w 2279523"/>
                <a:gd name="connsiteY84" fmla="*/ 332466 h 531971"/>
                <a:gd name="connsiteX85" fmla="*/ 1796514 w 2279523"/>
                <a:gd name="connsiteY85" fmla="*/ 423144 h 531971"/>
                <a:gd name="connsiteX86" fmla="*/ 1817660 w 2279523"/>
                <a:gd name="connsiteY86" fmla="*/ 429240 h 531971"/>
                <a:gd name="connsiteX87" fmla="*/ 1918530 w 2279523"/>
                <a:gd name="connsiteY87" fmla="*/ 377233 h 531971"/>
                <a:gd name="connsiteX88" fmla="*/ 1939294 w 2279523"/>
                <a:gd name="connsiteY88" fmla="*/ 228548 h 531971"/>
                <a:gd name="connsiteX89" fmla="*/ 2090456 w 2279523"/>
                <a:gd name="connsiteY89" fmla="*/ -52 h 531971"/>
                <a:gd name="connsiteX90" fmla="*/ 2016542 w 2279523"/>
                <a:gd name="connsiteY90" fmla="*/ 521537 h 531971"/>
                <a:gd name="connsiteX91" fmla="*/ 1922625 w 2279523"/>
                <a:gd name="connsiteY91" fmla="*/ 521537 h 531971"/>
                <a:gd name="connsiteX92" fmla="*/ 1922625 w 2279523"/>
                <a:gd name="connsiteY92" fmla="*/ 463244 h 531971"/>
                <a:gd name="connsiteX93" fmla="*/ 1778703 w 2279523"/>
                <a:gd name="connsiteY93" fmla="*/ 529919 h 531971"/>
                <a:gd name="connsiteX94" fmla="*/ 1700883 w 2279523"/>
                <a:gd name="connsiteY94" fmla="*/ 499534 h 531971"/>
                <a:gd name="connsiteX95" fmla="*/ 1676118 w 2279523"/>
                <a:gd name="connsiteY95" fmla="*/ 329132 h 531971"/>
                <a:gd name="connsiteX96" fmla="*/ 1842615 w 2279523"/>
                <a:gd name="connsiteY96" fmla="*/ 142061 h 531971"/>
                <a:gd name="connsiteX97" fmla="*/ 1951200 w 2279523"/>
                <a:gd name="connsiteY97" fmla="*/ 150348 h 531971"/>
                <a:gd name="connsiteX98" fmla="*/ 1972536 w 2279523"/>
                <a:gd name="connsiteY98" fmla="*/ -433 h 53197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Lst>
              <a:rect l="l" t="t" r="r" b="b"/>
              <a:pathLst>
                <a:path w="2279523" h="531971">
                  <a:moveTo>
                    <a:pt x="2264858" y="102056"/>
                  </a:moveTo>
                  <a:lnTo>
                    <a:pt x="2279241" y="805"/>
                  </a:lnTo>
                  <a:lnTo>
                    <a:pt x="2161798" y="805"/>
                  </a:lnTo>
                  <a:lnTo>
                    <a:pt x="2147606" y="102056"/>
                  </a:lnTo>
                  <a:close/>
                  <a:moveTo>
                    <a:pt x="2088741" y="523156"/>
                  </a:moveTo>
                  <a:lnTo>
                    <a:pt x="2205899" y="523156"/>
                  </a:lnTo>
                  <a:lnTo>
                    <a:pt x="2257524" y="154253"/>
                  </a:lnTo>
                  <a:lnTo>
                    <a:pt x="2140271" y="154253"/>
                  </a:lnTo>
                  <a:close/>
                  <a:moveTo>
                    <a:pt x="596174" y="102056"/>
                  </a:moveTo>
                  <a:lnTo>
                    <a:pt x="610366" y="805"/>
                  </a:lnTo>
                  <a:lnTo>
                    <a:pt x="493018" y="805"/>
                  </a:lnTo>
                  <a:lnTo>
                    <a:pt x="479016" y="102056"/>
                  </a:lnTo>
                  <a:close/>
                  <a:moveTo>
                    <a:pt x="419961" y="523156"/>
                  </a:moveTo>
                  <a:lnTo>
                    <a:pt x="537214" y="523156"/>
                  </a:lnTo>
                  <a:lnTo>
                    <a:pt x="588839" y="154253"/>
                  </a:lnTo>
                  <a:lnTo>
                    <a:pt x="471587" y="154253"/>
                  </a:lnTo>
                  <a:close/>
                  <a:moveTo>
                    <a:pt x="46391" y="137584"/>
                  </a:moveTo>
                  <a:cubicBezTo>
                    <a:pt x="36866" y="213784"/>
                    <a:pt x="63155" y="258743"/>
                    <a:pt x="135354" y="288079"/>
                  </a:cubicBezTo>
                  <a:lnTo>
                    <a:pt x="230604" y="326179"/>
                  </a:lnTo>
                  <a:cubicBezTo>
                    <a:pt x="260894" y="337229"/>
                    <a:pt x="267561" y="342848"/>
                    <a:pt x="263751" y="372852"/>
                  </a:cubicBezTo>
                  <a:cubicBezTo>
                    <a:pt x="257846" y="411523"/>
                    <a:pt x="242796" y="421811"/>
                    <a:pt x="176026" y="421811"/>
                  </a:cubicBezTo>
                  <a:lnTo>
                    <a:pt x="14101" y="421811"/>
                  </a:lnTo>
                  <a:lnTo>
                    <a:pt x="-282" y="523156"/>
                  </a:lnTo>
                  <a:lnTo>
                    <a:pt x="180693" y="523156"/>
                  </a:lnTo>
                  <a:cubicBezTo>
                    <a:pt x="321854" y="523156"/>
                    <a:pt x="369288" y="489914"/>
                    <a:pt x="383576" y="380281"/>
                  </a:cubicBezTo>
                  <a:cubicBezTo>
                    <a:pt x="392434" y="311416"/>
                    <a:pt x="380528" y="261981"/>
                    <a:pt x="293850" y="227881"/>
                  </a:cubicBezTo>
                  <a:lnTo>
                    <a:pt x="203648" y="193496"/>
                  </a:lnTo>
                  <a:cubicBezTo>
                    <a:pt x="168692" y="180447"/>
                    <a:pt x="162215" y="175208"/>
                    <a:pt x="166882" y="144633"/>
                  </a:cubicBezTo>
                  <a:cubicBezTo>
                    <a:pt x="172216" y="110533"/>
                    <a:pt x="184789" y="103199"/>
                    <a:pt x="210983" y="101294"/>
                  </a:cubicBezTo>
                  <a:lnTo>
                    <a:pt x="404721" y="101294"/>
                  </a:lnTo>
                  <a:lnTo>
                    <a:pt x="419104" y="43"/>
                  </a:lnTo>
                  <a:lnTo>
                    <a:pt x="246416" y="43"/>
                  </a:lnTo>
                  <a:cubicBezTo>
                    <a:pt x="128877" y="43"/>
                    <a:pt x="62202" y="21855"/>
                    <a:pt x="46391" y="136822"/>
                  </a:cubicBezTo>
                  <a:moveTo>
                    <a:pt x="1285593" y="153491"/>
                  </a:moveTo>
                  <a:lnTo>
                    <a:pt x="1262829" y="153491"/>
                  </a:lnTo>
                  <a:cubicBezTo>
                    <a:pt x="1219680" y="153491"/>
                    <a:pt x="1177104" y="174922"/>
                    <a:pt x="1122906" y="224643"/>
                  </a:cubicBezTo>
                  <a:lnTo>
                    <a:pt x="1122906" y="153491"/>
                  </a:lnTo>
                  <a:lnTo>
                    <a:pt x="1029656" y="153491"/>
                  </a:lnTo>
                  <a:lnTo>
                    <a:pt x="978031" y="522395"/>
                  </a:lnTo>
                  <a:lnTo>
                    <a:pt x="1096141" y="522395"/>
                  </a:lnTo>
                  <a:lnTo>
                    <a:pt x="1124716" y="310273"/>
                  </a:lnTo>
                  <a:cubicBezTo>
                    <a:pt x="1147548" y="286146"/>
                    <a:pt x="1178551" y="271401"/>
                    <a:pt x="1211679" y="268934"/>
                  </a:cubicBezTo>
                  <a:lnTo>
                    <a:pt x="1236921" y="268934"/>
                  </a:lnTo>
                  <a:lnTo>
                    <a:pt x="1237778" y="264934"/>
                  </a:lnTo>
                  <a:cubicBezTo>
                    <a:pt x="1247293" y="228529"/>
                    <a:pt x="1261876" y="193639"/>
                    <a:pt x="1281116" y="161301"/>
                  </a:cubicBezTo>
                  <a:close/>
                  <a:moveTo>
                    <a:pt x="1476093" y="303414"/>
                  </a:moveTo>
                  <a:cubicBezTo>
                    <a:pt x="1510479" y="300652"/>
                    <a:pt x="1526481" y="293889"/>
                    <a:pt x="1530481" y="261314"/>
                  </a:cubicBezTo>
                  <a:cubicBezTo>
                    <a:pt x="1532234" y="253703"/>
                    <a:pt x="1530862" y="245712"/>
                    <a:pt x="1526671" y="239121"/>
                  </a:cubicBezTo>
                  <a:cubicBezTo>
                    <a:pt x="1521242" y="233215"/>
                    <a:pt x="1508573" y="232072"/>
                    <a:pt x="1489905" y="232072"/>
                  </a:cubicBezTo>
                  <a:lnTo>
                    <a:pt x="1478856" y="232072"/>
                  </a:lnTo>
                  <a:cubicBezTo>
                    <a:pt x="1423706" y="232072"/>
                    <a:pt x="1409990" y="251122"/>
                    <a:pt x="1399226" y="310653"/>
                  </a:cubicBezTo>
                  <a:close/>
                  <a:moveTo>
                    <a:pt x="1626303" y="184352"/>
                  </a:moveTo>
                  <a:cubicBezTo>
                    <a:pt x="1644209" y="204926"/>
                    <a:pt x="1650210" y="233882"/>
                    <a:pt x="1644686" y="272839"/>
                  </a:cubicBezTo>
                  <a:cubicBezTo>
                    <a:pt x="1633161" y="351325"/>
                    <a:pt x="1578011" y="370851"/>
                    <a:pt x="1492953" y="376852"/>
                  </a:cubicBezTo>
                  <a:lnTo>
                    <a:pt x="1391797" y="384472"/>
                  </a:lnTo>
                  <a:cubicBezTo>
                    <a:pt x="1394559" y="427049"/>
                    <a:pt x="1416753" y="435050"/>
                    <a:pt x="1458472" y="435050"/>
                  </a:cubicBezTo>
                  <a:cubicBezTo>
                    <a:pt x="1494476" y="435050"/>
                    <a:pt x="1581249" y="430764"/>
                    <a:pt x="1595346" y="427145"/>
                  </a:cubicBezTo>
                  <a:lnTo>
                    <a:pt x="1601061" y="425716"/>
                  </a:lnTo>
                  <a:lnTo>
                    <a:pt x="1601728" y="431621"/>
                  </a:lnTo>
                  <a:cubicBezTo>
                    <a:pt x="1604700" y="453662"/>
                    <a:pt x="1609348" y="475436"/>
                    <a:pt x="1615634" y="496772"/>
                  </a:cubicBezTo>
                  <a:lnTo>
                    <a:pt x="1616968" y="501153"/>
                  </a:lnTo>
                  <a:lnTo>
                    <a:pt x="1612682" y="502963"/>
                  </a:lnTo>
                  <a:cubicBezTo>
                    <a:pt x="1566676" y="522013"/>
                    <a:pt x="1494096" y="531538"/>
                    <a:pt x="1446090" y="531538"/>
                  </a:cubicBezTo>
                  <a:cubicBezTo>
                    <a:pt x="1378081" y="531538"/>
                    <a:pt x="1331313" y="516108"/>
                    <a:pt x="1303215" y="483913"/>
                  </a:cubicBezTo>
                  <a:cubicBezTo>
                    <a:pt x="1275116" y="451719"/>
                    <a:pt x="1264638" y="401141"/>
                    <a:pt x="1273020" y="329608"/>
                  </a:cubicBezTo>
                  <a:cubicBezTo>
                    <a:pt x="1289975" y="190258"/>
                    <a:pt x="1343696" y="143204"/>
                    <a:pt x="1486190" y="143204"/>
                  </a:cubicBezTo>
                  <a:cubicBezTo>
                    <a:pt x="1556580" y="143204"/>
                    <a:pt x="1602490" y="156634"/>
                    <a:pt x="1626398" y="184257"/>
                  </a:cubicBezTo>
                  <a:moveTo>
                    <a:pt x="826298" y="143204"/>
                  </a:moveTo>
                  <a:cubicBezTo>
                    <a:pt x="759623" y="143204"/>
                    <a:pt x="713998" y="157110"/>
                    <a:pt x="682661" y="186828"/>
                  </a:cubicBezTo>
                  <a:cubicBezTo>
                    <a:pt x="651323" y="216546"/>
                    <a:pt x="633416" y="261124"/>
                    <a:pt x="623415" y="332466"/>
                  </a:cubicBezTo>
                  <a:cubicBezTo>
                    <a:pt x="613414" y="403808"/>
                    <a:pt x="621891" y="453243"/>
                    <a:pt x="649704" y="484866"/>
                  </a:cubicBezTo>
                  <a:cubicBezTo>
                    <a:pt x="677517" y="516489"/>
                    <a:pt x="721808" y="530681"/>
                    <a:pt x="788483" y="530681"/>
                  </a:cubicBezTo>
                  <a:cubicBezTo>
                    <a:pt x="830394" y="531205"/>
                    <a:pt x="872142" y="525395"/>
                    <a:pt x="912308" y="513441"/>
                  </a:cubicBezTo>
                  <a:lnTo>
                    <a:pt x="915356" y="512393"/>
                  </a:lnTo>
                  <a:lnTo>
                    <a:pt x="927548" y="425239"/>
                  </a:lnTo>
                  <a:lnTo>
                    <a:pt x="919738" y="426573"/>
                  </a:lnTo>
                  <a:cubicBezTo>
                    <a:pt x="882371" y="431306"/>
                    <a:pt x="844719" y="433469"/>
                    <a:pt x="807057" y="433050"/>
                  </a:cubicBezTo>
                  <a:cubicBezTo>
                    <a:pt x="776101" y="433050"/>
                    <a:pt x="760671" y="429240"/>
                    <a:pt x="752098" y="419524"/>
                  </a:cubicBezTo>
                  <a:cubicBezTo>
                    <a:pt x="741525" y="407523"/>
                    <a:pt x="739430" y="383996"/>
                    <a:pt x="745240" y="338467"/>
                  </a:cubicBezTo>
                  <a:cubicBezTo>
                    <a:pt x="755527" y="254075"/>
                    <a:pt x="781721" y="240454"/>
                    <a:pt x="840490" y="240454"/>
                  </a:cubicBezTo>
                  <a:cubicBezTo>
                    <a:pt x="864303" y="240454"/>
                    <a:pt x="953266" y="241979"/>
                    <a:pt x="953266" y="241979"/>
                  </a:cubicBezTo>
                  <a:lnTo>
                    <a:pt x="964791" y="159302"/>
                  </a:lnTo>
                  <a:cubicBezTo>
                    <a:pt x="964791" y="159302"/>
                    <a:pt x="914975" y="142823"/>
                    <a:pt x="825917" y="142823"/>
                  </a:cubicBezTo>
                  <a:moveTo>
                    <a:pt x="1887764" y="228548"/>
                  </a:moveTo>
                  <a:cubicBezTo>
                    <a:pt x="1822232" y="228548"/>
                    <a:pt x="1808325" y="236930"/>
                    <a:pt x="1795371" y="332466"/>
                  </a:cubicBezTo>
                  <a:cubicBezTo>
                    <a:pt x="1788704" y="381519"/>
                    <a:pt x="1786799" y="412095"/>
                    <a:pt x="1796514" y="423144"/>
                  </a:cubicBezTo>
                  <a:cubicBezTo>
                    <a:pt x="1802229" y="428354"/>
                    <a:pt x="1810049" y="430611"/>
                    <a:pt x="1817660" y="429240"/>
                  </a:cubicBezTo>
                  <a:cubicBezTo>
                    <a:pt x="1853474" y="428573"/>
                    <a:pt x="1881859" y="409714"/>
                    <a:pt x="1918530" y="377233"/>
                  </a:cubicBezTo>
                  <a:lnTo>
                    <a:pt x="1939294" y="228548"/>
                  </a:lnTo>
                  <a:close/>
                  <a:moveTo>
                    <a:pt x="2090456" y="-52"/>
                  </a:moveTo>
                  <a:lnTo>
                    <a:pt x="2016542" y="521537"/>
                  </a:lnTo>
                  <a:lnTo>
                    <a:pt x="1922625" y="521537"/>
                  </a:lnTo>
                  <a:lnTo>
                    <a:pt x="1922625" y="463244"/>
                  </a:lnTo>
                  <a:cubicBezTo>
                    <a:pt x="1876048" y="507726"/>
                    <a:pt x="1827375" y="529919"/>
                    <a:pt x="1778703" y="529919"/>
                  </a:cubicBezTo>
                  <a:cubicBezTo>
                    <a:pt x="1744222" y="529919"/>
                    <a:pt x="1718790" y="519918"/>
                    <a:pt x="1700883" y="499534"/>
                  </a:cubicBezTo>
                  <a:cubicBezTo>
                    <a:pt x="1673261" y="467911"/>
                    <a:pt x="1665069" y="412190"/>
                    <a:pt x="1676118" y="329132"/>
                  </a:cubicBezTo>
                  <a:cubicBezTo>
                    <a:pt x="1697740" y="173398"/>
                    <a:pt x="1755842" y="142061"/>
                    <a:pt x="1842615" y="142061"/>
                  </a:cubicBezTo>
                  <a:cubicBezTo>
                    <a:pt x="1878963" y="142290"/>
                    <a:pt x="1915243" y="145061"/>
                    <a:pt x="1951200" y="150348"/>
                  </a:cubicBezTo>
                  <a:lnTo>
                    <a:pt x="1972536" y="-433"/>
                  </a:lnTo>
                  <a:close/>
                </a:path>
              </a:pathLst>
            </a:custGeom>
            <a:solidFill>
              <a:srgbClr val="39B54A"/>
            </a:solidFill>
            <a:ln w="9525" cap="flat">
              <a:noFill/>
              <a:prstDash val="solid"/>
              <a:miter/>
            </a:ln>
          </p:spPr>
          <p:txBody>
            <a:bodyPr rtlCol="0" anchor="ctr"/>
            <a:lstStyle/>
            <a:p>
              <a:endParaRPr lang="pt-BR"/>
            </a:p>
          </p:txBody>
        </p:sp>
        <p:sp>
          <p:nvSpPr>
            <p:cNvPr id="14" name="Forma Livre: Forma 13">
              <a:extLst>
                <a:ext uri="{FF2B5EF4-FFF2-40B4-BE49-F238E27FC236}">
                  <a16:creationId xmlns:a16="http://schemas.microsoft.com/office/drawing/2014/main" id="{2DE5583C-E31E-4BB7-9B62-88E0544A6667}"/>
                </a:ext>
              </a:extLst>
            </p:cNvPr>
            <p:cNvSpPr/>
            <p:nvPr/>
          </p:nvSpPr>
          <p:spPr>
            <a:xfrm>
              <a:off x="5618034" y="3065516"/>
              <a:ext cx="116858" cy="121834"/>
            </a:xfrm>
            <a:custGeom>
              <a:avLst/>
              <a:gdLst>
                <a:gd name="connsiteX0" fmla="*/ 4 w 116858"/>
                <a:gd name="connsiteY0" fmla="*/ 87492 h 121834"/>
                <a:gd name="connsiteX1" fmla="*/ 51058 w 116858"/>
                <a:gd name="connsiteY1" fmla="*/ 51297 h 121834"/>
                <a:gd name="connsiteX2" fmla="*/ 63631 w 116858"/>
                <a:gd name="connsiteY2" fmla="*/ 41106 h 121834"/>
                <a:gd name="connsiteX3" fmla="*/ 101731 w 116858"/>
                <a:gd name="connsiteY3" fmla="*/ 4149 h 121834"/>
                <a:gd name="connsiteX4" fmla="*/ 111256 w 116858"/>
                <a:gd name="connsiteY4" fmla="*/ -138 h 121834"/>
                <a:gd name="connsiteX5" fmla="*/ 115923 w 116858"/>
                <a:gd name="connsiteY5" fmla="*/ 22151 h 121834"/>
                <a:gd name="connsiteX6" fmla="*/ 74204 w 116858"/>
                <a:gd name="connsiteY6" fmla="*/ 121401 h 121834"/>
                <a:gd name="connsiteX7" fmla="*/ 74204 w 116858"/>
                <a:gd name="connsiteY7" fmla="*/ 121401 h 121834"/>
                <a:gd name="connsiteX8" fmla="*/ 74204 w 116858"/>
                <a:gd name="connsiteY8" fmla="*/ 121401 h 121834"/>
                <a:gd name="connsiteX9" fmla="*/ -282 w 116858"/>
                <a:gd name="connsiteY9" fmla="*/ 87873 h 121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58" h="121834">
                  <a:moveTo>
                    <a:pt x="4" y="87492"/>
                  </a:moveTo>
                  <a:cubicBezTo>
                    <a:pt x="17435" y="75967"/>
                    <a:pt x="34770" y="64156"/>
                    <a:pt x="51058" y="51297"/>
                  </a:cubicBezTo>
                  <a:cubicBezTo>
                    <a:pt x="55249" y="47964"/>
                    <a:pt x="60012" y="44249"/>
                    <a:pt x="63631" y="41106"/>
                  </a:cubicBezTo>
                  <a:cubicBezTo>
                    <a:pt x="77014" y="29514"/>
                    <a:pt x="89739" y="17179"/>
                    <a:pt x="101731" y="4149"/>
                  </a:cubicBezTo>
                  <a:cubicBezTo>
                    <a:pt x="105350" y="243"/>
                    <a:pt x="108875" y="-1090"/>
                    <a:pt x="111256" y="-138"/>
                  </a:cubicBezTo>
                  <a:cubicBezTo>
                    <a:pt x="115352" y="1482"/>
                    <a:pt x="117828" y="8816"/>
                    <a:pt x="115923" y="22151"/>
                  </a:cubicBezTo>
                  <a:cubicBezTo>
                    <a:pt x="110056" y="58070"/>
                    <a:pt x="95759" y="92074"/>
                    <a:pt x="74204" y="121401"/>
                  </a:cubicBezTo>
                  <a:lnTo>
                    <a:pt x="74204" y="121401"/>
                  </a:lnTo>
                  <a:lnTo>
                    <a:pt x="74204" y="121401"/>
                  </a:lnTo>
                  <a:cubicBezTo>
                    <a:pt x="46800" y="117163"/>
                    <a:pt x="21064" y="105580"/>
                    <a:pt x="-282" y="87873"/>
                  </a:cubicBezTo>
                </a:path>
              </a:pathLst>
            </a:custGeom>
            <a:solidFill>
              <a:srgbClr val="00B6F1"/>
            </a:solidFill>
            <a:ln w="9525" cap="flat">
              <a:noFill/>
              <a:prstDash val="solid"/>
              <a:miter/>
            </a:ln>
          </p:spPr>
          <p:txBody>
            <a:bodyPr rtlCol="0" anchor="ctr"/>
            <a:lstStyle/>
            <a:p>
              <a:endParaRPr lang="pt-BR"/>
            </a:p>
          </p:txBody>
        </p:sp>
        <p:sp>
          <p:nvSpPr>
            <p:cNvPr id="15" name="Forma Livre: Forma 14">
              <a:extLst>
                <a:ext uri="{FF2B5EF4-FFF2-40B4-BE49-F238E27FC236}">
                  <a16:creationId xmlns:a16="http://schemas.microsoft.com/office/drawing/2014/main" id="{6C4A0A9E-1C0D-4895-B8E6-283159DDADF6}"/>
                </a:ext>
              </a:extLst>
            </p:cNvPr>
            <p:cNvSpPr/>
            <p:nvPr/>
          </p:nvSpPr>
          <p:spPr>
            <a:xfrm>
              <a:off x="5724333" y="2928112"/>
              <a:ext cx="84937" cy="86549"/>
            </a:xfrm>
            <a:custGeom>
              <a:avLst/>
              <a:gdLst>
                <a:gd name="connsiteX0" fmla="*/ -282 w 84937"/>
                <a:gd name="connsiteY0" fmla="*/ 61351 h 86549"/>
                <a:gd name="connsiteX1" fmla="*/ 36580 w 84937"/>
                <a:gd name="connsiteY1" fmla="*/ 35920 h 86549"/>
                <a:gd name="connsiteX2" fmla="*/ 46105 w 84937"/>
                <a:gd name="connsiteY2" fmla="*/ 28776 h 86549"/>
                <a:gd name="connsiteX3" fmla="*/ 46105 w 84937"/>
                <a:gd name="connsiteY3" fmla="*/ 28776 h 86549"/>
                <a:gd name="connsiteX4" fmla="*/ 73918 w 84937"/>
                <a:gd name="connsiteY4" fmla="*/ 2773 h 86549"/>
                <a:gd name="connsiteX5" fmla="*/ 81062 w 84937"/>
                <a:gd name="connsiteY5" fmla="*/ -180 h 86549"/>
                <a:gd name="connsiteX6" fmla="*/ 84205 w 84937"/>
                <a:gd name="connsiteY6" fmla="*/ 15822 h 86549"/>
                <a:gd name="connsiteX7" fmla="*/ 53344 w 84937"/>
                <a:gd name="connsiteY7" fmla="*/ 86117 h 86549"/>
                <a:gd name="connsiteX8" fmla="*/ 53344 w 84937"/>
                <a:gd name="connsiteY8" fmla="*/ 86117 h 86549"/>
                <a:gd name="connsiteX9" fmla="*/ 99 w 84937"/>
                <a:gd name="connsiteY9" fmla="*/ 61351 h 865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4937" h="86549">
                  <a:moveTo>
                    <a:pt x="-282" y="61351"/>
                  </a:moveTo>
                  <a:cubicBezTo>
                    <a:pt x="12387" y="53255"/>
                    <a:pt x="24864" y="45064"/>
                    <a:pt x="36580" y="35920"/>
                  </a:cubicBezTo>
                  <a:cubicBezTo>
                    <a:pt x="39628" y="33634"/>
                    <a:pt x="43057" y="30967"/>
                    <a:pt x="46105" y="28776"/>
                  </a:cubicBezTo>
                  <a:lnTo>
                    <a:pt x="46105" y="28776"/>
                  </a:lnTo>
                  <a:cubicBezTo>
                    <a:pt x="55849" y="20632"/>
                    <a:pt x="65136" y="11955"/>
                    <a:pt x="73918" y="2773"/>
                  </a:cubicBezTo>
                  <a:cubicBezTo>
                    <a:pt x="76585" y="10"/>
                    <a:pt x="79062" y="-942"/>
                    <a:pt x="81062" y="-180"/>
                  </a:cubicBezTo>
                  <a:cubicBezTo>
                    <a:pt x="83062" y="582"/>
                    <a:pt x="85729" y="6297"/>
                    <a:pt x="84205" y="15822"/>
                  </a:cubicBezTo>
                  <a:cubicBezTo>
                    <a:pt x="79604" y="41359"/>
                    <a:pt x="69032" y="65447"/>
                    <a:pt x="53344" y="86117"/>
                  </a:cubicBezTo>
                  <a:lnTo>
                    <a:pt x="53344" y="86117"/>
                  </a:lnTo>
                  <a:cubicBezTo>
                    <a:pt x="33694" y="82792"/>
                    <a:pt x="15301" y="74229"/>
                    <a:pt x="99" y="61351"/>
                  </a:cubicBezTo>
                </a:path>
              </a:pathLst>
            </a:custGeom>
            <a:solidFill>
              <a:srgbClr val="FFC20E"/>
            </a:solidFill>
            <a:ln w="9525" cap="flat">
              <a:noFill/>
              <a:prstDash val="solid"/>
              <a:miter/>
            </a:ln>
          </p:spPr>
          <p:txBody>
            <a:bodyPr rtlCol="0" anchor="ctr"/>
            <a:lstStyle/>
            <a:p>
              <a:endParaRPr lang="pt-BR"/>
            </a:p>
          </p:txBody>
        </p:sp>
        <p:sp>
          <p:nvSpPr>
            <p:cNvPr id="16" name="Forma Livre: Forma 15">
              <a:extLst>
                <a:ext uri="{FF2B5EF4-FFF2-40B4-BE49-F238E27FC236}">
                  <a16:creationId xmlns:a16="http://schemas.microsoft.com/office/drawing/2014/main" id="{39B91F5C-4C9B-4BF3-9601-C18C6F775C4C}"/>
                </a:ext>
              </a:extLst>
            </p:cNvPr>
            <p:cNvSpPr/>
            <p:nvPr/>
          </p:nvSpPr>
          <p:spPr>
            <a:xfrm>
              <a:off x="5416295" y="3250320"/>
              <a:ext cx="209143" cy="187441"/>
            </a:xfrm>
            <a:custGeom>
              <a:avLst/>
              <a:gdLst>
                <a:gd name="connsiteX0" fmla="*/ -282 w 209143"/>
                <a:gd name="connsiteY0" fmla="*/ 114143 h 187441"/>
                <a:gd name="connsiteX1" fmla="*/ 91539 w 209143"/>
                <a:gd name="connsiteY1" fmla="*/ 68327 h 187441"/>
                <a:gd name="connsiteX2" fmla="*/ 114494 w 209143"/>
                <a:gd name="connsiteY2" fmla="*/ 55087 h 187441"/>
                <a:gd name="connsiteX3" fmla="*/ 114494 w 209143"/>
                <a:gd name="connsiteY3" fmla="*/ 55087 h 187441"/>
                <a:gd name="connsiteX4" fmla="*/ 186122 w 209143"/>
                <a:gd name="connsiteY4" fmla="*/ 5081 h 187441"/>
                <a:gd name="connsiteX5" fmla="*/ 203077 w 209143"/>
                <a:gd name="connsiteY5" fmla="*/ 700 h 187441"/>
                <a:gd name="connsiteX6" fmla="*/ 204982 w 209143"/>
                <a:gd name="connsiteY6" fmla="*/ 37752 h 187441"/>
                <a:gd name="connsiteX7" fmla="*/ 111542 w 209143"/>
                <a:gd name="connsiteY7" fmla="*/ 187009 h 187441"/>
                <a:gd name="connsiteX8" fmla="*/ 111542 w 209143"/>
                <a:gd name="connsiteY8" fmla="*/ 187009 h 187441"/>
                <a:gd name="connsiteX9" fmla="*/ -282 w 209143"/>
                <a:gd name="connsiteY9" fmla="*/ 114143 h 187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09143" h="187441">
                  <a:moveTo>
                    <a:pt x="-282" y="114143"/>
                  </a:moveTo>
                  <a:cubicBezTo>
                    <a:pt x="30865" y="99855"/>
                    <a:pt x="62012" y="85568"/>
                    <a:pt x="91539" y="68327"/>
                  </a:cubicBezTo>
                  <a:cubicBezTo>
                    <a:pt x="99159" y="64041"/>
                    <a:pt x="107827" y="58802"/>
                    <a:pt x="114494" y="55087"/>
                  </a:cubicBezTo>
                  <a:lnTo>
                    <a:pt x="114494" y="55087"/>
                  </a:lnTo>
                  <a:cubicBezTo>
                    <a:pt x="139279" y="39752"/>
                    <a:pt x="163186" y="23055"/>
                    <a:pt x="186122" y="5081"/>
                  </a:cubicBezTo>
                  <a:cubicBezTo>
                    <a:pt x="192980" y="-348"/>
                    <a:pt x="198981" y="-1682"/>
                    <a:pt x="203077" y="700"/>
                  </a:cubicBezTo>
                  <a:cubicBezTo>
                    <a:pt x="209268" y="4224"/>
                    <a:pt x="211364" y="16702"/>
                    <a:pt x="204982" y="37752"/>
                  </a:cubicBezTo>
                  <a:cubicBezTo>
                    <a:pt x="185913" y="94121"/>
                    <a:pt x="153918" y="145232"/>
                    <a:pt x="111542" y="187009"/>
                  </a:cubicBezTo>
                  <a:lnTo>
                    <a:pt x="111542" y="187009"/>
                  </a:lnTo>
                  <a:cubicBezTo>
                    <a:pt x="68374" y="173245"/>
                    <a:pt x="29741" y="148070"/>
                    <a:pt x="-282" y="114143"/>
                  </a:cubicBezTo>
                </a:path>
              </a:pathLst>
            </a:custGeom>
            <a:solidFill>
              <a:srgbClr val="FFC20E"/>
            </a:solidFill>
            <a:ln w="9525" cap="flat">
              <a:noFill/>
              <a:prstDash val="solid"/>
              <a:miter/>
            </a:ln>
          </p:spPr>
          <p:txBody>
            <a:bodyPr rtlCol="0" anchor="ctr"/>
            <a:lstStyle/>
            <a:p>
              <a:endParaRPr lang="pt-BR"/>
            </a:p>
          </p:txBody>
        </p:sp>
        <p:sp>
          <p:nvSpPr>
            <p:cNvPr id="17" name="Forma Livre: Forma 16">
              <a:extLst>
                <a:ext uri="{FF2B5EF4-FFF2-40B4-BE49-F238E27FC236}">
                  <a16:creationId xmlns:a16="http://schemas.microsoft.com/office/drawing/2014/main" id="{7FDB231F-2848-4F81-9598-15FE6061F000}"/>
                </a:ext>
              </a:extLst>
            </p:cNvPr>
            <p:cNvSpPr/>
            <p:nvPr/>
          </p:nvSpPr>
          <p:spPr>
            <a:xfrm>
              <a:off x="5066537" y="3248735"/>
              <a:ext cx="352362" cy="228174"/>
            </a:xfrm>
            <a:custGeom>
              <a:avLst/>
              <a:gdLst>
                <a:gd name="connsiteX0" fmla="*/ -282 w 352362"/>
                <a:gd name="connsiteY0" fmla="*/ 64484 h 228174"/>
                <a:gd name="connsiteX1" fmla="*/ 154499 w 352362"/>
                <a:gd name="connsiteY1" fmla="*/ 45434 h 228174"/>
                <a:gd name="connsiteX2" fmla="*/ 194123 w 352362"/>
                <a:gd name="connsiteY2" fmla="*/ 38004 h 228174"/>
                <a:gd name="connsiteX3" fmla="*/ 194123 w 352362"/>
                <a:gd name="connsiteY3" fmla="*/ 38004 h 228174"/>
                <a:gd name="connsiteX4" fmla="*/ 321854 w 352362"/>
                <a:gd name="connsiteY4" fmla="*/ 2285 h 228174"/>
                <a:gd name="connsiteX5" fmla="*/ 348429 w 352362"/>
                <a:gd name="connsiteY5" fmla="*/ 4476 h 228174"/>
                <a:gd name="connsiteX6" fmla="*/ 333188 w 352362"/>
                <a:gd name="connsiteY6" fmla="*/ 59245 h 228174"/>
                <a:gd name="connsiteX7" fmla="*/ 125924 w 352362"/>
                <a:gd name="connsiteY7" fmla="*/ 227742 h 228174"/>
                <a:gd name="connsiteX8" fmla="*/ 125924 w 352362"/>
                <a:gd name="connsiteY8" fmla="*/ 227170 h 228174"/>
                <a:gd name="connsiteX9" fmla="*/ 125924 w 352362"/>
                <a:gd name="connsiteY9" fmla="*/ 227647 h 228174"/>
                <a:gd name="connsiteX10" fmla="*/ -282 w 352362"/>
                <a:gd name="connsiteY10" fmla="*/ 64674 h 2281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52362" h="228174">
                  <a:moveTo>
                    <a:pt x="-282" y="64484"/>
                  </a:moveTo>
                  <a:cubicBezTo>
                    <a:pt x="51630" y="59816"/>
                    <a:pt x="103731" y="54482"/>
                    <a:pt x="154499" y="45434"/>
                  </a:cubicBezTo>
                  <a:cubicBezTo>
                    <a:pt x="167549" y="43052"/>
                    <a:pt x="182503" y="40480"/>
                    <a:pt x="194123" y="38004"/>
                  </a:cubicBezTo>
                  <a:lnTo>
                    <a:pt x="194123" y="38004"/>
                  </a:lnTo>
                  <a:cubicBezTo>
                    <a:pt x="237329" y="28488"/>
                    <a:pt x="279972" y="16563"/>
                    <a:pt x="321854" y="2285"/>
                  </a:cubicBezTo>
                  <a:cubicBezTo>
                    <a:pt x="334331" y="-2096"/>
                    <a:pt x="343666" y="-1048"/>
                    <a:pt x="348429" y="4476"/>
                  </a:cubicBezTo>
                  <a:cubicBezTo>
                    <a:pt x="355763" y="12953"/>
                    <a:pt x="352715" y="32003"/>
                    <a:pt x="333188" y="59245"/>
                  </a:cubicBezTo>
                  <a:cubicBezTo>
                    <a:pt x="282611" y="129920"/>
                    <a:pt x="203077" y="190213"/>
                    <a:pt x="125924" y="227742"/>
                  </a:cubicBezTo>
                  <a:lnTo>
                    <a:pt x="125924" y="227170"/>
                  </a:lnTo>
                  <a:lnTo>
                    <a:pt x="125924" y="227647"/>
                  </a:lnTo>
                  <a:cubicBezTo>
                    <a:pt x="70070" y="185556"/>
                    <a:pt x="26493" y="129292"/>
                    <a:pt x="-282" y="64674"/>
                  </a:cubicBezTo>
                </a:path>
              </a:pathLst>
            </a:custGeom>
            <a:solidFill>
              <a:srgbClr val="39B54A"/>
            </a:solidFill>
            <a:ln w="9525" cap="flat">
              <a:noFill/>
              <a:prstDash val="solid"/>
              <a:miter/>
            </a:ln>
          </p:spPr>
          <p:txBody>
            <a:bodyPr rtlCol="0" anchor="ctr"/>
            <a:lstStyle/>
            <a:p>
              <a:endParaRPr lang="pt-BR"/>
            </a:p>
          </p:txBody>
        </p:sp>
        <p:sp>
          <p:nvSpPr>
            <p:cNvPr id="18" name="Forma Livre: Forma 17">
              <a:extLst>
                <a:ext uri="{FF2B5EF4-FFF2-40B4-BE49-F238E27FC236}">
                  <a16:creationId xmlns:a16="http://schemas.microsoft.com/office/drawing/2014/main" id="{B0C994FD-3E6E-426E-8794-574682F68EEE}"/>
                </a:ext>
              </a:extLst>
            </p:cNvPr>
            <p:cNvSpPr/>
            <p:nvPr/>
          </p:nvSpPr>
          <p:spPr>
            <a:xfrm>
              <a:off x="4776821" y="2899504"/>
              <a:ext cx="505793" cy="317156"/>
            </a:xfrm>
            <a:custGeom>
              <a:avLst/>
              <a:gdLst>
                <a:gd name="connsiteX0" fmla="*/ 472219 w 505793"/>
                <a:gd name="connsiteY0" fmla="*/ 187591 h 317156"/>
                <a:gd name="connsiteX1" fmla="*/ 275528 w 505793"/>
                <a:gd name="connsiteY1" fmla="*/ 124916 h 317156"/>
                <a:gd name="connsiteX2" fmla="*/ 275528 w 505793"/>
                <a:gd name="connsiteY2" fmla="*/ 124916 h 317156"/>
                <a:gd name="connsiteX3" fmla="*/ 217521 w 505793"/>
                <a:gd name="connsiteY3" fmla="*/ 100818 h 317156"/>
                <a:gd name="connsiteX4" fmla="*/ 5590 w 505793"/>
                <a:gd name="connsiteY4" fmla="*/ -433 h 317156"/>
                <a:gd name="connsiteX5" fmla="*/ 58168 w 505793"/>
                <a:gd name="connsiteY5" fmla="*/ 312559 h 317156"/>
                <a:gd name="connsiteX6" fmla="*/ 437929 w 505793"/>
                <a:gd name="connsiteY6" fmla="*/ 269982 h 317156"/>
                <a:gd name="connsiteX7" fmla="*/ 505366 w 505793"/>
                <a:gd name="connsiteY7" fmla="*/ 212832 h 317156"/>
                <a:gd name="connsiteX8" fmla="*/ 472695 w 505793"/>
                <a:gd name="connsiteY8" fmla="*/ 187400 h 3171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505793" h="317156">
                  <a:moveTo>
                    <a:pt x="472219" y="187591"/>
                  </a:moveTo>
                  <a:cubicBezTo>
                    <a:pt x="405535" y="170388"/>
                    <a:pt x="339870" y="149462"/>
                    <a:pt x="275528" y="124916"/>
                  </a:cubicBezTo>
                  <a:lnTo>
                    <a:pt x="275528" y="124916"/>
                  </a:lnTo>
                  <a:cubicBezTo>
                    <a:pt x="258193" y="118249"/>
                    <a:pt x="236571" y="108914"/>
                    <a:pt x="217521" y="100818"/>
                  </a:cubicBezTo>
                  <a:cubicBezTo>
                    <a:pt x="143607" y="69576"/>
                    <a:pt x="77027" y="37572"/>
                    <a:pt x="5590" y="-433"/>
                  </a:cubicBezTo>
                  <a:cubicBezTo>
                    <a:pt x="-14413" y="99484"/>
                    <a:pt x="20068" y="230263"/>
                    <a:pt x="58168" y="312559"/>
                  </a:cubicBezTo>
                  <a:cubicBezTo>
                    <a:pt x="183993" y="323989"/>
                    <a:pt x="323439" y="312559"/>
                    <a:pt x="437929" y="269982"/>
                  </a:cubicBezTo>
                  <a:cubicBezTo>
                    <a:pt x="486983" y="251694"/>
                    <a:pt x="507462" y="229977"/>
                    <a:pt x="505366" y="212832"/>
                  </a:cubicBezTo>
                  <a:cubicBezTo>
                    <a:pt x="503937" y="201783"/>
                    <a:pt x="492793" y="192448"/>
                    <a:pt x="472695" y="187400"/>
                  </a:cubicBezTo>
                </a:path>
              </a:pathLst>
            </a:custGeom>
            <a:solidFill>
              <a:srgbClr val="00B6F1"/>
            </a:solidFill>
            <a:ln w="9525" cap="flat">
              <a:noFill/>
              <a:prstDash val="solid"/>
              <a:miter/>
            </a:ln>
          </p:spPr>
          <p:txBody>
            <a:bodyPr rtlCol="0" anchor="ctr"/>
            <a:lstStyle/>
            <a:p>
              <a:endParaRPr lang="pt-BR"/>
            </a:p>
          </p:txBody>
        </p:sp>
        <p:sp>
          <p:nvSpPr>
            <p:cNvPr id="19" name="Forma Livre: Forma 18">
              <a:extLst>
                <a:ext uri="{FF2B5EF4-FFF2-40B4-BE49-F238E27FC236}">
                  <a16:creationId xmlns:a16="http://schemas.microsoft.com/office/drawing/2014/main" id="{94524F9E-3CC7-42C5-904D-289E3E962534}"/>
                </a:ext>
              </a:extLst>
            </p:cNvPr>
            <p:cNvSpPr/>
            <p:nvPr/>
          </p:nvSpPr>
          <p:spPr>
            <a:xfrm>
              <a:off x="5065489" y="2728911"/>
              <a:ext cx="271361" cy="261821"/>
            </a:xfrm>
            <a:custGeom>
              <a:avLst/>
              <a:gdLst>
                <a:gd name="connsiteX0" fmla="*/ 259369 w 271361"/>
                <a:gd name="connsiteY0" fmla="*/ 222262 h 261821"/>
                <a:gd name="connsiteX1" fmla="*/ 167739 w 271361"/>
                <a:gd name="connsiteY1" fmla="*/ 134060 h 261821"/>
                <a:gd name="connsiteX2" fmla="*/ 142212 w 271361"/>
                <a:gd name="connsiteY2" fmla="*/ 104819 h 261821"/>
                <a:gd name="connsiteX3" fmla="*/ 63250 w 271361"/>
                <a:gd name="connsiteY3" fmla="*/ -433 h 261821"/>
                <a:gd name="connsiteX4" fmla="*/ -282 w 271361"/>
                <a:gd name="connsiteY4" fmla="*/ 185686 h 261821"/>
                <a:gd name="connsiteX5" fmla="*/ 218793 w 271361"/>
                <a:gd name="connsiteY5" fmla="*/ 260933 h 261821"/>
                <a:gd name="connsiteX6" fmla="*/ 270514 w 271361"/>
                <a:gd name="connsiteY6" fmla="*/ 245693 h 261821"/>
                <a:gd name="connsiteX7" fmla="*/ 259274 w 271361"/>
                <a:gd name="connsiteY7" fmla="*/ 222262 h 2618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71361" h="261821">
                  <a:moveTo>
                    <a:pt x="259369" y="222262"/>
                  </a:moveTo>
                  <a:cubicBezTo>
                    <a:pt x="227166" y="194630"/>
                    <a:pt x="196571" y="165188"/>
                    <a:pt x="167739" y="134060"/>
                  </a:cubicBezTo>
                  <a:cubicBezTo>
                    <a:pt x="160024" y="125678"/>
                    <a:pt x="150594" y="114534"/>
                    <a:pt x="142212" y="104819"/>
                  </a:cubicBezTo>
                  <a:cubicBezTo>
                    <a:pt x="114123" y="71090"/>
                    <a:pt x="87767" y="35962"/>
                    <a:pt x="63250" y="-433"/>
                  </a:cubicBezTo>
                  <a:cubicBezTo>
                    <a:pt x="26293" y="52336"/>
                    <a:pt x="575" y="127774"/>
                    <a:pt x="-282" y="185686"/>
                  </a:cubicBezTo>
                  <a:cubicBezTo>
                    <a:pt x="65726" y="225500"/>
                    <a:pt x="145069" y="255504"/>
                    <a:pt x="218793" y="260933"/>
                  </a:cubicBezTo>
                  <a:cubicBezTo>
                    <a:pt x="250416" y="263314"/>
                    <a:pt x="267275" y="256075"/>
                    <a:pt x="270514" y="245693"/>
                  </a:cubicBezTo>
                  <a:cubicBezTo>
                    <a:pt x="272609" y="238835"/>
                    <a:pt x="268894" y="230453"/>
                    <a:pt x="259274" y="222262"/>
                  </a:cubicBezTo>
                </a:path>
              </a:pathLst>
            </a:custGeom>
            <a:solidFill>
              <a:srgbClr val="FFC20E"/>
            </a:solidFill>
            <a:ln w="9525" cap="flat">
              <a:noFill/>
              <a:prstDash val="solid"/>
              <a:miter/>
            </a:ln>
          </p:spPr>
          <p:txBody>
            <a:bodyPr rtlCol="0" anchor="ctr"/>
            <a:lstStyle/>
            <a:p>
              <a:endParaRPr lang="pt-BR"/>
            </a:p>
          </p:txBody>
        </p:sp>
        <p:sp>
          <p:nvSpPr>
            <p:cNvPr id="20" name="Forma Livre: Forma 19">
              <a:extLst>
                <a:ext uri="{FF2B5EF4-FFF2-40B4-BE49-F238E27FC236}">
                  <a16:creationId xmlns:a16="http://schemas.microsoft.com/office/drawing/2014/main" id="{26ED13BE-5975-4663-A26A-208FC1941843}"/>
                </a:ext>
              </a:extLst>
            </p:cNvPr>
            <p:cNvSpPr/>
            <p:nvPr/>
          </p:nvSpPr>
          <p:spPr>
            <a:xfrm>
              <a:off x="5389625" y="3032146"/>
              <a:ext cx="234677" cy="132534"/>
            </a:xfrm>
            <a:custGeom>
              <a:avLst/>
              <a:gdLst>
                <a:gd name="connsiteX0" fmla="*/ -282 w 234677"/>
                <a:gd name="connsiteY0" fmla="*/ 15039 h 132534"/>
                <a:gd name="connsiteX1" fmla="*/ 102588 w 234677"/>
                <a:gd name="connsiteY1" fmla="*/ 15039 h 132534"/>
                <a:gd name="connsiteX2" fmla="*/ 129163 w 234677"/>
                <a:gd name="connsiteY2" fmla="*/ 13324 h 132534"/>
                <a:gd name="connsiteX3" fmla="*/ 129163 w 234677"/>
                <a:gd name="connsiteY3" fmla="*/ 13324 h 132534"/>
                <a:gd name="connsiteX4" fmla="*/ 215554 w 234677"/>
                <a:gd name="connsiteY4" fmla="*/ 275 h 132534"/>
                <a:gd name="connsiteX5" fmla="*/ 232795 w 234677"/>
                <a:gd name="connsiteY5" fmla="*/ 3990 h 132534"/>
                <a:gd name="connsiteX6" fmla="*/ 218602 w 234677"/>
                <a:gd name="connsiteY6" fmla="*/ 38661 h 132534"/>
                <a:gd name="connsiteX7" fmla="*/ 69727 w 234677"/>
                <a:gd name="connsiteY7" fmla="*/ 132101 h 132534"/>
                <a:gd name="connsiteX8" fmla="*/ 69727 w 234677"/>
                <a:gd name="connsiteY8" fmla="*/ 131625 h 132534"/>
                <a:gd name="connsiteX9" fmla="*/ 69727 w 234677"/>
                <a:gd name="connsiteY9" fmla="*/ 132101 h 132534"/>
                <a:gd name="connsiteX10" fmla="*/ -282 w 234677"/>
                <a:gd name="connsiteY10" fmla="*/ 14849 h 1325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234677" h="132534">
                  <a:moveTo>
                    <a:pt x="-282" y="15039"/>
                  </a:moveTo>
                  <a:cubicBezTo>
                    <a:pt x="34103" y="16182"/>
                    <a:pt x="68584" y="17039"/>
                    <a:pt x="102588" y="15039"/>
                  </a:cubicBezTo>
                  <a:cubicBezTo>
                    <a:pt x="111351" y="15039"/>
                    <a:pt x="121638" y="14087"/>
                    <a:pt x="129163" y="13324"/>
                  </a:cubicBezTo>
                  <a:lnTo>
                    <a:pt x="129163" y="13324"/>
                  </a:lnTo>
                  <a:cubicBezTo>
                    <a:pt x="158186" y="10601"/>
                    <a:pt x="187027" y="6238"/>
                    <a:pt x="215554" y="275"/>
                  </a:cubicBezTo>
                  <a:cubicBezTo>
                    <a:pt x="224032" y="-1534"/>
                    <a:pt x="230128" y="275"/>
                    <a:pt x="232795" y="3990"/>
                  </a:cubicBezTo>
                  <a:cubicBezTo>
                    <a:pt x="236891" y="10086"/>
                    <a:pt x="233461" y="22373"/>
                    <a:pt x="218602" y="38661"/>
                  </a:cubicBezTo>
                  <a:cubicBezTo>
                    <a:pt x="177131" y="81228"/>
                    <a:pt x="126086" y="113261"/>
                    <a:pt x="69727" y="132101"/>
                  </a:cubicBezTo>
                  <a:cubicBezTo>
                    <a:pt x="69727" y="132101"/>
                    <a:pt x="69727" y="132101"/>
                    <a:pt x="69727" y="131625"/>
                  </a:cubicBezTo>
                  <a:cubicBezTo>
                    <a:pt x="69727" y="131149"/>
                    <a:pt x="69727" y="131625"/>
                    <a:pt x="69727" y="132101"/>
                  </a:cubicBezTo>
                  <a:cubicBezTo>
                    <a:pt x="36437" y="99888"/>
                    <a:pt x="12282" y="59435"/>
                    <a:pt x="-282" y="14849"/>
                  </a:cubicBezTo>
                </a:path>
              </a:pathLst>
            </a:custGeom>
            <a:solidFill>
              <a:srgbClr val="39B54A"/>
            </a:solidFill>
            <a:ln w="9525" cap="flat">
              <a:noFill/>
              <a:prstDash val="solid"/>
              <a:miter/>
            </a:ln>
          </p:spPr>
          <p:txBody>
            <a:bodyPr rtlCol="0" anchor="ctr"/>
            <a:lstStyle/>
            <a:p>
              <a:endParaRPr lang="pt-BR"/>
            </a:p>
          </p:txBody>
        </p:sp>
      </p:grpSp>
      <p:sp>
        <p:nvSpPr>
          <p:cNvPr id="21" name="Gráfico 3">
            <a:extLst>
              <a:ext uri="{FF2B5EF4-FFF2-40B4-BE49-F238E27FC236}">
                <a16:creationId xmlns:a16="http://schemas.microsoft.com/office/drawing/2014/main" id="{F8C604ED-B50C-4AE9-8436-CDB6A9C60386}"/>
              </a:ext>
            </a:extLst>
          </p:cNvPr>
          <p:cNvSpPr/>
          <p:nvPr/>
        </p:nvSpPr>
        <p:spPr>
          <a:xfrm rot="17691118">
            <a:off x="-5204055" y="-3843790"/>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chemeClr val="bg2"/>
              </a:gs>
              <a:gs pos="100000">
                <a:schemeClr val="accent1"/>
              </a:gs>
            </a:gsLst>
            <a:lin ang="2700000" scaled="1"/>
            <a:tileRect/>
          </a:gradFill>
          <a:ln w="121539" cap="flat">
            <a:noFill/>
            <a:prstDash val="solid"/>
            <a:miter/>
          </a:ln>
        </p:spPr>
        <p:txBody>
          <a:bodyPr rtlCol="0" anchor="ctr"/>
          <a:lstStyle/>
          <a:p>
            <a:endParaRPr lang="pt-BR"/>
          </a:p>
        </p:txBody>
      </p:sp>
      <p:pic>
        <p:nvPicPr>
          <p:cNvPr id="22" name="Gráfico 21">
            <a:extLst>
              <a:ext uri="{FF2B5EF4-FFF2-40B4-BE49-F238E27FC236}">
                <a16:creationId xmlns:a16="http://schemas.microsoft.com/office/drawing/2014/main" id="{6D610647-14C7-4B44-BD94-91B72A9238AF}"/>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16913861">
            <a:off x="-5410880" y="-3844078"/>
            <a:ext cx="9118825" cy="7173476"/>
          </a:xfrm>
          <a:prstGeom prst="rect">
            <a:avLst/>
          </a:prstGeom>
        </p:spPr>
      </p:pic>
      <p:sp>
        <p:nvSpPr>
          <p:cNvPr id="27" name="Gráfico 3">
            <a:extLst>
              <a:ext uri="{FF2B5EF4-FFF2-40B4-BE49-F238E27FC236}">
                <a16:creationId xmlns:a16="http://schemas.microsoft.com/office/drawing/2014/main" id="{1D6B5AAB-B6C6-43DB-B183-B8D7965C08DF}"/>
              </a:ext>
            </a:extLst>
          </p:cNvPr>
          <p:cNvSpPr/>
          <p:nvPr/>
        </p:nvSpPr>
        <p:spPr>
          <a:xfrm rot="9106725">
            <a:off x="7621924" y="5405929"/>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chemeClr val="accent2"/>
              </a:gs>
              <a:gs pos="100000">
                <a:schemeClr val="accent3"/>
              </a:gs>
            </a:gsLst>
            <a:lin ang="2700000" scaled="1"/>
            <a:tileRect/>
          </a:gradFill>
          <a:ln w="121539" cap="flat">
            <a:noFill/>
            <a:prstDash val="solid"/>
            <a:miter/>
          </a:ln>
        </p:spPr>
        <p:txBody>
          <a:bodyPr rtlCol="0" anchor="ctr"/>
          <a:lstStyle/>
          <a:p>
            <a:endParaRPr lang="pt-BR"/>
          </a:p>
        </p:txBody>
      </p:sp>
      <p:pic>
        <p:nvPicPr>
          <p:cNvPr id="28" name="Gráfico 27">
            <a:extLst>
              <a:ext uri="{FF2B5EF4-FFF2-40B4-BE49-F238E27FC236}">
                <a16:creationId xmlns:a16="http://schemas.microsoft.com/office/drawing/2014/main" id="{F061CACA-4CFC-44F2-8597-086427104827}"/>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rot="8329468">
            <a:off x="7310048" y="5620725"/>
            <a:ext cx="9118825" cy="7173476"/>
          </a:xfrm>
          <a:prstGeom prst="rect">
            <a:avLst/>
          </a:prstGeom>
        </p:spPr>
      </p:pic>
    </p:spTree>
    <p:custDataLst>
      <p:tags r:id="rId1"/>
    </p:custDataLst>
    <p:extLst>
      <p:ext uri="{BB962C8B-B14F-4D97-AF65-F5344CB8AC3E}">
        <p14:creationId xmlns:p14="http://schemas.microsoft.com/office/powerpoint/2010/main" val="308015198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pic>
        <p:nvPicPr>
          <p:cNvPr id="5" name="Imagem 4">
            <a:extLst>
              <a:ext uri="{FF2B5EF4-FFF2-40B4-BE49-F238E27FC236}">
                <a16:creationId xmlns:a16="http://schemas.microsoft.com/office/drawing/2014/main" id="{EE8F30B1-D743-A9D6-1716-F0C596609AE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182175" y="0"/>
            <a:ext cx="10398889" cy="6936518"/>
          </a:xfrm>
          <a:prstGeom prst="rect">
            <a:avLst/>
          </a:prstGeom>
        </p:spPr>
      </p:pic>
      <p:sp>
        <p:nvSpPr>
          <p:cNvPr id="137" name="Google Shape;137;g177a79fe0d0_0_673"/>
          <p:cNvSpPr/>
          <p:nvPr/>
        </p:nvSpPr>
        <p:spPr>
          <a:xfrm flipH="1">
            <a:off x="4178346" y="-962"/>
            <a:ext cx="8038065" cy="6861788"/>
          </a:xfrm>
          <a:custGeom>
            <a:avLst/>
            <a:gdLst/>
            <a:ahLst/>
            <a:cxnLst/>
            <a:rect l="l" t="t" r="r" b="b"/>
            <a:pathLst>
              <a:path w="8038065" h="6913640" extrusionOk="0">
                <a:moveTo>
                  <a:pt x="4844560" y="4303720"/>
                </a:moveTo>
                <a:cubicBezTo>
                  <a:pt x="5516134" y="5306541"/>
                  <a:pt x="6353324" y="6189016"/>
                  <a:pt x="7318614" y="6913640"/>
                </a:cubicBezTo>
                <a:lnTo>
                  <a:pt x="24411" y="6913640"/>
                </a:lnTo>
                <a:cubicBezTo>
                  <a:pt x="28421" y="4609093"/>
                  <a:pt x="-3663" y="2304547"/>
                  <a:pt x="347" y="0"/>
                </a:cubicBezTo>
                <a:lnTo>
                  <a:pt x="8038065" y="0"/>
                </a:lnTo>
                <a:cubicBezTo>
                  <a:pt x="6751858" y="1256045"/>
                  <a:pt x="5673994" y="2708775"/>
                  <a:pt x="4844560" y="4303720"/>
                </a:cubicBezTo>
                <a:close/>
              </a:path>
            </a:pathLst>
          </a:custGeom>
          <a:gradFill>
            <a:gsLst>
              <a:gs pos="0">
                <a:schemeClr val="dk2"/>
              </a:gs>
              <a:gs pos="50000">
                <a:schemeClr val="dk2"/>
              </a:gs>
              <a:gs pos="100000">
                <a:schemeClr val="accent1"/>
              </a:gs>
            </a:gsLst>
            <a:path path="circle">
              <a:fillToRect r="100000" b="100000"/>
            </a:path>
            <a:tileRect l="-100000" t="-10000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pic>
        <p:nvPicPr>
          <p:cNvPr id="10" name="Gráfico 9" hidden="1">
            <a:extLst>
              <a:ext uri="{FF2B5EF4-FFF2-40B4-BE49-F238E27FC236}">
                <a16:creationId xmlns:a16="http://schemas.microsoft.com/office/drawing/2014/main" id="{2D650473-9243-4BF3-A274-E5847538BD52}"/>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41" name="Google Shape;141;g177a79fe0d0_0_673"/>
          <p:cNvSpPr/>
          <p:nvPr/>
        </p:nvSpPr>
        <p:spPr>
          <a:xfrm rot="1975791">
            <a:off x="10953604" y="5279151"/>
            <a:ext cx="2204421" cy="2771340"/>
          </a:xfrm>
          <a:custGeom>
            <a:avLst/>
            <a:gdLst/>
            <a:ahLst/>
            <a:cxnLst/>
            <a:rect l="l" t="t" r="r" b="b"/>
            <a:pathLst>
              <a:path w="547817" h="688701" extrusionOk="0">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38100" cap="flat" cmpd="sng">
            <a:solidFill>
              <a:schemeClr val="lt1"/>
            </a:solidFill>
            <a:prstDash val="solid"/>
            <a:miter lim="8000"/>
            <a:headEnd type="none" w="sm" len="sm"/>
            <a:tailEnd type="none" w="sm" len="sm"/>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chemeClr val="dk1"/>
              </a:solidFill>
              <a:latin typeface="Nunito ExtraLight"/>
              <a:ea typeface="Nunito ExtraLight"/>
              <a:cs typeface="Nunito ExtraLight"/>
              <a:sym typeface="Nunito ExtraLight"/>
            </a:endParaRPr>
          </a:p>
        </p:txBody>
      </p:sp>
      <p:sp>
        <p:nvSpPr>
          <p:cNvPr id="142" name="Google Shape;142;g177a79fe0d0_0_673"/>
          <p:cNvSpPr txBox="1"/>
          <p:nvPr/>
        </p:nvSpPr>
        <p:spPr>
          <a:xfrm>
            <a:off x="11430000" y="6181223"/>
            <a:ext cx="394800" cy="307800"/>
          </a:xfrm>
          <a:prstGeom prst="rect">
            <a:avLst/>
          </a:prstGeom>
          <a:noFill/>
          <a:ln>
            <a:noFill/>
          </a:ln>
        </p:spPr>
        <p:txBody>
          <a:bodyPr spcFirstLastPara="1" wrap="square" lIns="91425" tIns="45700" rIns="91425" bIns="45700" anchor="t" anchorCtr="0">
            <a:spAutoFit/>
          </a:bodyPr>
          <a:lstStyle/>
          <a:p>
            <a:pPr marL="0" marR="0" lvl="0" indent="0" algn="r" rtl="0">
              <a:spcBef>
                <a:spcPts val="0"/>
              </a:spcBef>
              <a:spcAft>
                <a:spcPts val="0"/>
              </a:spcAft>
              <a:buNone/>
            </a:pPr>
            <a:fld id="{00000000-1234-1234-1234-123412341234}" type="slidenum">
              <a:rPr lang="pt-BR" sz="1400">
                <a:solidFill>
                  <a:schemeClr val="lt1"/>
                </a:solidFill>
                <a:latin typeface="+mj-lt"/>
                <a:ea typeface="Exo 2 ExtraBold"/>
                <a:cs typeface="Exo 2 ExtraBold"/>
                <a:sym typeface="Exo 2 ExtraBold"/>
              </a:rPr>
              <a:t>5</a:t>
            </a:fld>
            <a:endParaRPr sz="1400" dirty="0">
              <a:solidFill>
                <a:schemeClr val="lt1"/>
              </a:solidFill>
              <a:latin typeface="+mj-lt"/>
              <a:ea typeface="Exo 2 ExtraBold"/>
              <a:cs typeface="Exo 2 ExtraBold"/>
              <a:sym typeface="Exo 2 ExtraBold"/>
            </a:endParaRPr>
          </a:p>
        </p:txBody>
      </p:sp>
      <p:pic>
        <p:nvPicPr>
          <p:cNvPr id="143" name="Google Shape;143;g177a79fe0d0_0_673"/>
          <p:cNvPicPr preferRelativeResize="0"/>
          <p:nvPr/>
        </p:nvPicPr>
        <p:blipFill rotWithShape="1">
          <a:blip r:embed="rId7">
            <a:alphaModFix/>
          </a:blip>
          <a:srcRect/>
          <a:stretch/>
        </p:blipFill>
        <p:spPr>
          <a:xfrm rot="2345219" flipH="1">
            <a:off x="10115147" y="-2163007"/>
            <a:ext cx="2549071" cy="3061902"/>
          </a:xfrm>
          <a:prstGeom prst="rect">
            <a:avLst/>
          </a:prstGeom>
          <a:noFill/>
          <a:ln>
            <a:noFill/>
          </a:ln>
        </p:spPr>
      </p:pic>
      <p:pic>
        <p:nvPicPr>
          <p:cNvPr id="4" name="Gráfico 3">
            <a:extLst>
              <a:ext uri="{FF2B5EF4-FFF2-40B4-BE49-F238E27FC236}">
                <a16:creationId xmlns:a16="http://schemas.microsoft.com/office/drawing/2014/main" id="{235333D9-9D9B-8241-AF2A-38732D99C8E2}"/>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rot="15831058">
            <a:off x="-1648961" y="-969309"/>
            <a:ext cx="9511348" cy="8042083"/>
          </a:xfrm>
          <a:prstGeom prst="rect">
            <a:avLst/>
          </a:prstGeom>
        </p:spPr>
      </p:pic>
      <p:sp>
        <p:nvSpPr>
          <p:cNvPr id="2" name="CaixaDeTexto 1">
            <a:extLst>
              <a:ext uri="{FF2B5EF4-FFF2-40B4-BE49-F238E27FC236}">
                <a16:creationId xmlns:a16="http://schemas.microsoft.com/office/drawing/2014/main" id="{A1A36D22-6493-1744-96E7-702F09EB8E61}"/>
              </a:ext>
            </a:extLst>
          </p:cNvPr>
          <p:cNvSpPr txBox="1"/>
          <p:nvPr/>
        </p:nvSpPr>
        <p:spPr>
          <a:xfrm>
            <a:off x="7645147" y="2910007"/>
            <a:ext cx="4303842" cy="1200329"/>
          </a:xfrm>
          <a:prstGeom prst="rect">
            <a:avLst/>
          </a:prstGeom>
          <a:noFill/>
        </p:spPr>
        <p:txBody>
          <a:bodyPr wrap="square" rtlCol="0" anchor="b">
            <a:spAutoFit/>
          </a:bodyPr>
          <a:lstStyle/>
          <a:p>
            <a:r>
              <a:rPr lang="pt-BR" sz="3600" i="1" dirty="0">
                <a:solidFill>
                  <a:schemeClr val="bg1"/>
                </a:solidFill>
                <a:latin typeface="+mj-lt"/>
              </a:rPr>
              <a:t>É hora de iniciar nossa jornada!</a:t>
            </a:r>
            <a:endParaRPr lang="pt-BR" sz="1400" i="1" dirty="0">
              <a:solidFill>
                <a:schemeClr val="bg1"/>
              </a:solidFill>
            </a:endParaRPr>
          </a:p>
        </p:txBody>
      </p:sp>
    </p:spTree>
    <p:custDataLst>
      <p:tags r:id="rId1"/>
    </p:custDataLst>
  </p:cSld>
  <p:clrMapOvr>
    <a:masterClrMapping/>
  </p:clrMapOvr>
  <p:transition spd="slow">
    <p:wip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Imagem 5" descr="Pessoas sentadas ao redor de um computador&#10;&#10;Descrição gerada automaticamente">
            <a:extLst>
              <a:ext uri="{FF2B5EF4-FFF2-40B4-BE49-F238E27FC236}">
                <a16:creationId xmlns:a16="http://schemas.microsoft.com/office/drawing/2014/main" id="{9BBFA31B-62DF-173E-8503-5F3B88748B0F}"/>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67008" y="132"/>
            <a:ext cx="10554758" cy="7044152"/>
          </a:xfrm>
          <a:prstGeom prst="rect">
            <a:avLst/>
          </a:prstGeom>
        </p:spPr>
      </p:pic>
      <p:sp>
        <p:nvSpPr>
          <p:cNvPr id="13" name="Google Shape;453;g175e544e504_0_187">
            <a:extLst>
              <a:ext uri="{FF2B5EF4-FFF2-40B4-BE49-F238E27FC236}">
                <a16:creationId xmlns:a16="http://schemas.microsoft.com/office/drawing/2014/main" id="{FBE39594-D268-4153-912A-806B25040652}"/>
              </a:ext>
            </a:extLst>
          </p:cNvPr>
          <p:cNvSpPr/>
          <p:nvPr/>
        </p:nvSpPr>
        <p:spPr>
          <a:xfrm>
            <a:off x="0" y="-1"/>
            <a:ext cx="9849853" cy="6913500"/>
          </a:xfrm>
          <a:prstGeom prst="rect">
            <a:avLst/>
          </a:prstGeom>
          <a:gradFill>
            <a:gsLst>
              <a:gs pos="0">
                <a:schemeClr val="lt1"/>
              </a:gs>
              <a:gs pos="50000">
                <a:schemeClr val="lt1"/>
              </a:gs>
              <a:gs pos="100000">
                <a:srgbClr val="1E9B32">
                  <a:alpha val="0"/>
                </a:srgbClr>
              </a:gs>
            </a:gsLst>
            <a:lin ang="0" scaled="0"/>
          </a:gra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chemeClr val="lt1"/>
              </a:solidFill>
              <a:latin typeface="Nunito ExtraLight"/>
              <a:ea typeface="Nunito ExtraLight"/>
              <a:cs typeface="Nunito ExtraLight"/>
              <a:sym typeface="Nunito ExtraLight"/>
            </a:endParaRPr>
          </a:p>
        </p:txBody>
      </p:sp>
      <p:grpSp>
        <p:nvGrpSpPr>
          <p:cNvPr id="5" name="Agrupar 4">
            <a:extLst>
              <a:ext uri="{FF2B5EF4-FFF2-40B4-BE49-F238E27FC236}">
                <a16:creationId xmlns:a16="http://schemas.microsoft.com/office/drawing/2014/main" id="{742FE5A2-EE3B-4F88-A3DD-B27AF5EA1B6D}"/>
              </a:ext>
            </a:extLst>
          </p:cNvPr>
          <p:cNvGrpSpPr/>
          <p:nvPr/>
        </p:nvGrpSpPr>
        <p:grpSpPr>
          <a:xfrm flipH="1">
            <a:off x="-1326435" y="-1302364"/>
            <a:ext cx="9683932" cy="8744205"/>
            <a:chOff x="5635839" y="-1454109"/>
            <a:chExt cx="9683932" cy="8744205"/>
          </a:xfrm>
        </p:grpSpPr>
        <p:sp>
          <p:nvSpPr>
            <p:cNvPr id="17" name="Gráfico 3">
              <a:extLst>
                <a:ext uri="{FF2B5EF4-FFF2-40B4-BE49-F238E27FC236}">
                  <a16:creationId xmlns:a16="http://schemas.microsoft.com/office/drawing/2014/main" id="{312FEFA6-F1EF-4F56-97C5-0A160AC21A69}"/>
                </a:ext>
              </a:extLst>
            </p:cNvPr>
            <p:cNvSpPr/>
            <p:nvPr/>
          </p:nvSpPr>
          <p:spPr>
            <a:xfrm rot="1473581" flipH="1">
              <a:off x="5635839" y="127851"/>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chemeClr val="bg2"/>
                </a:gs>
                <a:gs pos="100000">
                  <a:schemeClr val="accent1"/>
                </a:gs>
              </a:gsLst>
              <a:lin ang="2700000" scaled="1"/>
              <a:tileRect/>
            </a:gradFill>
            <a:ln w="121539" cap="flat">
              <a:noFill/>
              <a:prstDash val="solid"/>
              <a:miter/>
            </a:ln>
          </p:spPr>
          <p:txBody>
            <a:bodyPr rtlCol="0" anchor="ctr"/>
            <a:lstStyle/>
            <a:p>
              <a:endParaRPr lang="pt-BR"/>
            </a:p>
          </p:txBody>
        </p:sp>
        <p:pic>
          <p:nvPicPr>
            <p:cNvPr id="18" name="Gráfico 17">
              <a:extLst>
                <a:ext uri="{FF2B5EF4-FFF2-40B4-BE49-F238E27FC236}">
                  <a16:creationId xmlns:a16="http://schemas.microsoft.com/office/drawing/2014/main" id="{4D5070BD-131A-4C7F-A205-4233BF339C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250838" flipH="1">
              <a:off x="6200946" y="-157739"/>
              <a:ext cx="9118825" cy="7173476"/>
            </a:xfrm>
            <a:prstGeom prst="rect">
              <a:avLst/>
            </a:prstGeom>
          </p:spPr>
        </p:pic>
        <p:pic>
          <p:nvPicPr>
            <p:cNvPr id="11" name="Gráfico 10">
              <a:extLst>
                <a:ext uri="{FF2B5EF4-FFF2-40B4-BE49-F238E27FC236}">
                  <a16:creationId xmlns:a16="http://schemas.microsoft.com/office/drawing/2014/main" id="{1EDEB447-2225-4C86-99FB-45849C8231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480000">
              <a:off x="7181241" y="-1454109"/>
              <a:ext cx="7053220" cy="8472211"/>
            </a:xfrm>
            <a:prstGeom prst="rect">
              <a:avLst/>
            </a:prstGeom>
          </p:spPr>
        </p:pic>
      </p:grpSp>
      <p:sp>
        <p:nvSpPr>
          <p:cNvPr id="15" name="Retângulo: Cantos Arredondados 14">
            <a:extLst>
              <a:ext uri="{FF2B5EF4-FFF2-40B4-BE49-F238E27FC236}">
                <a16:creationId xmlns:a16="http://schemas.microsoft.com/office/drawing/2014/main" id="{17E8643F-8EB7-4F52-A80C-361B795BBE71}"/>
              </a:ext>
            </a:extLst>
          </p:cNvPr>
          <p:cNvSpPr/>
          <p:nvPr/>
        </p:nvSpPr>
        <p:spPr>
          <a:xfrm>
            <a:off x="367247" y="570825"/>
            <a:ext cx="6590538" cy="5654841"/>
          </a:xfrm>
          <a:prstGeom prst="roundRect">
            <a:avLst>
              <a:gd name="adj" fmla="val 2395"/>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665492" y="1709553"/>
            <a:ext cx="6054540" cy="3438890"/>
          </a:xfrm>
          <a:prstGeom prst="rect">
            <a:avLst/>
          </a:prstGeom>
          <a:noFill/>
        </p:spPr>
        <p:txBody>
          <a:bodyPr wrap="square" rtlCol="0" anchor="ctr">
            <a:spAutoFit/>
          </a:bodyPr>
          <a:lstStyle/>
          <a:p>
            <a:pPr>
              <a:spcBef>
                <a:spcPts val="1400"/>
              </a:spcBef>
            </a:pPr>
            <a:r>
              <a:rPr lang="pt-BR" sz="2400" b="1" i="1" dirty="0">
                <a:solidFill>
                  <a:schemeClr val="tx2"/>
                </a:solidFill>
                <a:latin typeface="+mj-lt"/>
              </a:rPr>
              <a:t>Diagnóstico Inicial:</a:t>
            </a:r>
            <a:br>
              <a:rPr lang="pt-BR" sz="2400" b="1" i="1" dirty="0">
                <a:solidFill>
                  <a:schemeClr val="tx2"/>
                </a:solidFill>
                <a:latin typeface="+mj-lt"/>
              </a:rPr>
            </a:br>
            <a:r>
              <a:rPr lang="pt-BR" sz="2400" b="1" i="1" dirty="0">
                <a:solidFill>
                  <a:schemeClr val="tx2"/>
                </a:solidFill>
                <a:latin typeface="+mj-lt"/>
              </a:rPr>
              <a:t>Apresentação e Networking</a:t>
            </a:r>
          </a:p>
          <a:p>
            <a:pPr marL="360000">
              <a:lnSpc>
                <a:spcPct val="130000"/>
              </a:lnSpc>
              <a:spcBef>
                <a:spcPts val="1600"/>
              </a:spcBef>
              <a:spcAft>
                <a:spcPts val="1600"/>
              </a:spcAft>
            </a:pPr>
            <a:r>
              <a:rPr lang="pt-BR" sz="1600" dirty="0"/>
              <a:t>O que é networking (rede de contatos) para você?</a:t>
            </a:r>
          </a:p>
          <a:p>
            <a:pPr marL="360000">
              <a:lnSpc>
                <a:spcPct val="130000"/>
              </a:lnSpc>
              <a:spcBef>
                <a:spcPts val="1600"/>
              </a:spcBef>
              <a:spcAft>
                <a:spcPts val="1600"/>
              </a:spcAft>
            </a:pPr>
            <a:r>
              <a:rPr lang="pt-BR" sz="1600" dirty="0"/>
              <a:t>Você se considera uma pessoa com uma boa</a:t>
            </a:r>
            <a:br>
              <a:rPr lang="pt-BR" sz="1600" dirty="0"/>
            </a:br>
            <a:r>
              <a:rPr lang="pt-BR" sz="1600" dirty="0"/>
              <a:t>rede de relacionamentos?</a:t>
            </a:r>
          </a:p>
          <a:p>
            <a:pPr marL="360000">
              <a:lnSpc>
                <a:spcPct val="130000"/>
              </a:lnSpc>
              <a:spcBef>
                <a:spcPts val="1600"/>
              </a:spcBef>
              <a:spcAft>
                <a:spcPts val="1600"/>
              </a:spcAft>
            </a:pPr>
            <a:r>
              <a:rPr lang="pt-BR" sz="1600" dirty="0"/>
              <a:t>Se você tivesse poucos minutos para apresentar</a:t>
            </a:r>
            <a:br>
              <a:rPr lang="pt-BR" sz="1600" dirty="0"/>
            </a:br>
            <a:r>
              <a:rPr lang="pt-BR" sz="1600" dirty="0"/>
              <a:t>seu negócio, o que falaria sobre ele?</a:t>
            </a:r>
          </a:p>
        </p:txBody>
      </p:sp>
      <p:sp>
        <p:nvSpPr>
          <p:cNvPr id="19" name="Gráfico 8">
            <a:extLst>
              <a:ext uri="{FF2B5EF4-FFF2-40B4-BE49-F238E27FC236}">
                <a16:creationId xmlns:a16="http://schemas.microsoft.com/office/drawing/2014/main" id="{1F9A7392-FCFE-441B-8CBA-AD7AEEC846F1}"/>
              </a:ext>
            </a:extLst>
          </p:cNvPr>
          <p:cNvSpPr/>
          <p:nvPr/>
        </p:nvSpPr>
        <p:spPr>
          <a:xfrm rot="3002956">
            <a:off x="10571218" y="454420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20" name="CaixaDeTexto 19">
            <a:extLst>
              <a:ext uri="{FF2B5EF4-FFF2-40B4-BE49-F238E27FC236}">
                <a16:creationId xmlns:a16="http://schemas.microsoft.com/office/drawing/2014/main" id="{D5BCCD02-5EB5-416C-9C37-8AAD2412ABD4}"/>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6</a:t>
            </a:fld>
            <a:endParaRPr lang="pt-BR" sz="1400" dirty="0">
              <a:solidFill>
                <a:schemeClr val="bg1"/>
              </a:solidFill>
              <a:latin typeface="+mj-lt"/>
            </a:endParaRPr>
          </a:p>
        </p:txBody>
      </p:sp>
      <p:cxnSp>
        <p:nvCxnSpPr>
          <p:cNvPr id="16" name="Conector reto 15">
            <a:extLst>
              <a:ext uri="{FF2B5EF4-FFF2-40B4-BE49-F238E27FC236}">
                <a16:creationId xmlns:a16="http://schemas.microsoft.com/office/drawing/2014/main" id="{6D758F99-21A4-4811-91AE-442E4EB0179B}"/>
              </a:ext>
            </a:extLst>
          </p:cNvPr>
          <p:cNvCxnSpPr>
            <a:cxnSpLocks/>
          </p:cNvCxnSpPr>
          <p:nvPr/>
        </p:nvCxnSpPr>
        <p:spPr>
          <a:xfrm>
            <a:off x="704762" y="3232424"/>
            <a:ext cx="5976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2" name="Conector reto 21">
            <a:extLst>
              <a:ext uri="{FF2B5EF4-FFF2-40B4-BE49-F238E27FC236}">
                <a16:creationId xmlns:a16="http://schemas.microsoft.com/office/drawing/2014/main" id="{F0FA06EE-10CE-42A8-9A19-B2284959A4AF}"/>
              </a:ext>
            </a:extLst>
          </p:cNvPr>
          <p:cNvCxnSpPr>
            <a:cxnSpLocks/>
          </p:cNvCxnSpPr>
          <p:nvPr/>
        </p:nvCxnSpPr>
        <p:spPr>
          <a:xfrm>
            <a:off x="674516" y="4280390"/>
            <a:ext cx="5976000" cy="0"/>
          </a:xfrm>
          <a:prstGeom prst="line">
            <a:avLst/>
          </a:prstGeom>
          <a:ln w="12700">
            <a:solidFill>
              <a:schemeClr val="bg1">
                <a:lumMod val="7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7" name="Agrupar 6">
            <a:extLst>
              <a:ext uri="{FF2B5EF4-FFF2-40B4-BE49-F238E27FC236}">
                <a16:creationId xmlns:a16="http://schemas.microsoft.com/office/drawing/2014/main" id="{8B9075D8-CC5F-CD02-DF44-D70C9FE0ED4C}"/>
              </a:ext>
            </a:extLst>
          </p:cNvPr>
          <p:cNvGrpSpPr/>
          <p:nvPr/>
        </p:nvGrpSpPr>
        <p:grpSpPr>
          <a:xfrm>
            <a:off x="784629" y="2774910"/>
            <a:ext cx="206476" cy="1941430"/>
            <a:chOff x="744032" y="3765476"/>
            <a:chExt cx="206476" cy="1941430"/>
          </a:xfrm>
        </p:grpSpPr>
        <p:sp>
          <p:nvSpPr>
            <p:cNvPr id="21" name="Gráfico 6">
              <a:extLst>
                <a:ext uri="{FF2B5EF4-FFF2-40B4-BE49-F238E27FC236}">
                  <a16:creationId xmlns:a16="http://schemas.microsoft.com/office/drawing/2014/main" id="{E9F3093E-C5D7-4090-8B2F-B1F048535348}"/>
                </a:ext>
              </a:extLst>
            </p:cNvPr>
            <p:cNvSpPr/>
            <p:nvPr/>
          </p:nvSpPr>
          <p:spPr>
            <a:xfrm>
              <a:off x="744032" y="3765476"/>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bg2"/>
            </a:solidFill>
            <a:ln w="80391" cap="flat">
              <a:noFill/>
              <a:prstDash val="solid"/>
              <a:miter/>
            </a:ln>
          </p:spPr>
          <p:txBody>
            <a:bodyPr rtlCol="0" anchor="ctr"/>
            <a:lstStyle/>
            <a:p>
              <a:endParaRPr lang="pt-BR" dirty="0"/>
            </a:p>
          </p:txBody>
        </p:sp>
        <p:sp>
          <p:nvSpPr>
            <p:cNvPr id="23" name="Gráfico 6">
              <a:extLst>
                <a:ext uri="{FF2B5EF4-FFF2-40B4-BE49-F238E27FC236}">
                  <a16:creationId xmlns:a16="http://schemas.microsoft.com/office/drawing/2014/main" id="{E5FC74D9-193C-4270-8708-ABF01545D707}"/>
                </a:ext>
              </a:extLst>
            </p:cNvPr>
            <p:cNvSpPr/>
            <p:nvPr/>
          </p:nvSpPr>
          <p:spPr>
            <a:xfrm>
              <a:off x="744032" y="4516481"/>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bg2"/>
            </a:solidFill>
            <a:ln w="80391" cap="flat">
              <a:noFill/>
              <a:prstDash val="solid"/>
              <a:miter/>
            </a:ln>
          </p:spPr>
          <p:txBody>
            <a:bodyPr rtlCol="0" anchor="ctr"/>
            <a:lstStyle/>
            <a:p>
              <a:endParaRPr lang="pt-BR" dirty="0"/>
            </a:p>
          </p:txBody>
        </p:sp>
        <p:sp>
          <p:nvSpPr>
            <p:cNvPr id="24" name="Gráfico 6">
              <a:extLst>
                <a:ext uri="{FF2B5EF4-FFF2-40B4-BE49-F238E27FC236}">
                  <a16:creationId xmlns:a16="http://schemas.microsoft.com/office/drawing/2014/main" id="{E9D73474-5D02-480F-AD57-C330DAD15D34}"/>
                </a:ext>
              </a:extLst>
            </p:cNvPr>
            <p:cNvSpPr/>
            <p:nvPr/>
          </p:nvSpPr>
          <p:spPr>
            <a:xfrm>
              <a:off x="744032" y="5544782"/>
              <a:ext cx="206476" cy="162124"/>
            </a:xfrm>
            <a:custGeom>
              <a:avLst/>
              <a:gdLst>
                <a:gd name="connsiteX0" fmla="*/ -1004 w 6038099"/>
                <a:gd name="connsiteY0" fmla="*/ 2444405 h 4741078"/>
                <a:gd name="connsiteX1" fmla="*/ 2654944 w 6038099"/>
                <a:gd name="connsiteY1" fmla="*/ 1507579 h 4741078"/>
                <a:gd name="connsiteX2" fmla="*/ 3326171 w 6038099"/>
                <a:gd name="connsiteY2" fmla="*/ 1224278 h 4741078"/>
                <a:gd name="connsiteX3" fmla="*/ 3326171 w 6038099"/>
                <a:gd name="connsiteY3" fmla="*/ 1224278 h 4741078"/>
                <a:gd name="connsiteX4" fmla="*/ 5436450 w 6038099"/>
                <a:gd name="connsiteY4" fmla="*/ 111193 h 4741078"/>
                <a:gd name="connsiteX5" fmla="*/ 5914516 w 6038099"/>
                <a:gd name="connsiteY5" fmla="*/ 44393 h 4741078"/>
                <a:gd name="connsiteX6" fmla="*/ 5859783 w 6038099"/>
                <a:gd name="connsiteY6" fmla="*/ 1042385 h 4741078"/>
                <a:gd name="connsiteX7" fmla="*/ 2865004 w 6038099"/>
                <a:gd name="connsiteY7" fmla="*/ 4740590 h 4741078"/>
                <a:gd name="connsiteX8" fmla="*/ 2865004 w 6038099"/>
                <a:gd name="connsiteY8" fmla="*/ 4740590 h 4741078"/>
                <a:gd name="connsiteX9" fmla="*/ 2213 w 6038099"/>
                <a:gd name="connsiteY9" fmla="*/ 2444405 h 47410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038099" h="4741078">
                  <a:moveTo>
                    <a:pt x="-1004" y="2444405"/>
                  </a:moveTo>
                  <a:cubicBezTo>
                    <a:pt x="896386" y="2160297"/>
                    <a:pt x="1793776" y="1864924"/>
                    <a:pt x="2654944" y="1507579"/>
                  </a:cubicBezTo>
                  <a:cubicBezTo>
                    <a:pt x="2877078" y="1415023"/>
                    <a:pt x="3129797" y="1312808"/>
                    <a:pt x="3326171" y="1224278"/>
                  </a:cubicBezTo>
                  <a:lnTo>
                    <a:pt x="3326171" y="1224278"/>
                  </a:lnTo>
                  <a:cubicBezTo>
                    <a:pt x="4049715" y="891882"/>
                    <a:pt x="4753944" y="520371"/>
                    <a:pt x="5436450" y="111193"/>
                  </a:cubicBezTo>
                  <a:cubicBezTo>
                    <a:pt x="5640065" y="-12752"/>
                    <a:pt x="5809088" y="-31261"/>
                    <a:pt x="5914516" y="44393"/>
                  </a:cubicBezTo>
                  <a:cubicBezTo>
                    <a:pt x="6075483" y="160289"/>
                    <a:pt x="6098020" y="498318"/>
                    <a:pt x="5859783" y="1042385"/>
                  </a:cubicBezTo>
                  <a:cubicBezTo>
                    <a:pt x="5244900" y="2450840"/>
                    <a:pt x="4078698" y="3796523"/>
                    <a:pt x="2865004" y="4740590"/>
                  </a:cubicBezTo>
                  <a:lnTo>
                    <a:pt x="2865004" y="4740590"/>
                  </a:lnTo>
                  <a:cubicBezTo>
                    <a:pt x="1722951" y="4244172"/>
                    <a:pt x="734614" y="3451409"/>
                    <a:pt x="2213" y="2444405"/>
                  </a:cubicBezTo>
                </a:path>
              </a:pathLst>
            </a:custGeom>
            <a:solidFill>
              <a:schemeClr val="bg2"/>
            </a:solidFill>
            <a:ln w="80391" cap="flat">
              <a:noFill/>
              <a:prstDash val="solid"/>
              <a:miter/>
            </a:ln>
          </p:spPr>
          <p:txBody>
            <a:bodyPr rtlCol="0" anchor="ctr"/>
            <a:lstStyle/>
            <a:p>
              <a:endParaRPr lang="pt-BR" dirty="0"/>
            </a:p>
          </p:txBody>
        </p:sp>
      </p:grpSp>
    </p:spTree>
    <p:custDataLst>
      <p:tags r:id="rId1"/>
    </p:custDataLst>
    <p:extLst>
      <p:ext uri="{BB962C8B-B14F-4D97-AF65-F5344CB8AC3E}">
        <p14:creationId xmlns:p14="http://schemas.microsoft.com/office/powerpoint/2010/main" val="2063998189"/>
      </p:ext>
    </p:extLst>
  </p:cSld>
  <p:clrMapOvr>
    <a:masterClrMapping/>
  </p:clrMapOvr>
  <p:transition spd="slow">
    <p:wipe dir="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Imagem 15">
            <a:extLst>
              <a:ext uri="{FF2B5EF4-FFF2-40B4-BE49-F238E27FC236}">
                <a16:creationId xmlns:a16="http://schemas.microsoft.com/office/drawing/2014/main" id="{EE4CA421-30AD-4711-3134-83B0DFADF020}"/>
              </a:ext>
            </a:extLst>
          </p:cNvPr>
          <p:cNvPicPr>
            <a:picLocks noChangeAspect="1"/>
          </p:cNvPicPr>
          <p:nvPr/>
        </p:nvPicPr>
        <p:blipFill rotWithShape="1">
          <a:blip r:embed="rId4">
            <a:extLst>
              <a:ext uri="{28A0092B-C50C-407E-A947-70E740481C1C}">
                <a14:useLocalDpi xmlns:a14="http://schemas.microsoft.com/office/drawing/2010/main" val="0"/>
              </a:ext>
            </a:extLst>
          </a:blip>
          <a:srcRect l="25077" t="12409" r="12962"/>
          <a:stretch/>
        </p:blipFill>
        <p:spPr>
          <a:xfrm flipH="1">
            <a:off x="0" y="-55640"/>
            <a:ext cx="7451678" cy="7024917"/>
          </a:xfrm>
          <a:prstGeom prst="rect">
            <a:avLst/>
          </a:prstGeom>
        </p:spPr>
      </p:pic>
      <p:sp>
        <p:nvSpPr>
          <p:cNvPr id="8" name="Gráfico 5">
            <a:extLst>
              <a:ext uri="{FF2B5EF4-FFF2-40B4-BE49-F238E27FC236}">
                <a16:creationId xmlns:a16="http://schemas.microsoft.com/office/drawing/2014/main" id="{447BB492-EC3E-4C24-A87A-35D15198D878}"/>
              </a:ext>
            </a:extLst>
          </p:cNvPr>
          <p:cNvSpPr/>
          <p:nvPr/>
        </p:nvSpPr>
        <p:spPr>
          <a:xfrm flipH="1" flipV="1">
            <a:off x="4178346" y="-55641"/>
            <a:ext cx="8013654" cy="7024917"/>
          </a:xfrm>
          <a:custGeom>
            <a:avLst/>
            <a:gdLst>
              <a:gd name="connsiteX0" fmla="*/ 8283838 w 11478748"/>
              <a:gd name="connsiteY0" fmla="*/ 4302756 h 6913639"/>
              <a:gd name="connsiteX1" fmla="*/ 10757892 w 11478748"/>
              <a:gd name="connsiteY1" fmla="*/ 6912676 h 6913639"/>
              <a:gd name="connsiteX2" fmla="*/ -1406 w 11478748"/>
              <a:gd name="connsiteY2" fmla="*/ 6912676 h 6913639"/>
              <a:gd name="connsiteX3" fmla="*/ -1406 w 11478748"/>
              <a:gd name="connsiteY3" fmla="*/ -964 h 6913639"/>
              <a:gd name="connsiteX4" fmla="*/ 11477343 w 11478748"/>
              <a:gd name="connsiteY4" fmla="*/ -964 h 6913639"/>
              <a:gd name="connsiteX5" fmla="*/ 8283838 w 11478748"/>
              <a:gd name="connsiteY5" fmla="*/ 4302756 h 6913639"/>
              <a:gd name="connsiteX0" fmla="*/ 8285244 w 11478749"/>
              <a:gd name="connsiteY0" fmla="*/ 4303720 h 6913640"/>
              <a:gd name="connsiteX1" fmla="*/ 10759298 w 11478749"/>
              <a:gd name="connsiteY1" fmla="*/ 6913640 h 6913640"/>
              <a:gd name="connsiteX2" fmla="*/ 0 w 11478749"/>
              <a:gd name="connsiteY2" fmla="*/ 6913640 h 6913640"/>
              <a:gd name="connsiteX3" fmla="*/ 4969042 w 11478749"/>
              <a:gd name="connsiteY3" fmla="*/ 0 h 6913640"/>
              <a:gd name="connsiteX4" fmla="*/ 11478749 w 11478749"/>
              <a:gd name="connsiteY4" fmla="*/ 0 h 6913640"/>
              <a:gd name="connsiteX5" fmla="*/ 8285244 w 11478749"/>
              <a:gd name="connsiteY5" fmla="*/ 4303720 h 6913640"/>
              <a:gd name="connsiteX0" fmla="*/ 8285244 w 11478749"/>
              <a:gd name="connsiteY0" fmla="*/ 4303720 h 6913640"/>
              <a:gd name="connsiteX1" fmla="*/ 10759298 w 11478749"/>
              <a:gd name="connsiteY1" fmla="*/ 6913640 h 6913640"/>
              <a:gd name="connsiteX2" fmla="*/ 0 w 11478749"/>
              <a:gd name="connsiteY2" fmla="*/ 6913640 h 6913640"/>
              <a:gd name="connsiteX3" fmla="*/ 3477126 w 11478749"/>
              <a:gd name="connsiteY3" fmla="*/ 0 h 6913640"/>
              <a:gd name="connsiteX4" fmla="*/ 11478749 w 11478749"/>
              <a:gd name="connsiteY4" fmla="*/ 0 h 6913640"/>
              <a:gd name="connsiteX5" fmla="*/ 8285244 w 11478749"/>
              <a:gd name="connsiteY5" fmla="*/ 4303720 h 6913640"/>
              <a:gd name="connsiteX0" fmla="*/ 4820149 w 8013654"/>
              <a:gd name="connsiteY0" fmla="*/ 4303720 h 6913640"/>
              <a:gd name="connsiteX1" fmla="*/ 7294203 w 8013654"/>
              <a:gd name="connsiteY1" fmla="*/ 6913640 h 6913640"/>
              <a:gd name="connsiteX2" fmla="*/ 0 w 8013654"/>
              <a:gd name="connsiteY2" fmla="*/ 6913640 h 6913640"/>
              <a:gd name="connsiteX3" fmla="*/ 12031 w 8013654"/>
              <a:gd name="connsiteY3" fmla="*/ 0 h 6913640"/>
              <a:gd name="connsiteX4" fmla="*/ 8013654 w 8013654"/>
              <a:gd name="connsiteY4" fmla="*/ 0 h 6913640"/>
              <a:gd name="connsiteX5" fmla="*/ 4820149 w 8013654"/>
              <a:gd name="connsiteY5" fmla="*/ 4303720 h 691364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8013654" h="6913640">
                <a:moveTo>
                  <a:pt x="4820149" y="4303720"/>
                </a:moveTo>
                <a:cubicBezTo>
                  <a:pt x="5491723" y="5306541"/>
                  <a:pt x="6328913" y="6189016"/>
                  <a:pt x="7294203" y="6913640"/>
                </a:cubicBezTo>
                <a:lnTo>
                  <a:pt x="0" y="6913640"/>
                </a:lnTo>
                <a:cubicBezTo>
                  <a:pt x="4010" y="4609093"/>
                  <a:pt x="8021" y="2304547"/>
                  <a:pt x="12031" y="0"/>
                </a:cubicBezTo>
                <a:lnTo>
                  <a:pt x="8013654" y="0"/>
                </a:lnTo>
                <a:cubicBezTo>
                  <a:pt x="6727447" y="1256045"/>
                  <a:pt x="5649583" y="2708775"/>
                  <a:pt x="4820149" y="4303720"/>
                </a:cubicBezTo>
                <a:close/>
              </a:path>
            </a:pathLst>
          </a:custGeom>
          <a:gradFill>
            <a:gsLst>
              <a:gs pos="0">
                <a:schemeClr val="bg1"/>
              </a:gs>
              <a:gs pos="100000">
                <a:schemeClr val="bg1">
                  <a:lumMod val="95000"/>
                </a:schemeClr>
              </a:gs>
            </a:gsLst>
            <a:path path="circle">
              <a:fillToRect t="100000" r="100000"/>
            </a:path>
          </a:gradFill>
          <a:ln w="129390" cap="flat">
            <a:noFill/>
            <a:prstDash val="solid"/>
            <a:miter/>
          </a:ln>
        </p:spPr>
        <p:txBody>
          <a:bodyPr rtlCol="0" anchor="ctr"/>
          <a:lstStyle/>
          <a:p>
            <a:endParaRPr lang="pt-BR" dirty="0"/>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8016649" y="2178585"/>
            <a:ext cx="3367489" cy="2554545"/>
          </a:xfrm>
          <a:prstGeom prst="rect">
            <a:avLst/>
          </a:prstGeom>
          <a:noFill/>
        </p:spPr>
        <p:txBody>
          <a:bodyPr wrap="square" rtlCol="0" anchor="ctr">
            <a:spAutoFit/>
          </a:bodyPr>
          <a:lstStyle/>
          <a:p>
            <a:pPr>
              <a:spcBef>
                <a:spcPts val="1400"/>
              </a:spcBef>
            </a:pPr>
            <a:r>
              <a:rPr lang="pt-BR" sz="3200" b="1" i="1" dirty="0">
                <a:solidFill>
                  <a:schemeClr val="tx2"/>
                </a:solidFill>
                <a:latin typeface="+mj-lt"/>
              </a:rPr>
              <a:t>Você já ouviu falar na “arte de contar histórias” ou narrativa?</a:t>
            </a:r>
          </a:p>
        </p:txBody>
      </p:sp>
      <p:sp>
        <p:nvSpPr>
          <p:cNvPr id="10" name="Gráfico 8">
            <a:extLst>
              <a:ext uri="{FF2B5EF4-FFF2-40B4-BE49-F238E27FC236}">
                <a16:creationId xmlns:a16="http://schemas.microsoft.com/office/drawing/2014/main" id="{B9D1B25D-0F14-4D69-91F3-5FA1465004C4}"/>
              </a:ext>
            </a:extLst>
          </p:cNvPr>
          <p:cNvSpPr/>
          <p:nvPr/>
        </p:nvSpPr>
        <p:spPr>
          <a:xfrm rot="1081693" flipH="1">
            <a:off x="-3096752" y="-2483091"/>
            <a:ext cx="10697032" cy="9589976"/>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noFill/>
          <a:ln w="19050" cap="flat">
            <a:solidFill>
              <a:schemeClr val="bg2"/>
            </a:solidFill>
            <a:prstDash val="solid"/>
            <a:miter/>
          </a:ln>
        </p:spPr>
        <p:txBody>
          <a:bodyPr rtlCol="0" anchor="ctr"/>
          <a:lstStyle/>
          <a:p>
            <a:endParaRPr lang="pt-BR"/>
          </a:p>
        </p:txBody>
      </p:sp>
      <p:sp>
        <p:nvSpPr>
          <p:cNvPr id="11" name="Gráfico 8">
            <a:extLst>
              <a:ext uri="{FF2B5EF4-FFF2-40B4-BE49-F238E27FC236}">
                <a16:creationId xmlns:a16="http://schemas.microsoft.com/office/drawing/2014/main" id="{0D76B9A2-23DA-413A-A719-E9518DCF33B0}"/>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6A22A492-5291-49E9-A3C7-9F90A4EE9718}"/>
              </a:ext>
            </a:extLst>
          </p:cNvPr>
          <p:cNvSpPr txBox="1"/>
          <p:nvPr/>
        </p:nvSpPr>
        <p:spPr>
          <a:xfrm>
            <a:off x="11430000" y="6181223"/>
            <a:ext cx="394752" cy="307777"/>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7</a:t>
            </a:fld>
            <a:endParaRPr lang="pt-BR" sz="1400" dirty="0">
              <a:solidFill>
                <a:schemeClr val="bg1"/>
              </a:solidFill>
              <a:latin typeface="+mj-lt"/>
            </a:endParaRPr>
          </a:p>
        </p:txBody>
      </p:sp>
      <p:pic>
        <p:nvPicPr>
          <p:cNvPr id="32" name="Gráfico 31">
            <a:extLst>
              <a:ext uri="{FF2B5EF4-FFF2-40B4-BE49-F238E27FC236}">
                <a16:creationId xmlns:a16="http://schemas.microsoft.com/office/drawing/2014/main" id="{215A21C1-CDAB-4E63-B7E2-058EAF3CE8A8}"/>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963844" y="4885981"/>
            <a:ext cx="2149677" cy="2582157"/>
          </a:xfrm>
          <a:prstGeom prst="rect">
            <a:avLst/>
          </a:prstGeom>
        </p:spPr>
      </p:pic>
    </p:spTree>
    <p:custDataLst>
      <p:tags r:id="rId1"/>
    </p:custDataLst>
    <p:extLst>
      <p:ext uri="{BB962C8B-B14F-4D97-AF65-F5344CB8AC3E}">
        <p14:creationId xmlns:p14="http://schemas.microsoft.com/office/powerpoint/2010/main" val="2796022657"/>
      </p:ext>
    </p:extLst>
  </p:cSld>
  <p:clrMapOvr>
    <a:masterClrMapping/>
  </p:clrMapOvr>
  <p:transition spd="slow">
    <p:push dir="u"/>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a:extLst>
              <a:ext uri="{FF2B5EF4-FFF2-40B4-BE49-F238E27FC236}">
                <a16:creationId xmlns:a16="http://schemas.microsoft.com/office/drawing/2014/main" id="{B6021F45-0733-2C9A-D592-6B7FD2DF1C6E}"/>
              </a:ext>
            </a:extLst>
          </p:cNvPr>
          <p:cNvPicPr>
            <a:picLocks noChangeAspect="1"/>
          </p:cNvPicPr>
          <p:nvPr/>
        </p:nvPicPr>
        <p:blipFill rotWithShape="1">
          <a:blip r:embed="rId4">
            <a:extLst>
              <a:ext uri="{28A0092B-C50C-407E-A947-70E740481C1C}">
                <a14:useLocalDpi xmlns:a14="http://schemas.microsoft.com/office/drawing/2010/main" val="0"/>
              </a:ext>
            </a:extLst>
          </a:blip>
          <a:srcRect l="-21463" r="21463"/>
          <a:stretch/>
        </p:blipFill>
        <p:spPr>
          <a:xfrm flipH="1">
            <a:off x="-1" y="2822"/>
            <a:ext cx="10366223" cy="6910815"/>
          </a:xfrm>
          <a:prstGeom prst="rect">
            <a:avLst/>
          </a:prstGeom>
        </p:spPr>
      </p:pic>
      <p:sp>
        <p:nvSpPr>
          <p:cNvPr id="9" name="Retângulo 8">
            <a:extLst>
              <a:ext uri="{FF2B5EF4-FFF2-40B4-BE49-F238E27FC236}">
                <a16:creationId xmlns:a16="http://schemas.microsoft.com/office/drawing/2014/main" id="{0026E656-16C2-43E8-A8D7-BDF1910078ED}"/>
              </a:ext>
            </a:extLst>
          </p:cNvPr>
          <p:cNvSpPr/>
          <p:nvPr/>
        </p:nvSpPr>
        <p:spPr>
          <a:xfrm flipH="1">
            <a:off x="4217158" y="-1"/>
            <a:ext cx="7974840" cy="6913639"/>
          </a:xfrm>
          <a:prstGeom prst="rect">
            <a:avLst/>
          </a:prstGeom>
          <a:gradFill flip="none" rotWithShape="1">
            <a:gsLst>
              <a:gs pos="50000">
                <a:schemeClr val="bg1"/>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17" name="Gráfico 3">
            <a:extLst>
              <a:ext uri="{FF2B5EF4-FFF2-40B4-BE49-F238E27FC236}">
                <a16:creationId xmlns:a16="http://schemas.microsoft.com/office/drawing/2014/main" id="{312FEFA6-F1EF-4F56-97C5-0A160AC21A69}"/>
              </a:ext>
            </a:extLst>
          </p:cNvPr>
          <p:cNvSpPr/>
          <p:nvPr/>
        </p:nvSpPr>
        <p:spPr>
          <a:xfrm rot="1473581" flipH="1">
            <a:off x="5635839" y="127851"/>
            <a:ext cx="9121626" cy="7162245"/>
          </a:xfrm>
          <a:custGeom>
            <a:avLst/>
            <a:gdLst>
              <a:gd name="connsiteX0" fmla="*/ -1004 w 9121626"/>
              <a:gd name="connsiteY0" fmla="*/ 3692959 h 7162245"/>
              <a:gd name="connsiteX1" fmla="*/ 4011279 w 9121626"/>
              <a:gd name="connsiteY1" fmla="*/ 2277716 h 7162245"/>
              <a:gd name="connsiteX2" fmla="*/ 5025288 w 9121626"/>
              <a:gd name="connsiteY2" fmla="*/ 1849740 h 7162245"/>
              <a:gd name="connsiteX3" fmla="*/ 5025288 w 9121626"/>
              <a:gd name="connsiteY3" fmla="*/ 1849740 h 7162245"/>
              <a:gd name="connsiteX4" fmla="*/ 8213241 w 9121626"/>
              <a:gd name="connsiteY4" fmla="*/ 168227 h 7162245"/>
              <a:gd name="connsiteX5" fmla="*/ 8935444 w 9121626"/>
              <a:gd name="connsiteY5" fmla="*/ 67313 h 7162245"/>
              <a:gd name="connsiteX6" fmla="*/ 8852760 w 9121626"/>
              <a:gd name="connsiteY6" fmla="*/ 1574959 h 7162245"/>
              <a:gd name="connsiteX7" fmla="*/ 4328612 w 9121626"/>
              <a:gd name="connsiteY7" fmla="*/ 7161757 h 7162245"/>
              <a:gd name="connsiteX8" fmla="*/ 4328612 w 9121626"/>
              <a:gd name="connsiteY8" fmla="*/ 7161757 h 7162245"/>
              <a:gd name="connsiteX9" fmla="*/ 3856 w 9121626"/>
              <a:gd name="connsiteY9" fmla="*/ 3692959 h 71622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9121626" h="7162245">
                <a:moveTo>
                  <a:pt x="-1004" y="3692959"/>
                </a:moveTo>
                <a:cubicBezTo>
                  <a:pt x="1354664" y="3263763"/>
                  <a:pt x="2710332" y="2817551"/>
                  <a:pt x="4011279" y="2277716"/>
                </a:cubicBezTo>
                <a:cubicBezTo>
                  <a:pt x="4346853" y="2137895"/>
                  <a:pt x="4728629" y="1983480"/>
                  <a:pt x="5025288" y="1849740"/>
                </a:cubicBezTo>
                <a:lnTo>
                  <a:pt x="5025288" y="1849740"/>
                </a:lnTo>
                <a:cubicBezTo>
                  <a:pt x="6118330" y="1347596"/>
                  <a:pt x="7182193" y="786363"/>
                  <a:pt x="8213241" y="168227"/>
                </a:cubicBezTo>
                <a:cubicBezTo>
                  <a:pt x="8520837" y="-19014"/>
                  <a:pt x="8776176" y="-46976"/>
                  <a:pt x="8935444" y="67313"/>
                </a:cubicBezTo>
                <a:cubicBezTo>
                  <a:pt x="9178613" y="242395"/>
                  <a:pt x="9212660" y="753047"/>
                  <a:pt x="8852760" y="1574959"/>
                </a:cubicBezTo>
                <a:cubicBezTo>
                  <a:pt x="7923869" y="3702681"/>
                  <a:pt x="6162113" y="5735575"/>
                  <a:pt x="4328612" y="7161757"/>
                </a:cubicBezTo>
                <a:lnTo>
                  <a:pt x="4328612" y="7161757"/>
                </a:lnTo>
                <a:cubicBezTo>
                  <a:pt x="2603338" y="6411828"/>
                  <a:pt x="1110278" y="5214218"/>
                  <a:pt x="3856" y="3692959"/>
                </a:cubicBezTo>
              </a:path>
            </a:pathLst>
          </a:custGeom>
          <a:gradFill flip="none" rotWithShape="1">
            <a:gsLst>
              <a:gs pos="50000">
                <a:schemeClr val="bg2"/>
              </a:gs>
              <a:gs pos="100000">
                <a:schemeClr val="accent1"/>
              </a:gs>
            </a:gsLst>
            <a:lin ang="2700000" scaled="1"/>
            <a:tileRect/>
          </a:gradFill>
          <a:ln w="121539" cap="flat">
            <a:noFill/>
            <a:prstDash val="solid"/>
            <a:miter/>
          </a:ln>
        </p:spPr>
        <p:txBody>
          <a:bodyPr rtlCol="0" anchor="ctr"/>
          <a:lstStyle/>
          <a:p>
            <a:endParaRPr lang="pt-BR"/>
          </a:p>
        </p:txBody>
      </p:sp>
      <p:pic>
        <p:nvPicPr>
          <p:cNvPr id="18" name="Gráfico 17">
            <a:extLst>
              <a:ext uri="{FF2B5EF4-FFF2-40B4-BE49-F238E27FC236}">
                <a16:creationId xmlns:a16="http://schemas.microsoft.com/office/drawing/2014/main" id="{4D5070BD-131A-4C7F-A205-4233BF339C04}"/>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rot="2250838" flipH="1">
            <a:off x="6200946" y="-157739"/>
            <a:ext cx="9118825" cy="7173476"/>
          </a:xfrm>
          <a:prstGeom prst="rect">
            <a:avLst/>
          </a:prstGeom>
        </p:spPr>
      </p:pic>
      <p:pic>
        <p:nvPicPr>
          <p:cNvPr id="11" name="Gráfico 10">
            <a:extLst>
              <a:ext uri="{FF2B5EF4-FFF2-40B4-BE49-F238E27FC236}">
                <a16:creationId xmlns:a16="http://schemas.microsoft.com/office/drawing/2014/main" id="{1EDEB447-2225-4C86-99FB-45849C8231EE}"/>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rot="21480000">
            <a:off x="7181241" y="-1454109"/>
            <a:ext cx="7053220" cy="8472211"/>
          </a:xfrm>
          <a:prstGeom prst="rect">
            <a:avLst/>
          </a:prstGeom>
        </p:spPr>
      </p:pic>
      <p:sp>
        <p:nvSpPr>
          <p:cNvPr id="14" name="Retângulo: Cantos Arredondados 13">
            <a:extLst>
              <a:ext uri="{FF2B5EF4-FFF2-40B4-BE49-F238E27FC236}">
                <a16:creationId xmlns:a16="http://schemas.microsoft.com/office/drawing/2014/main" id="{2E0579E7-18AC-48A5-847F-994AADF09206}"/>
              </a:ext>
            </a:extLst>
          </p:cNvPr>
          <p:cNvSpPr/>
          <p:nvPr/>
        </p:nvSpPr>
        <p:spPr>
          <a:xfrm>
            <a:off x="5330913" y="1507067"/>
            <a:ext cx="5878954" cy="4131733"/>
          </a:xfrm>
          <a:prstGeom prst="roundRect">
            <a:avLst>
              <a:gd name="adj" fmla="val 2395"/>
            </a:avLst>
          </a:prstGeom>
          <a:solidFill>
            <a:schemeClr val="bg1"/>
          </a:solidFill>
          <a:ln>
            <a:noFill/>
          </a:ln>
          <a:effectLst>
            <a:outerShdw blurRad="50800" dist="38100" dir="2700000" algn="tl" rotWithShape="0">
              <a:prstClr val="black">
                <a:alpha val="2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pic>
        <p:nvPicPr>
          <p:cNvPr id="4" name="Gráfico 3" hidden="1">
            <a:extLst>
              <a:ext uri="{FF2B5EF4-FFF2-40B4-BE49-F238E27FC236}">
                <a16:creationId xmlns:a16="http://schemas.microsoft.com/office/drawing/2014/main" id="{91EA2197-5EFB-4A2D-92EA-078963411FC8}"/>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367248" y="369000"/>
            <a:ext cx="11457505" cy="6120000"/>
          </a:xfrm>
          <a:prstGeom prst="rect">
            <a:avLst/>
          </a:prstGeom>
        </p:spPr>
      </p:pic>
      <p:sp>
        <p:nvSpPr>
          <p:cNvPr id="2" name="CaixaDeTexto 1">
            <a:extLst>
              <a:ext uri="{FF2B5EF4-FFF2-40B4-BE49-F238E27FC236}">
                <a16:creationId xmlns:a16="http://schemas.microsoft.com/office/drawing/2014/main" id="{0076D5AD-C2CA-4578-8932-990FBF26FEE8}"/>
              </a:ext>
            </a:extLst>
          </p:cNvPr>
          <p:cNvSpPr txBox="1"/>
          <p:nvPr/>
        </p:nvSpPr>
        <p:spPr>
          <a:xfrm>
            <a:off x="5621501" y="1851390"/>
            <a:ext cx="5144370" cy="3155223"/>
          </a:xfrm>
          <a:prstGeom prst="rect">
            <a:avLst/>
          </a:prstGeom>
          <a:noFill/>
        </p:spPr>
        <p:txBody>
          <a:bodyPr wrap="square" rtlCol="0" anchor="ctr">
            <a:spAutoFit/>
          </a:bodyPr>
          <a:lstStyle/>
          <a:p>
            <a:pPr>
              <a:lnSpc>
                <a:spcPct val="130000"/>
              </a:lnSpc>
              <a:spcBef>
                <a:spcPts val="1400"/>
              </a:spcBef>
            </a:pPr>
            <a:r>
              <a:rPr lang="pt-BR" sz="3200" b="1" i="1" dirty="0">
                <a:solidFill>
                  <a:schemeClr val="tx2"/>
                </a:solidFill>
                <a:latin typeface="+mj-lt"/>
              </a:rPr>
              <a:t>A arte de contar histórias</a:t>
            </a:r>
            <a:endParaRPr lang="pt-BR" sz="3200" i="1" dirty="0">
              <a:latin typeface="+mj-lt"/>
            </a:endParaRPr>
          </a:p>
          <a:p>
            <a:pPr>
              <a:lnSpc>
                <a:spcPct val="130000"/>
              </a:lnSpc>
              <a:spcBef>
                <a:spcPts val="1600"/>
              </a:spcBef>
            </a:pPr>
            <a:r>
              <a:rPr lang="pt-BR" sz="2000" b="1" i="1" dirty="0">
                <a:solidFill>
                  <a:srgbClr val="F06478"/>
                </a:solidFill>
              </a:rPr>
              <a:t>A </a:t>
            </a:r>
            <a:r>
              <a:rPr lang="pt-BR" sz="2000" b="1" dirty="0">
                <a:solidFill>
                  <a:srgbClr val="F06478"/>
                </a:solidFill>
              </a:rPr>
              <a:t>“Narrativa”, </a:t>
            </a:r>
            <a:r>
              <a:rPr lang="pt-BR" sz="2000" dirty="0"/>
              <a:t>tem relação com a </a:t>
            </a:r>
            <a:r>
              <a:rPr lang="pt-BR" sz="2000" b="1" dirty="0">
                <a:solidFill>
                  <a:srgbClr val="F06478"/>
                </a:solidFill>
              </a:rPr>
              <a:t>“arte de contar boas histórias”</a:t>
            </a:r>
            <a:r>
              <a:rPr lang="pt-BR" sz="2000" dirty="0"/>
              <a:t>, e é uma prática que nos auxilia na apresentação das nossas ideias ou negócios.</a:t>
            </a:r>
          </a:p>
        </p:txBody>
      </p:sp>
      <p:sp>
        <p:nvSpPr>
          <p:cNvPr id="15" name="Gráfico 8">
            <a:extLst>
              <a:ext uri="{FF2B5EF4-FFF2-40B4-BE49-F238E27FC236}">
                <a16:creationId xmlns:a16="http://schemas.microsoft.com/office/drawing/2014/main" id="{B01C986A-1AC0-4311-A043-78EB0F64A9F0}"/>
              </a:ext>
            </a:extLst>
          </p:cNvPr>
          <p:cNvSpPr/>
          <p:nvPr/>
        </p:nvSpPr>
        <p:spPr>
          <a:xfrm rot="18597044" flipH="1">
            <a:off x="-3188240" y="4700615"/>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accent4"/>
          </a:solidFill>
          <a:ln w="38100" cap="flat">
            <a:noFill/>
            <a:prstDash val="solid"/>
            <a:miter/>
          </a:ln>
        </p:spPr>
        <p:txBody>
          <a:bodyPr rtlCol="0" anchor="ctr"/>
          <a:lstStyle/>
          <a:p>
            <a:endParaRPr lang="pt-BR"/>
          </a:p>
        </p:txBody>
      </p:sp>
      <p:sp>
        <p:nvSpPr>
          <p:cNvPr id="16" name="CaixaDeTexto 15">
            <a:extLst>
              <a:ext uri="{FF2B5EF4-FFF2-40B4-BE49-F238E27FC236}">
                <a16:creationId xmlns:a16="http://schemas.microsoft.com/office/drawing/2014/main" id="{7DBA523C-6147-426F-9ADB-283D2C06BD00}"/>
              </a:ext>
            </a:extLst>
          </p:cNvPr>
          <p:cNvSpPr txBox="1"/>
          <p:nvPr/>
        </p:nvSpPr>
        <p:spPr>
          <a:xfrm>
            <a:off x="335792" y="6181223"/>
            <a:ext cx="394752" cy="307777"/>
          </a:xfrm>
          <a:prstGeom prst="rect">
            <a:avLst/>
          </a:prstGeom>
          <a:noFill/>
        </p:spPr>
        <p:txBody>
          <a:bodyPr wrap="square" rtlCol="0">
            <a:spAutoFit/>
          </a:bodyPr>
          <a:lstStyle/>
          <a:p>
            <a:fld id="{29B1EA48-AE99-4102-B15A-1A3323D208F4}" type="slidenum">
              <a:rPr lang="pt-BR" sz="1400" smtClean="0">
                <a:solidFill>
                  <a:schemeClr val="bg1"/>
                </a:solidFill>
                <a:latin typeface="+mj-lt"/>
              </a:rPr>
              <a:pPr/>
              <a:t>8</a:t>
            </a:fld>
            <a:endParaRPr lang="pt-BR" sz="1400" dirty="0">
              <a:solidFill>
                <a:schemeClr val="bg1"/>
              </a:solidFill>
              <a:latin typeface="+mj-lt"/>
            </a:endParaRPr>
          </a:p>
        </p:txBody>
      </p:sp>
    </p:spTree>
    <p:custDataLst>
      <p:tags r:id="rId1"/>
    </p:custDataLst>
    <p:extLst>
      <p:ext uri="{BB962C8B-B14F-4D97-AF65-F5344CB8AC3E}">
        <p14:creationId xmlns:p14="http://schemas.microsoft.com/office/powerpoint/2010/main" val="1190295064"/>
      </p:ext>
    </p:extLst>
  </p:cSld>
  <p:clrMapOvr>
    <a:masterClrMapping/>
  </p:clrMapOvr>
  <p:transition spd="slow">
    <p:wip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Imagem 2" descr="Pessoas sentadas ao redor de uma mesa&#10;&#10;Descrição gerada automaticamente">
            <a:extLst>
              <a:ext uri="{FF2B5EF4-FFF2-40B4-BE49-F238E27FC236}">
                <a16:creationId xmlns:a16="http://schemas.microsoft.com/office/drawing/2014/main" id="{9EB28177-1D77-39E8-B150-D804FAB59941}"/>
              </a:ext>
            </a:extLst>
          </p:cNvPr>
          <p:cNvPicPr>
            <a:picLocks noChangeAspect="1"/>
          </p:cNvPicPr>
          <p:nvPr/>
        </p:nvPicPr>
        <p:blipFill rotWithShape="1">
          <a:blip r:embed="rId4">
            <a:extLst>
              <a:ext uri="{28A0092B-C50C-407E-A947-70E740481C1C}">
                <a14:useLocalDpi xmlns:a14="http://schemas.microsoft.com/office/drawing/2010/main" val="0"/>
              </a:ext>
            </a:extLst>
          </a:blip>
          <a:srcRect l="607" t="7534" r="-10187"/>
          <a:stretch/>
        </p:blipFill>
        <p:spPr>
          <a:xfrm flipH="1">
            <a:off x="3" y="0"/>
            <a:ext cx="12191997" cy="6858000"/>
          </a:xfrm>
          <a:prstGeom prst="rect">
            <a:avLst/>
          </a:prstGeom>
        </p:spPr>
      </p:pic>
      <p:sp>
        <p:nvSpPr>
          <p:cNvPr id="14" name="Retângulo 13">
            <a:extLst>
              <a:ext uri="{FF2B5EF4-FFF2-40B4-BE49-F238E27FC236}">
                <a16:creationId xmlns:a16="http://schemas.microsoft.com/office/drawing/2014/main" id="{06E81B3D-71F4-4E10-B290-37ECEB07CDBF}"/>
              </a:ext>
            </a:extLst>
          </p:cNvPr>
          <p:cNvSpPr/>
          <p:nvPr/>
        </p:nvSpPr>
        <p:spPr>
          <a:xfrm>
            <a:off x="0" y="-1"/>
            <a:ext cx="7974840" cy="6913639"/>
          </a:xfrm>
          <a:prstGeom prst="rect">
            <a:avLst/>
          </a:prstGeom>
          <a:gradFill flip="none" rotWithShape="1">
            <a:gsLst>
              <a:gs pos="50000">
                <a:schemeClr val="accent4"/>
              </a:gs>
              <a:gs pos="100000">
                <a:schemeClr val="accent3">
                  <a:alpha val="0"/>
                </a:schemeClr>
              </a:gs>
            </a:gsLst>
            <a:lin ang="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BR"/>
          </a:p>
        </p:txBody>
      </p:sp>
      <p:sp>
        <p:nvSpPr>
          <p:cNvPr id="8" name="Gráfico 2">
            <a:extLst>
              <a:ext uri="{FF2B5EF4-FFF2-40B4-BE49-F238E27FC236}">
                <a16:creationId xmlns:a16="http://schemas.microsoft.com/office/drawing/2014/main" id="{53DE552A-8295-40DE-83FA-9B2449B3F611}"/>
              </a:ext>
            </a:extLst>
          </p:cNvPr>
          <p:cNvSpPr/>
          <p:nvPr/>
        </p:nvSpPr>
        <p:spPr>
          <a:xfrm rot="16915416">
            <a:off x="-6950018" y="-4009533"/>
            <a:ext cx="12333706" cy="14181971"/>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solidFill>
            <a:schemeClr val="bg1"/>
          </a:solidFill>
          <a:ln w="28575" cap="flat">
            <a:noFill/>
            <a:prstDash val="solid"/>
            <a:miter/>
          </a:ln>
        </p:spPr>
        <p:txBody>
          <a:bodyPr rtlCol="0" anchor="ctr"/>
          <a:lstStyle/>
          <a:p>
            <a:endParaRPr lang="pt-BR" dirty="0">
              <a:latin typeface="Exo 2.0" panose="00000500000000000000" pitchFamily="50" charset="0"/>
            </a:endParaRPr>
          </a:p>
        </p:txBody>
      </p:sp>
      <p:sp>
        <p:nvSpPr>
          <p:cNvPr id="9" name="Gráfico 2">
            <a:extLst>
              <a:ext uri="{FF2B5EF4-FFF2-40B4-BE49-F238E27FC236}">
                <a16:creationId xmlns:a16="http://schemas.microsoft.com/office/drawing/2014/main" id="{6A17E217-D09A-431D-A166-42274E046523}"/>
              </a:ext>
            </a:extLst>
          </p:cNvPr>
          <p:cNvSpPr/>
          <p:nvPr/>
        </p:nvSpPr>
        <p:spPr>
          <a:xfrm rot="15631119">
            <a:off x="-12832229" y="-5137686"/>
            <a:ext cx="18067728" cy="20775262"/>
          </a:xfrm>
          <a:custGeom>
            <a:avLst/>
            <a:gdLst>
              <a:gd name="connsiteX0" fmla="*/ 0 w 5701176"/>
              <a:gd name="connsiteY0" fmla="*/ 5198879 h 6517995"/>
              <a:gd name="connsiteX1" fmla="*/ 2452116 w 5701176"/>
              <a:gd name="connsiteY1" fmla="*/ 3025083 h 6517995"/>
              <a:gd name="connsiteX2" fmla="*/ 3052001 w 5701176"/>
              <a:gd name="connsiteY2" fmla="*/ 2423865 h 6517995"/>
              <a:gd name="connsiteX3" fmla="*/ 3052096 w 5701176"/>
              <a:gd name="connsiteY3" fmla="*/ 2424341 h 6517995"/>
              <a:gd name="connsiteX4" fmla="*/ 4846320 w 5701176"/>
              <a:gd name="connsiteY4" fmla="*/ 286741 h 6517995"/>
              <a:gd name="connsiteX5" fmla="*/ 5332286 w 5701176"/>
              <a:gd name="connsiteY5" fmla="*/ 8611 h 6517995"/>
              <a:gd name="connsiteX6" fmla="*/ 5698998 w 5701176"/>
              <a:gd name="connsiteY6" fmla="*/ 1137419 h 6517995"/>
              <a:gd name="connsiteX7" fmla="*/ 4057364 w 5701176"/>
              <a:gd name="connsiteY7" fmla="*/ 6517996 h 6517995"/>
              <a:gd name="connsiteX8" fmla="*/ 4053364 w 5701176"/>
              <a:gd name="connsiteY8" fmla="*/ 6508090 h 6517995"/>
              <a:gd name="connsiteX9" fmla="*/ 4057364 w 5701176"/>
              <a:gd name="connsiteY9" fmla="*/ 6517996 h 6517995"/>
              <a:gd name="connsiteX10" fmla="*/ 0 w 5701176"/>
              <a:gd name="connsiteY10" fmla="*/ 5198879 h 6517995"/>
              <a:gd name="connsiteX0" fmla="*/ 0 w 5701176"/>
              <a:gd name="connsiteY0" fmla="*/ 5198879 h 6527879"/>
              <a:gd name="connsiteX1" fmla="*/ 2452116 w 5701176"/>
              <a:gd name="connsiteY1" fmla="*/ 3025083 h 6527879"/>
              <a:gd name="connsiteX2" fmla="*/ 3052001 w 5701176"/>
              <a:gd name="connsiteY2" fmla="*/ 2423865 h 6527879"/>
              <a:gd name="connsiteX3" fmla="*/ 3052096 w 5701176"/>
              <a:gd name="connsiteY3" fmla="*/ 2424341 h 6527879"/>
              <a:gd name="connsiteX4" fmla="*/ 4846320 w 5701176"/>
              <a:gd name="connsiteY4" fmla="*/ 286741 h 6527879"/>
              <a:gd name="connsiteX5" fmla="*/ 5332286 w 5701176"/>
              <a:gd name="connsiteY5" fmla="*/ 8611 h 6527879"/>
              <a:gd name="connsiteX6" fmla="*/ 5698998 w 5701176"/>
              <a:gd name="connsiteY6" fmla="*/ 1137419 h 6527879"/>
              <a:gd name="connsiteX7" fmla="*/ 4057364 w 5701176"/>
              <a:gd name="connsiteY7" fmla="*/ 6517996 h 6527879"/>
              <a:gd name="connsiteX8" fmla="*/ 4053364 w 5701176"/>
              <a:gd name="connsiteY8" fmla="*/ 6508090 h 6527879"/>
              <a:gd name="connsiteX9" fmla="*/ 4072193 w 5701176"/>
              <a:gd name="connsiteY9" fmla="*/ 6527879 h 6527879"/>
              <a:gd name="connsiteX10" fmla="*/ 0 w 5701176"/>
              <a:gd name="connsiteY10" fmla="*/ 5198879 h 6527879"/>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3364 w 5701176"/>
              <a:gd name="connsiteY8" fmla="*/ 650809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7364 w 5701176"/>
              <a:gd name="connsiteY7" fmla="*/ 6517996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7702"/>
              <a:gd name="connsiteX1" fmla="*/ 2452116 w 5701176"/>
              <a:gd name="connsiteY1" fmla="*/ 3025083 h 6557702"/>
              <a:gd name="connsiteX2" fmla="*/ 3052001 w 5701176"/>
              <a:gd name="connsiteY2" fmla="*/ 2423865 h 6557702"/>
              <a:gd name="connsiteX3" fmla="*/ 3052096 w 5701176"/>
              <a:gd name="connsiteY3" fmla="*/ 2424341 h 6557702"/>
              <a:gd name="connsiteX4" fmla="*/ 4846320 w 5701176"/>
              <a:gd name="connsiteY4" fmla="*/ 286741 h 6557702"/>
              <a:gd name="connsiteX5" fmla="*/ 5332286 w 5701176"/>
              <a:gd name="connsiteY5" fmla="*/ 8611 h 6557702"/>
              <a:gd name="connsiteX6" fmla="*/ 5698998 w 5701176"/>
              <a:gd name="connsiteY6" fmla="*/ 1137419 h 6557702"/>
              <a:gd name="connsiteX7" fmla="*/ 4054407 w 5701176"/>
              <a:gd name="connsiteY7" fmla="*/ 6520062 h 6557702"/>
              <a:gd name="connsiteX8" fmla="*/ 4051506 w 5701176"/>
              <a:gd name="connsiteY8" fmla="*/ 6541960 h 6557702"/>
              <a:gd name="connsiteX9" fmla="*/ 4035815 w 5701176"/>
              <a:gd name="connsiteY9" fmla="*/ 6557702 h 6557702"/>
              <a:gd name="connsiteX10" fmla="*/ 0 w 5701176"/>
              <a:gd name="connsiteY10" fmla="*/ 5198879 h 6557702"/>
              <a:gd name="connsiteX0" fmla="*/ 0 w 5701176"/>
              <a:gd name="connsiteY0" fmla="*/ 5198879 h 6554261"/>
              <a:gd name="connsiteX1" fmla="*/ 2452116 w 5701176"/>
              <a:gd name="connsiteY1" fmla="*/ 3025083 h 6554261"/>
              <a:gd name="connsiteX2" fmla="*/ 3052001 w 5701176"/>
              <a:gd name="connsiteY2" fmla="*/ 2423865 h 6554261"/>
              <a:gd name="connsiteX3" fmla="*/ 3052096 w 5701176"/>
              <a:gd name="connsiteY3" fmla="*/ 2424341 h 6554261"/>
              <a:gd name="connsiteX4" fmla="*/ 4846320 w 5701176"/>
              <a:gd name="connsiteY4" fmla="*/ 286741 h 6554261"/>
              <a:gd name="connsiteX5" fmla="*/ 5332286 w 5701176"/>
              <a:gd name="connsiteY5" fmla="*/ 8611 h 6554261"/>
              <a:gd name="connsiteX6" fmla="*/ 5698998 w 5701176"/>
              <a:gd name="connsiteY6" fmla="*/ 1137419 h 6554261"/>
              <a:gd name="connsiteX7" fmla="*/ 4054407 w 5701176"/>
              <a:gd name="connsiteY7" fmla="*/ 6520062 h 6554261"/>
              <a:gd name="connsiteX8" fmla="*/ 4051506 w 5701176"/>
              <a:gd name="connsiteY8" fmla="*/ 6541960 h 6554261"/>
              <a:gd name="connsiteX9" fmla="*/ 4019325 w 5701176"/>
              <a:gd name="connsiteY9" fmla="*/ 6554261 h 6554261"/>
              <a:gd name="connsiteX10" fmla="*/ 0 w 5701176"/>
              <a:gd name="connsiteY10" fmla="*/ 5198879 h 6554261"/>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54407 w 5701176"/>
              <a:gd name="connsiteY7" fmla="*/ 6520062 h 6556492"/>
              <a:gd name="connsiteX8" fmla="*/ 4051506 w 5701176"/>
              <a:gd name="connsiteY8" fmla="*/ 6541960 h 6556492"/>
              <a:gd name="connsiteX9" fmla="*/ 3999756 w 5701176"/>
              <a:gd name="connsiteY9" fmla="*/ 6556492 h 6556492"/>
              <a:gd name="connsiteX10" fmla="*/ 0 w 5701176"/>
              <a:gd name="connsiteY10" fmla="*/ 5198879 h 6556492"/>
              <a:gd name="connsiteX0" fmla="*/ 0 w 5701176"/>
              <a:gd name="connsiteY0" fmla="*/ 5198879 h 6559191"/>
              <a:gd name="connsiteX1" fmla="*/ 2452116 w 5701176"/>
              <a:gd name="connsiteY1" fmla="*/ 3025083 h 6559191"/>
              <a:gd name="connsiteX2" fmla="*/ 3052001 w 5701176"/>
              <a:gd name="connsiteY2" fmla="*/ 2423865 h 6559191"/>
              <a:gd name="connsiteX3" fmla="*/ 3052096 w 5701176"/>
              <a:gd name="connsiteY3" fmla="*/ 2424341 h 6559191"/>
              <a:gd name="connsiteX4" fmla="*/ 4846320 w 5701176"/>
              <a:gd name="connsiteY4" fmla="*/ 286741 h 6559191"/>
              <a:gd name="connsiteX5" fmla="*/ 5332286 w 5701176"/>
              <a:gd name="connsiteY5" fmla="*/ 8611 h 6559191"/>
              <a:gd name="connsiteX6" fmla="*/ 5698998 w 5701176"/>
              <a:gd name="connsiteY6" fmla="*/ 1137419 h 6559191"/>
              <a:gd name="connsiteX7" fmla="*/ 4054407 w 5701176"/>
              <a:gd name="connsiteY7" fmla="*/ 6520062 h 6559191"/>
              <a:gd name="connsiteX8" fmla="*/ 4039435 w 5701176"/>
              <a:gd name="connsiteY8" fmla="*/ 6557439 h 6559191"/>
              <a:gd name="connsiteX9" fmla="*/ 3999756 w 5701176"/>
              <a:gd name="connsiteY9" fmla="*/ 6556492 h 6559191"/>
              <a:gd name="connsiteX10" fmla="*/ 0 w 5701176"/>
              <a:gd name="connsiteY10" fmla="*/ 5198879 h 6559191"/>
              <a:gd name="connsiteX0" fmla="*/ 0 w 5701176"/>
              <a:gd name="connsiteY0" fmla="*/ 5198879 h 6560738"/>
              <a:gd name="connsiteX1" fmla="*/ 2452116 w 5701176"/>
              <a:gd name="connsiteY1" fmla="*/ 3025083 h 6560738"/>
              <a:gd name="connsiteX2" fmla="*/ 3052001 w 5701176"/>
              <a:gd name="connsiteY2" fmla="*/ 2423865 h 6560738"/>
              <a:gd name="connsiteX3" fmla="*/ 3052096 w 5701176"/>
              <a:gd name="connsiteY3" fmla="*/ 2424341 h 6560738"/>
              <a:gd name="connsiteX4" fmla="*/ 4846320 w 5701176"/>
              <a:gd name="connsiteY4" fmla="*/ 286741 h 6560738"/>
              <a:gd name="connsiteX5" fmla="*/ 5332286 w 5701176"/>
              <a:gd name="connsiteY5" fmla="*/ 8611 h 6560738"/>
              <a:gd name="connsiteX6" fmla="*/ 5698998 w 5701176"/>
              <a:gd name="connsiteY6" fmla="*/ 1137419 h 6560738"/>
              <a:gd name="connsiteX7" fmla="*/ 4066720 w 5701176"/>
              <a:gd name="connsiteY7" fmla="*/ 6497373 h 6560738"/>
              <a:gd name="connsiteX8" fmla="*/ 4039435 w 5701176"/>
              <a:gd name="connsiteY8" fmla="*/ 6557439 h 6560738"/>
              <a:gd name="connsiteX9" fmla="*/ 3999756 w 5701176"/>
              <a:gd name="connsiteY9" fmla="*/ 6556492 h 6560738"/>
              <a:gd name="connsiteX10" fmla="*/ 0 w 5701176"/>
              <a:gd name="connsiteY10" fmla="*/ 5198879 h 6560738"/>
              <a:gd name="connsiteX0" fmla="*/ 0 w 5701176"/>
              <a:gd name="connsiteY0" fmla="*/ 5198879 h 6561432"/>
              <a:gd name="connsiteX1" fmla="*/ 2452116 w 5701176"/>
              <a:gd name="connsiteY1" fmla="*/ 3025083 h 6561432"/>
              <a:gd name="connsiteX2" fmla="*/ 3052001 w 5701176"/>
              <a:gd name="connsiteY2" fmla="*/ 2423865 h 6561432"/>
              <a:gd name="connsiteX3" fmla="*/ 3052096 w 5701176"/>
              <a:gd name="connsiteY3" fmla="*/ 2424341 h 6561432"/>
              <a:gd name="connsiteX4" fmla="*/ 4846320 w 5701176"/>
              <a:gd name="connsiteY4" fmla="*/ 286741 h 6561432"/>
              <a:gd name="connsiteX5" fmla="*/ 5332286 w 5701176"/>
              <a:gd name="connsiteY5" fmla="*/ 8611 h 6561432"/>
              <a:gd name="connsiteX6" fmla="*/ 5698998 w 5701176"/>
              <a:gd name="connsiteY6" fmla="*/ 1137419 h 6561432"/>
              <a:gd name="connsiteX7" fmla="*/ 4095930 w 5701176"/>
              <a:gd name="connsiteY7" fmla="*/ 6487524 h 6561432"/>
              <a:gd name="connsiteX8" fmla="*/ 4039435 w 5701176"/>
              <a:gd name="connsiteY8" fmla="*/ 6557439 h 6561432"/>
              <a:gd name="connsiteX9" fmla="*/ 3999756 w 5701176"/>
              <a:gd name="connsiteY9" fmla="*/ 6556492 h 6561432"/>
              <a:gd name="connsiteX10" fmla="*/ 0 w 5701176"/>
              <a:gd name="connsiteY10" fmla="*/ 5198879 h 6561432"/>
              <a:gd name="connsiteX0" fmla="*/ 0 w 5701176"/>
              <a:gd name="connsiteY0" fmla="*/ 5198879 h 6562035"/>
              <a:gd name="connsiteX1" fmla="*/ 2452116 w 5701176"/>
              <a:gd name="connsiteY1" fmla="*/ 3025083 h 6562035"/>
              <a:gd name="connsiteX2" fmla="*/ 3052001 w 5701176"/>
              <a:gd name="connsiteY2" fmla="*/ 2423865 h 6562035"/>
              <a:gd name="connsiteX3" fmla="*/ 3052096 w 5701176"/>
              <a:gd name="connsiteY3" fmla="*/ 2424341 h 6562035"/>
              <a:gd name="connsiteX4" fmla="*/ 4846320 w 5701176"/>
              <a:gd name="connsiteY4" fmla="*/ 286741 h 6562035"/>
              <a:gd name="connsiteX5" fmla="*/ 5332286 w 5701176"/>
              <a:gd name="connsiteY5" fmla="*/ 8611 h 6562035"/>
              <a:gd name="connsiteX6" fmla="*/ 5698998 w 5701176"/>
              <a:gd name="connsiteY6" fmla="*/ 1137419 h 6562035"/>
              <a:gd name="connsiteX7" fmla="*/ 4080331 w 5701176"/>
              <a:gd name="connsiteY7" fmla="*/ 6479058 h 6562035"/>
              <a:gd name="connsiteX8" fmla="*/ 4039435 w 5701176"/>
              <a:gd name="connsiteY8" fmla="*/ 6557439 h 6562035"/>
              <a:gd name="connsiteX9" fmla="*/ 3999756 w 5701176"/>
              <a:gd name="connsiteY9" fmla="*/ 6556492 h 6562035"/>
              <a:gd name="connsiteX10" fmla="*/ 0 w 5701176"/>
              <a:gd name="connsiteY10" fmla="*/ 5198879 h 6562035"/>
              <a:gd name="connsiteX0" fmla="*/ 0 w 5701176"/>
              <a:gd name="connsiteY0" fmla="*/ 5198879 h 6556492"/>
              <a:gd name="connsiteX1" fmla="*/ 2452116 w 5701176"/>
              <a:gd name="connsiteY1" fmla="*/ 3025083 h 6556492"/>
              <a:gd name="connsiteX2" fmla="*/ 3052001 w 5701176"/>
              <a:gd name="connsiteY2" fmla="*/ 2423865 h 6556492"/>
              <a:gd name="connsiteX3" fmla="*/ 3052096 w 5701176"/>
              <a:gd name="connsiteY3" fmla="*/ 2424341 h 6556492"/>
              <a:gd name="connsiteX4" fmla="*/ 4846320 w 5701176"/>
              <a:gd name="connsiteY4" fmla="*/ 286741 h 6556492"/>
              <a:gd name="connsiteX5" fmla="*/ 5332286 w 5701176"/>
              <a:gd name="connsiteY5" fmla="*/ 8611 h 6556492"/>
              <a:gd name="connsiteX6" fmla="*/ 5698998 w 5701176"/>
              <a:gd name="connsiteY6" fmla="*/ 1137419 h 6556492"/>
              <a:gd name="connsiteX7" fmla="*/ 4080331 w 5701176"/>
              <a:gd name="connsiteY7" fmla="*/ 6479058 h 6556492"/>
              <a:gd name="connsiteX8" fmla="*/ 4041216 w 5701176"/>
              <a:gd name="connsiteY8" fmla="*/ 6547391 h 6556492"/>
              <a:gd name="connsiteX9" fmla="*/ 3999756 w 5701176"/>
              <a:gd name="connsiteY9" fmla="*/ 6556492 h 6556492"/>
              <a:gd name="connsiteX10" fmla="*/ 0 w 5701176"/>
              <a:gd name="connsiteY10" fmla="*/ 5198879 h 6556492"/>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1216 w 5701176"/>
              <a:gd name="connsiteY8" fmla="*/ 6547391 h 6555524"/>
              <a:gd name="connsiteX9" fmla="*/ 3970910 w 5701176"/>
              <a:gd name="connsiteY9" fmla="*/ 6555524 h 6555524"/>
              <a:gd name="connsiteX10" fmla="*/ 0 w 5701176"/>
              <a:gd name="connsiteY10" fmla="*/ 5198879 h 6555524"/>
              <a:gd name="connsiteX0" fmla="*/ 0 w 5701176"/>
              <a:gd name="connsiteY0" fmla="*/ 5198879 h 6556808"/>
              <a:gd name="connsiteX1" fmla="*/ 2452116 w 5701176"/>
              <a:gd name="connsiteY1" fmla="*/ 3025083 h 6556808"/>
              <a:gd name="connsiteX2" fmla="*/ 3052001 w 5701176"/>
              <a:gd name="connsiteY2" fmla="*/ 2423865 h 6556808"/>
              <a:gd name="connsiteX3" fmla="*/ 3052096 w 5701176"/>
              <a:gd name="connsiteY3" fmla="*/ 2424341 h 6556808"/>
              <a:gd name="connsiteX4" fmla="*/ 4846320 w 5701176"/>
              <a:gd name="connsiteY4" fmla="*/ 286741 h 6556808"/>
              <a:gd name="connsiteX5" fmla="*/ 5332286 w 5701176"/>
              <a:gd name="connsiteY5" fmla="*/ 8611 h 6556808"/>
              <a:gd name="connsiteX6" fmla="*/ 5698998 w 5701176"/>
              <a:gd name="connsiteY6" fmla="*/ 1137419 h 6556808"/>
              <a:gd name="connsiteX7" fmla="*/ 4080331 w 5701176"/>
              <a:gd name="connsiteY7" fmla="*/ 6479058 h 6556808"/>
              <a:gd name="connsiteX8" fmla="*/ 4041216 w 5701176"/>
              <a:gd name="connsiteY8" fmla="*/ 6547391 h 6556808"/>
              <a:gd name="connsiteX9" fmla="*/ 3970910 w 5701176"/>
              <a:gd name="connsiteY9" fmla="*/ 6555524 h 6556808"/>
              <a:gd name="connsiteX10" fmla="*/ 0 w 5701176"/>
              <a:gd name="connsiteY10" fmla="*/ 5198879 h 6556808"/>
              <a:gd name="connsiteX0" fmla="*/ 0 w 5701176"/>
              <a:gd name="connsiteY0" fmla="*/ 5198879 h 6555524"/>
              <a:gd name="connsiteX1" fmla="*/ 2452116 w 5701176"/>
              <a:gd name="connsiteY1" fmla="*/ 3025083 h 6555524"/>
              <a:gd name="connsiteX2" fmla="*/ 3052001 w 5701176"/>
              <a:gd name="connsiteY2" fmla="*/ 2423865 h 6555524"/>
              <a:gd name="connsiteX3" fmla="*/ 3052096 w 5701176"/>
              <a:gd name="connsiteY3" fmla="*/ 2424341 h 6555524"/>
              <a:gd name="connsiteX4" fmla="*/ 4846320 w 5701176"/>
              <a:gd name="connsiteY4" fmla="*/ 286741 h 6555524"/>
              <a:gd name="connsiteX5" fmla="*/ 5332286 w 5701176"/>
              <a:gd name="connsiteY5" fmla="*/ 8611 h 6555524"/>
              <a:gd name="connsiteX6" fmla="*/ 5698998 w 5701176"/>
              <a:gd name="connsiteY6" fmla="*/ 1137419 h 6555524"/>
              <a:gd name="connsiteX7" fmla="*/ 4080331 w 5701176"/>
              <a:gd name="connsiteY7" fmla="*/ 6479058 h 6555524"/>
              <a:gd name="connsiteX8" fmla="*/ 4040688 w 5701176"/>
              <a:gd name="connsiteY8" fmla="*/ 6541598 h 6555524"/>
              <a:gd name="connsiteX9" fmla="*/ 3970910 w 5701176"/>
              <a:gd name="connsiteY9" fmla="*/ 6555524 h 6555524"/>
              <a:gd name="connsiteX10" fmla="*/ 0 w 5701176"/>
              <a:gd name="connsiteY10" fmla="*/ 5198879 h 65555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701176" h="6555524">
                <a:moveTo>
                  <a:pt x="0" y="5198879"/>
                </a:moveTo>
                <a:cubicBezTo>
                  <a:pt x="842677" y="4500029"/>
                  <a:pt x="1681258" y="3788988"/>
                  <a:pt x="2452116" y="3025083"/>
                </a:cubicBezTo>
                <a:cubicBezTo>
                  <a:pt x="2651284" y="2827820"/>
                  <a:pt x="2879408" y="2606364"/>
                  <a:pt x="3052001" y="2423865"/>
                </a:cubicBezTo>
                <a:cubicBezTo>
                  <a:pt x="3052033" y="2424024"/>
                  <a:pt x="3052064" y="2424182"/>
                  <a:pt x="3052096" y="2424341"/>
                </a:cubicBezTo>
                <a:cubicBezTo>
                  <a:pt x="3687318" y="1739303"/>
                  <a:pt x="4289775" y="1037596"/>
                  <a:pt x="4846320" y="286741"/>
                </a:cubicBezTo>
                <a:cubicBezTo>
                  <a:pt x="5012722" y="62427"/>
                  <a:pt x="5186077" y="-30251"/>
                  <a:pt x="5332286" y="8611"/>
                </a:cubicBezTo>
                <a:cubicBezTo>
                  <a:pt x="5555361" y="67380"/>
                  <a:pt x="5722334" y="433426"/>
                  <a:pt x="5698998" y="1137419"/>
                </a:cubicBezTo>
                <a:cubicBezTo>
                  <a:pt x="5638324" y="2961551"/>
                  <a:pt x="4982540" y="4913148"/>
                  <a:pt x="4080331" y="6479058"/>
                </a:cubicBezTo>
                <a:cubicBezTo>
                  <a:pt x="4078141" y="6474391"/>
                  <a:pt x="4058398" y="6523061"/>
                  <a:pt x="4040688" y="6541598"/>
                </a:cubicBezTo>
                <a:cubicBezTo>
                  <a:pt x="4022978" y="6560135"/>
                  <a:pt x="3968624" y="6550476"/>
                  <a:pt x="3970910" y="6555524"/>
                </a:cubicBezTo>
                <a:cubicBezTo>
                  <a:pt x="2535493" y="6499421"/>
                  <a:pt x="1213104" y="5996883"/>
                  <a:pt x="0" y="5198879"/>
                </a:cubicBezTo>
              </a:path>
            </a:pathLst>
          </a:custGeom>
          <a:noFill/>
          <a:ln w="28575" cap="flat">
            <a:solidFill>
              <a:srgbClr val="F06478"/>
            </a:solidFill>
            <a:prstDash val="solid"/>
            <a:miter/>
          </a:ln>
        </p:spPr>
        <p:txBody>
          <a:bodyPr rtlCol="0" anchor="ctr"/>
          <a:lstStyle/>
          <a:p>
            <a:endParaRPr lang="pt-BR" dirty="0">
              <a:latin typeface="Exo 2.0" panose="00000500000000000000" pitchFamily="50" charset="0"/>
            </a:endParaRPr>
          </a:p>
        </p:txBody>
      </p:sp>
      <p:pic>
        <p:nvPicPr>
          <p:cNvPr id="7" name="Gráfico 6" hidden="1">
            <a:extLst>
              <a:ext uri="{FF2B5EF4-FFF2-40B4-BE49-F238E27FC236}">
                <a16:creationId xmlns:a16="http://schemas.microsoft.com/office/drawing/2014/main" id="{01FF8C3A-97CE-4304-809E-F51256D443BD}"/>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367248" y="369000"/>
            <a:ext cx="11457505" cy="6120000"/>
          </a:xfrm>
          <a:prstGeom prst="rect">
            <a:avLst/>
          </a:prstGeom>
        </p:spPr>
      </p:pic>
      <p:sp>
        <p:nvSpPr>
          <p:cNvPr id="11" name="Título 1">
            <a:extLst>
              <a:ext uri="{FF2B5EF4-FFF2-40B4-BE49-F238E27FC236}">
                <a16:creationId xmlns:a16="http://schemas.microsoft.com/office/drawing/2014/main" id="{BE3F94FB-82D4-4F81-8ED9-3DE3BA8291B2}"/>
              </a:ext>
            </a:extLst>
          </p:cNvPr>
          <p:cNvSpPr txBox="1">
            <a:spLocks/>
          </p:cNvSpPr>
          <p:nvPr/>
        </p:nvSpPr>
        <p:spPr>
          <a:xfrm>
            <a:off x="641444" y="797399"/>
            <a:ext cx="4878823" cy="5263202"/>
          </a:xfrm>
          <a:prstGeom prst="rect">
            <a:avLst/>
          </a:prstGeom>
        </p:spPr>
        <p:txBody>
          <a:bodyPr vert="horz" lIns="91440" tIns="45720" rIns="91440" bIns="45720" rtlCol="0" anchor="ctr">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pt-BR" sz="3200" i="1" u="none" strike="noStrike" kern="1200" cap="none" spc="0" normalizeH="0" baseline="0" noProof="0" dirty="0">
                <a:ln>
                  <a:noFill/>
                </a:ln>
                <a:solidFill>
                  <a:schemeClr val="tx2"/>
                </a:solidFill>
                <a:effectLst/>
                <a:uLnTx/>
                <a:uFillTx/>
                <a:ea typeface="+mn-ea"/>
                <a:cs typeface="+mn-cs"/>
              </a:rPr>
              <a:t>A importância</a:t>
            </a:r>
            <a:br>
              <a:rPr kumimoji="0" lang="pt-BR" sz="3200" i="1" u="none" strike="noStrike" kern="1200" cap="none" spc="0" normalizeH="0" baseline="0" noProof="0" dirty="0">
                <a:ln>
                  <a:noFill/>
                </a:ln>
                <a:solidFill>
                  <a:schemeClr val="tx2"/>
                </a:solidFill>
                <a:effectLst/>
                <a:uLnTx/>
                <a:uFillTx/>
                <a:ea typeface="+mn-ea"/>
                <a:cs typeface="+mn-cs"/>
              </a:rPr>
            </a:br>
            <a:r>
              <a:rPr kumimoji="0" lang="pt-BR" sz="3200" i="1" u="none" strike="noStrike" kern="1200" cap="none" spc="0" normalizeH="0" baseline="0" noProof="0" dirty="0">
                <a:ln>
                  <a:noFill/>
                </a:ln>
                <a:solidFill>
                  <a:schemeClr val="tx2"/>
                </a:solidFill>
                <a:effectLst/>
                <a:uLnTx/>
                <a:uFillTx/>
                <a:ea typeface="+mn-ea"/>
                <a:cs typeface="+mn-cs"/>
              </a:rPr>
              <a:t>de contar boas histórias</a:t>
            </a:r>
            <a:endParaRPr lang="pt-BR" sz="2000" dirty="0">
              <a:solidFill>
                <a:srgbClr val="6A797E"/>
              </a:solidFill>
              <a:latin typeface="Exo 2.0" panose="00000500000000000000" pitchFamily="50" charset="0"/>
            </a:endParaRPr>
          </a:p>
          <a:p>
            <a:pPr>
              <a:lnSpc>
                <a:spcPct val="130000"/>
              </a:lnSpc>
              <a:spcBef>
                <a:spcPts val="1600"/>
              </a:spcBef>
            </a:pPr>
            <a:br>
              <a:rPr lang="pt-BR" sz="1800" dirty="0">
                <a:latin typeface="+mn-lt"/>
              </a:rPr>
            </a:br>
            <a:r>
              <a:rPr lang="pt-BR" sz="1800" dirty="0">
                <a:latin typeface="+mn-lt"/>
              </a:rPr>
              <a:t>Ao contar boas histórias, você garante que está produzindo um material único. Por mais que seja sobre um tema desgastado ou de conhecimento geral, o seu conteúdo abordará uma perspectiva única: a sua.</a:t>
            </a:r>
            <a:endParaRPr lang="pt-BR" sz="1800" b="1" dirty="0">
              <a:latin typeface="+mn-lt"/>
            </a:endParaRPr>
          </a:p>
        </p:txBody>
      </p:sp>
      <p:sp>
        <p:nvSpPr>
          <p:cNvPr id="12" name="Gráfico 8">
            <a:extLst>
              <a:ext uri="{FF2B5EF4-FFF2-40B4-BE49-F238E27FC236}">
                <a16:creationId xmlns:a16="http://schemas.microsoft.com/office/drawing/2014/main" id="{C69908BB-3E1F-4D78-9693-01B128534CF0}"/>
              </a:ext>
            </a:extLst>
          </p:cNvPr>
          <p:cNvSpPr/>
          <p:nvPr/>
        </p:nvSpPr>
        <p:spPr>
          <a:xfrm rot="3002956">
            <a:off x="10550379" y="4708214"/>
            <a:ext cx="4774013" cy="6001761"/>
          </a:xfrm>
          <a:custGeom>
            <a:avLst/>
            <a:gdLst>
              <a:gd name="connsiteX0" fmla="*/ 256858 w 547817"/>
              <a:gd name="connsiteY0" fmla="*/ 688205 h 688701"/>
              <a:gd name="connsiteX1" fmla="*/ 368491 w 547817"/>
              <a:gd name="connsiteY1" fmla="*/ 385405 h 688701"/>
              <a:gd name="connsiteX2" fmla="*/ 402115 w 547817"/>
              <a:gd name="connsiteY2" fmla="*/ 309205 h 688701"/>
              <a:gd name="connsiteX3" fmla="*/ 402115 w 547817"/>
              <a:gd name="connsiteY3" fmla="*/ 309205 h 688701"/>
              <a:gd name="connsiteX4" fmla="*/ 533179 w 547817"/>
              <a:gd name="connsiteY4" fmla="*/ 68890 h 688701"/>
              <a:gd name="connsiteX5" fmla="*/ 541561 w 547817"/>
              <a:gd name="connsiteY5" fmla="*/ 14216 h 688701"/>
              <a:gd name="connsiteX6" fmla="*/ 427261 w 547817"/>
              <a:gd name="connsiteY6" fmla="*/ 18883 h 688701"/>
              <a:gd name="connsiteX7" fmla="*/ -1364 w 547817"/>
              <a:gd name="connsiteY7" fmla="*/ 356354 h 688701"/>
              <a:gd name="connsiteX8" fmla="*/ -1364 w 547817"/>
              <a:gd name="connsiteY8" fmla="*/ 356354 h 688701"/>
              <a:gd name="connsiteX9" fmla="*/ 256858 w 547817"/>
              <a:gd name="connsiteY9" fmla="*/ 688205 h 6887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547817" h="688701">
                <a:moveTo>
                  <a:pt x="256858" y="688205"/>
                </a:moveTo>
                <a:cubicBezTo>
                  <a:pt x="290862" y="585716"/>
                  <a:pt x="326105" y="483322"/>
                  <a:pt x="368491" y="385405"/>
                </a:cubicBezTo>
                <a:cubicBezTo>
                  <a:pt x="379445" y="360164"/>
                  <a:pt x="391542" y="331303"/>
                  <a:pt x="402115" y="309205"/>
                </a:cubicBezTo>
                <a:lnTo>
                  <a:pt x="402115" y="309205"/>
                </a:lnTo>
                <a:cubicBezTo>
                  <a:pt x="441357" y="226757"/>
                  <a:pt x="485077" y="146537"/>
                  <a:pt x="533179" y="68890"/>
                </a:cubicBezTo>
                <a:cubicBezTo>
                  <a:pt x="547657" y="45744"/>
                  <a:pt x="550038" y="26408"/>
                  <a:pt x="541561" y="14216"/>
                </a:cubicBezTo>
                <a:cubicBezTo>
                  <a:pt x="528511" y="-4834"/>
                  <a:pt x="489744" y="-7501"/>
                  <a:pt x="427261" y="18883"/>
                </a:cubicBezTo>
                <a:cubicBezTo>
                  <a:pt x="264764" y="87177"/>
                  <a:pt x="108555" y="218908"/>
                  <a:pt x="-1364" y="356354"/>
                </a:cubicBezTo>
                <a:lnTo>
                  <a:pt x="-1364" y="356354"/>
                </a:lnTo>
                <a:cubicBezTo>
                  <a:pt x="53595" y="488018"/>
                  <a:pt x="142749" y="602585"/>
                  <a:pt x="256858" y="688205"/>
                </a:cubicBezTo>
              </a:path>
            </a:pathLst>
          </a:custGeom>
          <a:solidFill>
            <a:schemeClr val="tx2"/>
          </a:solidFill>
          <a:ln w="38100" cap="flat">
            <a:noFill/>
            <a:prstDash val="solid"/>
            <a:miter/>
          </a:ln>
        </p:spPr>
        <p:txBody>
          <a:bodyPr rtlCol="0" anchor="ctr"/>
          <a:lstStyle/>
          <a:p>
            <a:endParaRPr lang="pt-BR"/>
          </a:p>
        </p:txBody>
      </p:sp>
      <p:sp>
        <p:nvSpPr>
          <p:cNvPr id="13" name="CaixaDeTexto 12">
            <a:extLst>
              <a:ext uri="{FF2B5EF4-FFF2-40B4-BE49-F238E27FC236}">
                <a16:creationId xmlns:a16="http://schemas.microsoft.com/office/drawing/2014/main" id="{F44F1396-B686-4787-AA0B-A04506A71B77}"/>
              </a:ext>
            </a:extLst>
          </p:cNvPr>
          <p:cNvSpPr txBox="1"/>
          <p:nvPr/>
        </p:nvSpPr>
        <p:spPr>
          <a:xfrm>
            <a:off x="11333747" y="6181223"/>
            <a:ext cx="491005" cy="315830"/>
          </a:xfrm>
          <a:prstGeom prst="rect">
            <a:avLst/>
          </a:prstGeom>
          <a:noFill/>
        </p:spPr>
        <p:txBody>
          <a:bodyPr wrap="square" rtlCol="0">
            <a:spAutoFit/>
          </a:bodyPr>
          <a:lstStyle/>
          <a:p>
            <a:pPr algn="r"/>
            <a:fld id="{29B1EA48-AE99-4102-B15A-1A3323D208F4}" type="slidenum">
              <a:rPr lang="pt-BR" sz="1400" smtClean="0">
                <a:solidFill>
                  <a:schemeClr val="bg1"/>
                </a:solidFill>
                <a:latin typeface="+mj-lt"/>
              </a:rPr>
              <a:pPr algn="r"/>
              <a:t>9</a:t>
            </a:fld>
            <a:endParaRPr lang="pt-BR" sz="1400" dirty="0">
              <a:solidFill>
                <a:schemeClr val="bg1"/>
              </a:solidFill>
              <a:latin typeface="+mj-lt"/>
            </a:endParaRPr>
          </a:p>
        </p:txBody>
      </p:sp>
    </p:spTree>
    <p:custDataLst>
      <p:tags r:id="rId1"/>
    </p:custDataLst>
    <p:extLst>
      <p:ext uri="{BB962C8B-B14F-4D97-AF65-F5344CB8AC3E}">
        <p14:creationId xmlns:p14="http://schemas.microsoft.com/office/powerpoint/2010/main" val="3516130059"/>
      </p:ext>
    </p:extLst>
  </p:cSld>
  <p:clrMapOvr>
    <a:masterClrMapping/>
  </p:clrMapOvr>
  <p:transition spd="slow">
    <p:push dir="u"/>
  </p:transition>
</p:sld>
</file>

<file path=ppt/tags/tag1.xml><?xml version="1.0" encoding="utf-8"?>
<p:tagLst xmlns:a="http://schemas.openxmlformats.org/drawingml/2006/main" xmlns:r="http://schemas.openxmlformats.org/officeDocument/2006/relationships" xmlns:p="http://schemas.openxmlformats.org/presentationml/2006/main">
  <p:tag name="ISPRING-SUITE_ISPRING_PLAYERS_CUSTOMIZATION_2" val="{&quot;universal&quot;:{&quot;skinSettings&quot;:{&quot;borderRadius&quot;:10,&quot;colors&quot;:{&quot;asideBackground&quot;:{&quot;color&quot;:&quot;#EFF1F2&quot;,&quot;opacity&quot;:1,&quot;type&quot;:&quot;SOLID&quot;},&quot;asideElementBackgroundActive&quot;:{&quot;color&quot;:&quot;#D5D9DB&quot;,&quot;opacity&quot;:1,&quot;type&quot;:&quot;SOLID&quot;},&quot;asideElementBackgroundHover&quot;:{&quot;color&quot;:&quot;#DDE2E5&quot;,&quot;opacity&quot;:1,&quot;type&quot;:&quot;SOLID&quot;},&quot;asideElementText&quot;:{&quot;color&quot;:&quot;#34383D&quot;,&quot;opacity&quot;:1,&quot;type&quot;:&quot;SOLID&quot;},&quot;asideElementTextActive&quot;:{&quot;color&quot;:&quot;#42484E&quot;,&quot;opacity&quot;:1,&quot;type&quot;:&quot;SOLID&quot;},&quot;asideElementTextHover&quot;:{&quot;color&quot;:&quot;#42484E&quot;,&quot;opacity&quot;:1,&quot;type&quot;:&quot;SOLID&quot;},&quot;asideLogoBackground&quot;:{&quot;color&quot;:&quot;#EFF1F2&quot;,&quot;opacity&quot;:1,&quot;type&quot;:&quot;SOLID&quot;},&quot;pageBackground&quot;:{&quot;color&quot;:&quot;#DCDEE0&quot;,&quot;opacity&quot;:1,&quot;type&quot;:&quot;SOLID&quot;},&quot;playerBackground&quot;:{&quot;color&quot;:&quot;#FFFFFF&quot;,&quot;opacity&quot;:1,&quot;type&quot;:&quot;SOLID&quot;},&quot;playerText&quot;:{&quot;color&quot;:&quot;#616870&quot;,&quot;opacity&quot;:1,&quot;type&quot;:&quot;SOLID&quot;},&quot;primaryButtonBackground&quot;:{&quot;color&quot;:&quot;#5F8BD9&quot;,&quot;opacity&quot;:1,&quot;type&quot;:&quot;SOLID&quot;},&quot;primaryButtonBackgroundHover&quot;:{&quot;color&quot;:&quot;#5077BB&quot;,&quot;opacity&quot;:1,&quot;type&quot;:&quot;SOLID&quot;},&quot;primaryButtonBorder&quot;:{&quot;color&quot;:&quot;#5F8BD9&quot;,&quot;opacity&quot;:1,&quot;type&quot;:&quot;SOLID&quot;},&quot;primaryButtonBorderHover&quot;:{&quot;color&quot;:&quot;#5077BB&quot;,&quot;opacity&quot;:1,&quot;type&quot;:&quot;SOLID&quot;},&quot;primaryButtonText&quot;:{&quot;color&quot;:&quot;#FFFFFF&quot;,&quot;opacity&quot;:1,&quot;type&quot;:&quot;SOLID&quot;},&quot;primaryButtonTextHover&quot;:{&quot;color&quot;:&quot;#FFFFFF&quot;,&quot;opacity&quot;:1,&quot;type&quot;:&quot;SOLID&quot;},&quot;secondaryButtonBackground&quot;:{&quot;color&quot;:&quot;#F1F2F4&quot;,&quot;opacity&quot;:1,&quot;type&quot;:&quot;SOLID&quot;},&quot;secondaryButtonBackgroundHover&quot;:{&quot;color&quot;:&quot;#E5E5E5&quot;,&quot;opacity&quot;:1,&quot;type&quot;:&quot;SOLID&quot;},&quot;secondaryButtonBorder&quot;:{&quot;color&quot;:&quot;#F1F2F4&quot;,&quot;opacity&quot;:1,&quot;type&quot;:&quot;SOLID&quot;},&quot;secondaryButtonBorderHover&quot;:{&quot;color&quot;:&quot;#E5E5E5&quot;,&quot;opacity&quot;:1,&quot;type&quot;:&quot;SOLID&quot;},&quot;secondaryButtonText&quot;:{&quot;color&quot;:&quot;#616870&quot;,&quot;opacity&quot;:1,&quot;type&quot;:&quot;SOLID&quot;},&quot;secondaryButtonTextHover&quot;:{&quot;color&quot;:&quot;#616870&quot;,&quot;opacity&quot;:1,&quot;type&quot;:&quot;SOLID&quot;}},&quot;controlPanel&quot;:{&quot;navigationMode&quot;:&quot;bySlides&quot;,&quot;progressBar&quot;:{&quot;enabled&quot;:true,&quot;mode&quot;:&quot;presentationTimeline&quot;,&quot;showLabels&quot;:true,&quot;visible&quot;:false},&quot;showCCButton&quot;:false,&quot;showNextButton&quot;:true,&quot;showOutline&quot;:false,&quot;showPlayPause&quot;:false,&quot;showPlaybackRateButton&quot;:false,&quot;showPrevButton&quot;:true,&quot;showRewind&quot;:false,&quot;showSlideNumbers&quot;:true,&quot;showSlideOnlyButton&quot;:false,&quot;showVolumeControl&quot;:false,&quot;visible&quot;:true},&quot;fontFamily&quot;:&quot;Arial&quot;,&quot;miniskinCustomizationEnabled&quot;:true,&quot;outlinePanel&quot;:{&quot;highlightViewedEntries&quot;:false,&quot;multilevel&quot;:true,&quot;numberEntries&quot;:true,&quot;search&quot;:true,&quot;thumbnails&quot;:true},&quot;sidePanel&quot;:{&quot;showAtLeft&quot;:false,&quot;showLogo&quot;:false,&quot;showNotes&quot;:false,&quot;showOutline&quot;:false,&quot;showPresenterInfo&quot;:false,&quot;showPresenterVideo&quot;:false,&quot;visible&quot;:false},&quot;titlePanel&quot;:{&quot;buttons&quot;:[&quot;attachments&quot;],&quot;buttonsAtLeft&quot;:false,&quot;courseTitleVisible&quot;:true,&quot;showLogo&quot;:false,&quot;visible&quot;:false},&quot;version&quot;:&quot;1.0&quot;},&quot;skinMessages&quot;:{&quot;PB_ACCESSIBLE_ARIA_LABEL_BACK_TO_BEGIN&quot;:&quot;Vá para o início do slide&quot;,&quot;PB_ACCESSIBLE_ARIA_LABEL_BOTTOM_PANEL&quot;:&quot;Barra Inferior&quot;,&quot;PB_ACCESSIBLE_ARIA_LABEL_NAVIGATION_BUTTONS&quot;:&quot;Botões de navegação&quot;,&quot;PB_ACCESSIBLE_ARIA_LABEL_SETTINGS&quot;:&quot;Configurações de Acessibilidade&quot;,&quot;PB_ACCESSIBLE_ARIA_LABEL_SLIDE&quot;:&quot;Slide&quot;,&quot;PB_ACCESSIBLE_ARIA_LABEL_TOP_PANEL&quot;:&quot;Barra Superior&quot;,&quot;PB_ACCESSIBLE_AUDIO_NARRATION_LABEL&quot;:&quot;Narração em áudio&quot;,&quot;PB_ACCESSIBLE_NAVIGATION_NEXT_BUTTON&quot;:&quot;Next&quot;,&quot;PB_ACCESSIBLE_NAVIGATION_PREV_BUTTON&quot;:&quot;Previous&quot;,&quot;PB_ACCESSIBLE_SKIN_ENABLE_ACCESSIBILITY_MODE&quot;:&quot;Ative o modo de acessibilidade&quot;,&quot;PB_ACCESSIBLE_SKIN_ENABLE_NORMAL_MODE&quot;:&quot;Desative o modo de acessibilidade&quot;,&quot;PB_ACCESSIBLE_SKIN_PRESENTER_PHOTO&quot;:&quot;Foto do apresentador&quot;,&quot;PB_ACCESSIBLE_SLIDE_N_OF_COUNT&quot;:&quot;Slide %QUESTION_NUMBER% de %TOTAL_QUESTIONS%&quot;,&quot;PB_ACCESSIBLE_VIDEO_NARRATION_LABEL&quot;:&quot;Naração em vídeo&quot;,&quot;PB_ACCESSIBLE_WATERMARK_SKIN_CREATED_WITH&quot;:&quot;Criado com a versão de avaliação do iSpring&quot;,&quot;PB_ATTACHMENT_DOCUMENT_SUBTITLE&quot;:&quot;Document&quot;,&quot;PB_ATTACHMENT_FILE_SUBTITLE&quot;:&quot;File&quot;,&quot;PB_ATTACHMENT_IMAGE_SUBTITLE&quot;:&quot;Picture&quot;,&quot;PB_ATTACHMENT_LINK_SUBTITLE&quot;:&quot;Link&quot;,&quot;PB_ATTACHMENT_VIDEO_SUBTITLE&quot;:&quot;Video&quot;,&quot;PB_BACK_TO_APP_BUTTON_LABEL&quot;:&quot;De volta&quot;,&quot;PB_CC_MENU_OFF&quot;:&quot;Off&quot;,&quot;PB_CC_MENU_ON&quot;:&quot;On&quot;,&quot;PB_CC_MENU_TITLE&quot;:&quot;Notes&quot;,&quot;PB_CONTROL_PANEL_EXIT_FULL_SCREEN&quot;:&quot;Sair full screen&quot;,&quot;PB_CONTROL_PANEL_FULL_SCREEN&quot;:&quot;Full screen&quot;,&quot;PB_CONTROL_PANEL_NEXT&quot;:&quot;PRÓXIMO&quot;,&quot;PB_CONTROL_PANEL_OUTLINE&quot;:&quot;ÍNDICE&quot;,&quot;PB_CONTROL_PANEL_PREV&quot;:&quot;ANTERIOR&quot;,&quot;PB_CONTROL_PANEL_REPLAY&quot;:&quot;Replay&quot;,&quot;PB_CONTROL_PANEL_SLIDE_COUNTER&quot;:&quot;%SLIDE_NUMBER% de %TOTAL_SLIDES%&quot;,&quot;PB_CONTROL_PANEL_VOLUME_CONTROL&quot;:&quot;Volume&quot;,&quot;PB_CURRENT_SLIDE_IS_NOT_COMPLETED&quot;:&quot;Você tem que ver o slide inteiro para continuar&quot;,&quot;PB_DOMAIN_RESTRICTION&quot;:&quot;Desculpe, o autor desativou a visualização da apresentação neste domínio.&quot;,&quot;PB_DRAWING_TOOLS_END_DRAWING&quot;:&quot;Final de Desenho&quot;,&quot;PB_DRAWING_TOOLS_ERASER&quot;:&quot;Apagador&quot;,&quot;PB_DRAWING_TOOLS_ERASE_ALL&quot;:&quot;Excluir Tudo&quot;,&quot;PB_DRAWING_TOOLS_HIGHLIGHTER&quot;:&quot;Marcador&quot;,&quot;PB_DRAWING_TOOLS_PEN&quot;:&quot;Caneta&quot;,&quot;PB_ENTER_PASSWORD&quot;:&quot;Digite a senha para assistir a apresentação&quot;,&quot;PB_INCORRECT_PASSWORD&quot;:&quot;Senha incorreta&quot;,&quot;PB_INTERACTION_SLIDE_WINDOW_TEXT&quot;:&quot;Você deve concluir a interação antes de sair deste slide.&quot;,&quot;PB_MESSAGE_BOX_NO&quot;:&quot;NÃO&quot;,&quot;PB_MESSAGE_BOX_OK&quot;:&quot;OK&quot;,&quot;PB_MESSAGE_BOX_YES&quot;:&quot;SIM&quot;,&quot;PB_NAVIGATION_IS_RESTRICTED&quot;:&quot;Você só pode acessar slides visualizados anteriormente.&quot;,&quot;PB_NAVIGATION_IS_SEQUENTIAL&quot;:&quot;Você tem que ver os slides na ordem definida.&quot;,&quot;PB_PLAYBACK_RATE_MENU_CAPTION&quot;:&quot;Speed&quot;,&quot;PB_PRECEDING_QUIZ_FAILED_WINDOW_TEXT&quot;:&quot;Você não pode avançar porque você não passou no teste do slide%SLIDE_INDEX%.&quot;,&quot;PB_PRECEDING_QUIZ_NOT_COMPLETED_WINDOW_TEXT&quot;:&quot;Você deve tentar o teste do slide %SLIDE_INDEX% para avançar.&quot;,&quot;PB_PRECEDING_QUIZ_NOT_PASSED_WINDOW_TEXT&quot;:&quot;Você deve passar o questionário do slide %SLIDE_INDEX% para avançar.&quot;,&quot;PB_PRECEDING_SCENARIO_FAILED_WINDOW_TEXT&quot;:&quot;Você não pode avançar porque você não passou a simulação do slide %SLIDE_INDEX%.&quot;,&quot;PB_PRECEDING_SCENARIO_NOT_COMPLETED_WINDOW_TEXT&quot;:&quot;Você deve tentar a simulação no slide %SLIDE_INDEX% para avançar.&quot;,&quot;PB_PRECEDING_SCENARIO_NOT_PASSED_WINDOW_TEXT&quot;:&quot;Você deve passar na simulação do slide %SLIDE_INDEX% para avançar.&quot;,&quot;PB_PRESENTER_COLLAPSE_BIO&quot;:&quot;Show less&quot;,&quot;PB_PRESENTER_EMAIL&quot;:&quot;Email&quot;,&quot;PB_PRESENTER_EXPAND_BIO&quot;:&quot;Show more&quot;,&quot;PB_PRESENTER_NO_INFO&quot;:&quot;Sem informaão do Apresentador&quot;,&quot;PB_PRESENTER_WEBSITE&quot;:&quot;Página Web&quot;,&quot;PB_QUIZ_SLIDE_WINDOW_TEXT&quot;:&quot;Você deve concluir o questionário antes de sair deste slide.&quot;,&quot;PB_RATE_MENU_CAPTION&quot;:&quot;Speed&quot;,&quot;PB_RATE_MENU_DEFAULT_RATE&quot;:&quot;Normal&quot;,&quot;PB_RESUME_PRESENTATION_WINDOW_TEXT&quot;:&quot;Gostaria de retomar a apresentação do último slide visualizado?&quot;,&quot;PB_SCENARIO_SLIDE_WINDOW_TEXT&quot;:&quot;Você deve completar a simulação antes de sair deste slide.&quot;,&quot;PB_SEARCH_CANCEL&quot;:&quot;Cancelar&quot;,&quot;PB_SEARCH_NO_RESULTS_LABEL&quot;:&quot;Nenhuma equivalência encontrada&quot;,&quot;PB_SEARCH_PANEL_DEFAULT_TEXT&quot;:&quot;Procurar&quot;,&quot;PB_SEARCH_RESULTS_LABEL&quot;:&quot;RESULTADOS DA PESQUISA:&quot;,&quot;PB_SEARCH_RESULT_IN_NOTES&quot;:&quot;in notes&quot;,&quot;PB_SEARCH_RESULT_IN_TEXT_LABEL&quot;:&quot;[Slide text]&quot;,&quot;PB_SUBTITLES_MENU_CAPTION&quot;:&quot;Subtitles&quot;,&quot;PB_SUBTITLES_OFF&quot;:&quot;Desligar&quot;,&quot;PB_TAB_NOTES_LABEL&quot;:&quot;NOTAS&quot;,&quot;PB_TAB_OUTLINE_LABEL&quot;:&quot;ESBOÇO&quot;,&quot;PB_TIME_RESTRICTION&quot;:&quot;Desculpe, o autor desativou a visualização da apresentação no momento.&quot;,&quot;PB_TITLE_PANEL_ATTACHMENTS&quot;:&quot;Recursos&quot;,&quot;PB_TITLE_PANEL_MARKER_TOOLS&quot;:&quot;Marcadores&quot;,&quot;PB_TITLE_PANEL_NOTES&quot;:&quot;Notas&quot;,&quot;PB_TITLE_PANEL_OUTLINE&quot;:&quot;Esboço&quot;,&quot;PB_TITLE_PANEL_PRESENTER_INFO&quot;:&quot;Informação do apresentador&quot;,&quot;PB_TREE_CONTROL_LOADING&quot;:&quot;Carregando…&quot;,&quot;PB_VIDEO_WINDOW_NO_VIDEO_LABEL&quot;:&quot;Sem vídeo&quot;},&quot;playbackAndNavigationSettings&quot;:{&quot;autoStart&quot;:true,&quot;saveAnimationStates&quot;:true,&quot;loopPresentation&quot;:false,&quot;autoPlayAnimations&quot;:false,&quot;autoPlayAnimationsTime&quot;:1,&quot;navigationType&quot;:&quot;FREE&quot;,&quot;resumeMode&quot;:&quot;PROMPT&quot;,&quot;enableKeyboardNavigation&quot;:true},&quot;keyboardSettings&quot;:&quot;&quot;,&quot;skinVersion&quot;:2,&quot;skinCompatibleVersion&quot;:0,&quot;publishSettings&quot;:{&quot;backgroundColor&quot;:&quot;#DCDEE0&quot;,&quot;playerDimensions&quot;:{&quot;height&quot;:74,&quot;width&quot;:24},&quot;playerModule&quot;:&quot;UniversalHtml&quot;,&quot;presentationContent&quot;:{&quot;metadata&quot;:{&quot;references&quot;:false,&quot;texts&quot;:[&quot;DT_HYPERLINK_TOOLTIP&quot;]},&quot;resources&quot;:{&quot;attachments&quot;:false,&quot;companyLogos&quot;:null,&quot;fonts&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quot;,&quot;fontFamily&quot;:&quot;Arial&quot;,&quot;isBold&quot;:false,&quot;isItalic&quot;:false,&quot;isSemibold&quot;:fals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b&quot;,&quot;fontFamily&quot;:&quot;Arial&quot;,&quot;isBold&quot;:true,&quot;isItalic&quot;:false,&quot;isSemibold&quot;:fals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i&quot;,&quot;fontFamily&quot;:&quot;Arial&quot;,&quot;isBold&quot;:false,&quot;isItalic&quot;:true,&quot;isSemibold&quot;:fals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bi&quot;,&quot;fontFamily&quot;:&quot;Arial&quot;,&quot;isBold&quot;:true,&quot;isItalic&quot;:true,&quot;isSemibold&quot;:fals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sb&quot;,&quot;fontFamily&quot;:&quot;Arial&quot;,&quot;isBold&quot;:false,&quot;isItalic&quot;:false,&quot;isSemibold&quot;:true,&quot;substituteFontFamily&quot;:&quot;Arial&quot;},{&quot;charsets&quot;:{&quot;dynamicFormatted&quot;:[&quot;DCT_INTERACTIVITY_TEXT&quot;,&quot;DCT_INTERACTIVITY_SEMIBOLD_TEXT&quot;],&quot;dynamicPlain&quot;:[&quot;DCT_HYPERLINK_TOOLTIP&quot;],&quot;static&quot;:[&quot;ANTERIOR&quot;,&quot;PRÓXIMO&quot;,&quot;%SLIDE_NUMBER% de %TOTAL_SLIDES%&quot;,&quot;SIM&quot;,&quot;NÃO&quot;,&quot;OK&quot;,&quot;Gostaria de retomar a apresentação do último slide visualizado?&quot;,&quot;Você deve concluir o questionário antes de sair deste slide.&quot;,&quot;Você deve passar o questionário do slide %SLIDE_INDEX% para avançar.&quot;,&quot;Você deve tentar o teste do slide %SLIDE_INDEX% para avançar.&quot;,&quot;Você não pode avançar porque você não passou no teste do slide%SLIDE_INDEX%.&quot;,&quot;Você deve concluir a interação antes de sair deste slide.&quot;,&quot;Você deve completar a simulação antes de sair deste slide.&quot;,&quot;Você deve passar na simulação do slide %SLIDE_INDEX% para avançar.&quot;,&quot;Você deve tentar a simulação no slide %SLIDE_INDEX% para avançar.&quot;,&quot;Você não pode avançar porque você não passou a simulação do slide %SLIDE_INDEX%.&quot;,&quot;Você tem que ver o slide inteiro para continuar&quot;,&quot;Você só pode acessar slides visualizados anteriormente.&quot;,&quot;Você tem que ver os slides na ordem definida.&quot;,&quot;Digite a senha para assistir a apresentação&quot;,&quot;Senha incorreta&quot;,&quot;Desculpe, o autor desativou a visualização da apresentação neste domínio.&quot;,&quot;Desculpe, o autor desativou a visualização da apresentação no momento.&quot;,&quot;De volta&quot;,&quot;Previous&quot;,&quot;Next&quot;,&quot;0123456789:.\/…-x&quot;]},&quot;embedName&quot;:&quot;PFnsbi&quot;,&quot;fontFamily&quot;:&quot;Arial&quot;,&quot;isBold&quot;:false,&quot;isItalic&quot;:true,&quot;isSemibold&quot;:true,&quot;substituteFontFamily&quot;:&quot;Arial&quot;}],&quot;interactivity&quot;:{&quot;fullSupport&quot;:true},&quot;presenterPhotos&quot;:null,&quot;slideThumbnails&quot;:{&quot;enlargeToFit&quot;:false,&quot;height&quot;:59,&quot;jpegQuality&quot;:100,&quot;keepAspectRatio&quot;:true,&quot;width&quot;:78},&quot;videoNarrations&quot;:null}}},&quot;ceipData&quot;:{&quot;enableMiniSkinCustomization&quot;:true,&quot;playerLayout&quot;:&quot;custom&quot;,&quot;playerLayoutFooter&quot;:&quot;slideNumber,goToPrev,goToNext&quot;,&quot;playerLayoutHeader&quot;:&quot;&quot;,&quot;playerLayoutHeaderButtonsPosition&quot;:&quot;&quot;,&quot;playerLayoutOutline&quot;:&quot;&quot;,&quot;playerLayoutProgress&quot;:&quot;&quot;,&quot;playerLayoutProgressMode&quot;:&quot;&quot;,&quot;playerLayoutSidebar&quot;:&quot;&quot;,&quot;playerLayoutSidebarPosition&quot;:&quot;&quot;,&quot;playerMessages&quot;:&quot;custom&quot;,&quot;playerNavigationAutoStart&quot;:true,&quot;playerNavigationEnableKeyboardNavigation&quot;:true,&quot;playerNavigationMode&quot;:&quot;bySlides&quot;,&quot;playerNavigationOnRestart&quot;:&quot;prompt&quot;,&quot;playerNavigationSaveAnimationStates&quot;:true,&quot;playerNavigationType&quot;:&quot;free&quot;,&quot;playerTheme&quot;:&quot;custom&quot;,&quot;playerThemeBorderRadius&quot;:10,&quot;playerThemeColorScheme&quot;:&quot;builtin.lightBlue&quot;,&quot;playerThemeFont&quot;:&quot;Arial&quot;}}}"/>
  <p:tag name="ISPRING-SUITE_ISPRING_CURRENT_PLAYER_ID" val="universal"/>
  <p:tag name="ISPRING_PRESENTATION_COURSE_TITLE" val="5.4 - Apresentacao e Networking - R01"/>
  <p:tag name="ISPRING_ULTRA_SCORM_LESSON_TITLE" val="5.4 - Apresentacao e Networking"/>
  <p:tag name="ISPRING_ULTRA_SCORM_COURSE_ID" val="EC3B5D76-9B09-41A4-9957-AE3D9BA420D6"/>
  <p:tag name="ISPRING_CMI5_LAUNCH_METHOD" val="any window"/>
  <p:tag name="ISPRING_SCORM_ENDPOINT" val="&lt;endpoint&gt;&lt;enable&gt;0&lt;/enable&gt;&lt;lrs&gt;https://&lt;/lrs&gt;&lt;auth&gt;0&lt;/auth&gt;&lt;login&gt;&lt;/login&gt;&lt;password&gt;&lt;/password&gt;&lt;key&gt;&lt;/key&gt;&lt;name&gt;&lt;/name&gt;&lt;email&gt;&lt;/email&gt;&lt;/endpoint&gt;&#10;"/>
  <p:tag name="ISPRING_SCORM_RATE_SLIDES" val="1"/>
  <p:tag name="ISPRING_SCORM_PASSING_SCORE" val="100.000000"/>
  <p:tag name="ISPRINGCLOUDFOLDERID" val="1"/>
  <p:tag name="ISPRINGONLINEFOLDERID" val="1"/>
  <p:tag name="ISPRING_OUTPUT_FOLDER" val="[[&quot;o\uFFFDY\uFFFD{88FD052C-7D39-4A0B-8043-8D93854AA114}&quot;,&quot;G:\\Meu Drive\\2021_HUBNER ARQUITETURA\\00_21_19_Quiron\\23_SICREDI_EMPREENDEDORAS\\FINALIZADOS&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quot;,&quot;studioSettings&quot;:{&quot;useMobileViewer&quot;:&quot;T_FALSE&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publishDestination&quot;:&quot;LMS&quot;,&quot;wordSettings&quot;:{&quot;printCopies&quot;:1},&quot;studioSettings&quot;:{&quot;onlineDestinationFolderId&quot;:&quot;0&quot;}}"/>
  <p:tag name="ISPRING_FIRST_PUBLISH" val="1"/>
  <p:tag name="ISPRING_LMS_API_VERSION" val="SCORM 1.2"/>
  <p:tag name="ISPRING_ULTRA_SCORM_COURCE_TITLE" val="5.4 - Apresentacao e Networking - SCORM 1.2"/>
  <p:tag name="ISPRING_SCORM_RATE_QUIZZES" val="0"/>
  <p:tag name="ISPRING_PRESENTATION_TITLE" val="5.4 - Apresentacao e Networking - SCORM 1.2"/>
</p:tagLst>
</file>

<file path=ppt/tags/tag10.xml><?xml version="1.0" encoding="utf-8"?>
<p:tagLst xmlns:a="http://schemas.openxmlformats.org/drawingml/2006/main" xmlns:r="http://schemas.openxmlformats.org/officeDocument/2006/relationships" xmlns:p="http://schemas.openxmlformats.org/presentationml/2006/main">
  <p:tag name="GENSWF_SLIDE_UID" val="{0D1804F4-0ECF-4D5B-8E09-1747CAC712F0}:300"/>
</p:tagLst>
</file>

<file path=ppt/tags/tag11.xml><?xml version="1.0" encoding="utf-8"?>
<p:tagLst xmlns:a="http://schemas.openxmlformats.org/drawingml/2006/main" xmlns:r="http://schemas.openxmlformats.org/officeDocument/2006/relationships" xmlns:p="http://schemas.openxmlformats.org/presentationml/2006/main">
  <p:tag name="GENSWF_SLIDE_UID" val="{A60AF1D4-F6F1-48BF-A561-75B67E0F8CE8}:8468"/>
</p:tagLst>
</file>

<file path=ppt/tags/tag12.xml><?xml version="1.0" encoding="utf-8"?>
<p:tagLst xmlns:a="http://schemas.openxmlformats.org/drawingml/2006/main" xmlns:r="http://schemas.openxmlformats.org/officeDocument/2006/relationships" xmlns:p="http://schemas.openxmlformats.org/presentationml/2006/main">
  <p:tag name="GENSWF_SLIDE_UID" val="{59B7DCCA-8678-41A8-A175-98087A04F2BF}:8469"/>
</p:tagLst>
</file>

<file path=ppt/tags/tag13.xml><?xml version="1.0" encoding="utf-8"?>
<p:tagLst xmlns:a="http://schemas.openxmlformats.org/drawingml/2006/main" xmlns:r="http://schemas.openxmlformats.org/officeDocument/2006/relationships" xmlns:p="http://schemas.openxmlformats.org/presentationml/2006/main">
  <p:tag name="GENSWF_SLIDE_UID" val="{2E18CDE0-6B24-4C57-8922-2979A6672873}:8470"/>
</p:tagLst>
</file>

<file path=ppt/tags/tag14.xml><?xml version="1.0" encoding="utf-8"?>
<p:tagLst xmlns:a="http://schemas.openxmlformats.org/drawingml/2006/main" xmlns:r="http://schemas.openxmlformats.org/officeDocument/2006/relationships" xmlns:p="http://schemas.openxmlformats.org/presentationml/2006/main">
  <p:tag name="GENSWF_SLIDE_UID" val="{2F68108B-BA11-489A-BC42-12D97B78A1ED}:8471"/>
</p:tagLst>
</file>

<file path=ppt/tags/tag15.xml><?xml version="1.0" encoding="utf-8"?>
<p:tagLst xmlns:a="http://schemas.openxmlformats.org/drawingml/2006/main" xmlns:r="http://schemas.openxmlformats.org/officeDocument/2006/relationships" xmlns:p="http://schemas.openxmlformats.org/presentationml/2006/main">
  <p:tag name="GENSWF_SLIDE_UID" val="{970047AE-D731-4C0A-A20B-AB038A81758B}:8472"/>
</p:tagLst>
</file>

<file path=ppt/tags/tag16.xml><?xml version="1.0" encoding="utf-8"?>
<p:tagLst xmlns:a="http://schemas.openxmlformats.org/drawingml/2006/main" xmlns:r="http://schemas.openxmlformats.org/officeDocument/2006/relationships" xmlns:p="http://schemas.openxmlformats.org/presentationml/2006/main">
  <p:tag name="GENSWF_SLIDE_UID" val="{330A4AA3-61EA-43BC-B655-D71091D09EE6}:310"/>
</p:tagLst>
</file>

<file path=ppt/tags/tag17.xml><?xml version="1.0" encoding="utf-8"?>
<p:tagLst xmlns:a="http://schemas.openxmlformats.org/drawingml/2006/main" xmlns:r="http://schemas.openxmlformats.org/officeDocument/2006/relationships" xmlns:p="http://schemas.openxmlformats.org/presentationml/2006/main">
  <p:tag name="GENSWF_SLIDE_UID" val="{2446A8D9-1C31-4148-8454-9326500566E8}:286"/>
</p:tagLst>
</file>

<file path=ppt/tags/tag18.xml><?xml version="1.0" encoding="utf-8"?>
<p:tagLst xmlns:a="http://schemas.openxmlformats.org/drawingml/2006/main" xmlns:r="http://schemas.openxmlformats.org/officeDocument/2006/relationships" xmlns:p="http://schemas.openxmlformats.org/presentationml/2006/main">
  <p:tag name="GENSWF_SLIDE_UID" val="{2E8FD8A6-70EE-431B-93AD-1F0665840EF4}:270"/>
</p:tagLst>
</file>

<file path=ppt/tags/tag19.xml><?xml version="1.0" encoding="utf-8"?>
<p:tagLst xmlns:a="http://schemas.openxmlformats.org/drawingml/2006/main" xmlns:r="http://schemas.openxmlformats.org/officeDocument/2006/relationships" xmlns:p="http://schemas.openxmlformats.org/presentationml/2006/main">
  <p:tag name="GENSWF_SLIDE_UID" val="{A93832E8-31A7-4DA5-B779-8049128B5934}:301"/>
</p:tagLst>
</file>

<file path=ppt/tags/tag2.xml><?xml version="1.0" encoding="utf-8"?>
<p:tagLst xmlns:a="http://schemas.openxmlformats.org/drawingml/2006/main" xmlns:r="http://schemas.openxmlformats.org/officeDocument/2006/relationships" xmlns:p="http://schemas.openxmlformats.org/presentationml/2006/main">
  <p:tag name="GENSWF_SLIDE_UID" val="{41B9247B-94E2-4009-AC4A-1F25243024C7}:8102"/>
</p:tagLst>
</file>

<file path=ppt/tags/tag20.xml><?xml version="1.0" encoding="utf-8"?>
<p:tagLst xmlns:a="http://schemas.openxmlformats.org/drawingml/2006/main" xmlns:r="http://schemas.openxmlformats.org/officeDocument/2006/relationships" xmlns:p="http://schemas.openxmlformats.org/presentationml/2006/main">
  <p:tag name="GENSWF_SLIDE_UID" val="{8E00D6FC-3FF0-4EE0-8CA7-67576A2542D8}:299"/>
</p:tagLst>
</file>

<file path=ppt/tags/tag21.xml><?xml version="1.0" encoding="utf-8"?>
<p:tagLst xmlns:a="http://schemas.openxmlformats.org/drawingml/2006/main" xmlns:r="http://schemas.openxmlformats.org/officeDocument/2006/relationships" xmlns:p="http://schemas.openxmlformats.org/presentationml/2006/main">
  <p:tag name="GENSWF_SLIDE_UID" val="{3EBA0A7B-766F-4C86-B072-BE9843266CB0}:269"/>
</p:tagLst>
</file>

<file path=ppt/tags/tag22.xml><?xml version="1.0" encoding="utf-8"?>
<p:tagLst xmlns:a="http://schemas.openxmlformats.org/drawingml/2006/main" xmlns:r="http://schemas.openxmlformats.org/officeDocument/2006/relationships" xmlns:p="http://schemas.openxmlformats.org/presentationml/2006/main">
  <p:tag name="GENSWF_SLIDE_UID" val="{9D2A8F38-B6AB-459F-951B-2538CA0ABA73}:282"/>
</p:tagLst>
</file>

<file path=ppt/tags/tag23.xml><?xml version="1.0" encoding="utf-8"?>
<p:tagLst xmlns:a="http://schemas.openxmlformats.org/drawingml/2006/main" xmlns:r="http://schemas.openxmlformats.org/officeDocument/2006/relationships" xmlns:p="http://schemas.openxmlformats.org/presentationml/2006/main">
  <p:tag name="GENSWF_SLIDE_UID" val="{B5922ED4-646A-4179-9742-F6C86FC36CE9}:267"/>
</p:tagLst>
</file>

<file path=ppt/tags/tag24.xml><?xml version="1.0" encoding="utf-8"?>
<p:tagLst xmlns:a="http://schemas.openxmlformats.org/drawingml/2006/main" xmlns:r="http://schemas.openxmlformats.org/officeDocument/2006/relationships" xmlns:p="http://schemas.openxmlformats.org/presentationml/2006/main">
  <p:tag name="GENSWF_SLIDE_UID" val="{3853DC15-880B-4BB4-BE3C-8E1639193BAA}:8104"/>
</p:tagLst>
</file>

<file path=ppt/tags/tag25.xml><?xml version="1.0" encoding="utf-8"?>
<p:tagLst xmlns:a="http://schemas.openxmlformats.org/drawingml/2006/main" xmlns:r="http://schemas.openxmlformats.org/officeDocument/2006/relationships" xmlns:p="http://schemas.openxmlformats.org/presentationml/2006/main">
  <p:tag name="GENSWF_SLIDE_UID" val="{864D0E80-6232-48D9-A8D9-34B6A0AC96F8}:8126"/>
</p:tagLst>
</file>

<file path=ppt/tags/tag26.xml><?xml version="1.0" encoding="utf-8"?>
<p:tagLst xmlns:a="http://schemas.openxmlformats.org/drawingml/2006/main" xmlns:r="http://schemas.openxmlformats.org/officeDocument/2006/relationships" xmlns:p="http://schemas.openxmlformats.org/presentationml/2006/main">
  <p:tag name="GENSWF_SLIDE_UID" val="{579270C0-718A-4A7A-B83D-C46C79E4BF06}:4336"/>
</p:tagLst>
</file>

<file path=ppt/tags/tag27.xml><?xml version="1.0" encoding="utf-8"?>
<p:tagLst xmlns:a="http://schemas.openxmlformats.org/drawingml/2006/main" xmlns:r="http://schemas.openxmlformats.org/officeDocument/2006/relationships" xmlns:p="http://schemas.openxmlformats.org/presentationml/2006/main">
  <p:tag name="GENSWF_SLIDE_UID" val="{0B1ED91C-1A6C-4F23-9027-598DF96A4D07}:8127"/>
</p:tagLst>
</file>

<file path=ppt/tags/tag28.xml><?xml version="1.0" encoding="utf-8"?>
<p:tagLst xmlns:a="http://schemas.openxmlformats.org/drawingml/2006/main" xmlns:r="http://schemas.openxmlformats.org/officeDocument/2006/relationships" xmlns:p="http://schemas.openxmlformats.org/presentationml/2006/main">
  <p:tag name="GENSWF_SLIDE_UID" val="{7F98EF71-E588-4F43-B124-6E994FE9BB0E}:8128"/>
</p:tagLst>
</file>

<file path=ppt/tags/tag29.xml><?xml version="1.0" encoding="utf-8"?>
<p:tagLst xmlns:a="http://schemas.openxmlformats.org/drawingml/2006/main" xmlns:r="http://schemas.openxmlformats.org/officeDocument/2006/relationships" xmlns:p="http://schemas.openxmlformats.org/presentationml/2006/main">
  <p:tag name="GENSWF_SLIDE_UID" val="{E904AA6A-85BE-4C8A-B4F6-1D86F0C57A0D}:8129"/>
</p:tagLst>
</file>

<file path=ppt/tags/tag3.xml><?xml version="1.0" encoding="utf-8"?>
<p:tagLst xmlns:a="http://schemas.openxmlformats.org/drawingml/2006/main" xmlns:r="http://schemas.openxmlformats.org/officeDocument/2006/relationships" xmlns:p="http://schemas.openxmlformats.org/presentationml/2006/main">
  <p:tag name="GENSWF_SLIDE_UID" val="{330CF94D-49AC-4C0C-A6D1-BD24EF1033C9}:256"/>
</p:tagLst>
</file>

<file path=ppt/tags/tag30.xml><?xml version="1.0" encoding="utf-8"?>
<p:tagLst xmlns:a="http://schemas.openxmlformats.org/drawingml/2006/main" xmlns:r="http://schemas.openxmlformats.org/officeDocument/2006/relationships" xmlns:p="http://schemas.openxmlformats.org/presentationml/2006/main">
  <p:tag name="GENSWF_SLIDE_UID" val="{0A20A266-A4B6-4743-9A03-58CC9FC02B79}:8130"/>
</p:tagLst>
</file>

<file path=ppt/tags/tag31.xml><?xml version="1.0" encoding="utf-8"?>
<p:tagLst xmlns:a="http://schemas.openxmlformats.org/drawingml/2006/main" xmlns:r="http://schemas.openxmlformats.org/officeDocument/2006/relationships" xmlns:p="http://schemas.openxmlformats.org/presentationml/2006/main">
  <p:tag name="GENSWF_SLIDE_UID" val="{0C4CEE37-3F65-44B4-821D-A4D9BD5D23C2}:8131"/>
</p:tagLst>
</file>

<file path=ppt/tags/tag32.xml><?xml version="1.0" encoding="utf-8"?>
<p:tagLst xmlns:a="http://schemas.openxmlformats.org/drawingml/2006/main" xmlns:r="http://schemas.openxmlformats.org/officeDocument/2006/relationships" xmlns:p="http://schemas.openxmlformats.org/presentationml/2006/main">
  <p:tag name="GENSWF_SLIDE_UID" val="{2D79C73C-5193-4E37-B551-65C1C80ECBD8}:8515"/>
</p:tagLst>
</file>

<file path=ppt/tags/tag33.xml><?xml version="1.0" encoding="utf-8"?>
<p:tagLst xmlns:a="http://schemas.openxmlformats.org/drawingml/2006/main" xmlns:r="http://schemas.openxmlformats.org/officeDocument/2006/relationships" xmlns:p="http://schemas.openxmlformats.org/presentationml/2006/main">
  <p:tag name="GENSWF_SLIDE_UID" val="{18FC2649-12F2-4715-AE6D-B4F13BC075B9}:8121"/>
</p:tagLst>
</file>

<file path=ppt/tags/tag34.xml><?xml version="1.0" encoding="utf-8"?>
<p:tagLst xmlns:a="http://schemas.openxmlformats.org/drawingml/2006/main" xmlns:r="http://schemas.openxmlformats.org/officeDocument/2006/relationships" xmlns:p="http://schemas.openxmlformats.org/presentationml/2006/main">
  <p:tag name="GENSWF_SLIDE_UID" val="{18FC2649-12F2-4715-AE6D-B4F13BC075B9}:8121"/>
</p:tagLst>
</file>

<file path=ppt/tags/tag35.xml><?xml version="1.0" encoding="utf-8"?>
<p:tagLst xmlns:a="http://schemas.openxmlformats.org/drawingml/2006/main" xmlns:r="http://schemas.openxmlformats.org/officeDocument/2006/relationships" xmlns:p="http://schemas.openxmlformats.org/presentationml/2006/main">
  <p:tag name="GENSWF_SLIDE_UID" val="{42BB1C37-0F4C-408B-AF48-DA9DDFA04A1F}:8103"/>
</p:tagLst>
</file>

<file path=ppt/tags/tag36.xml><?xml version="1.0" encoding="utf-8"?>
<p:tagLst xmlns:a="http://schemas.openxmlformats.org/drawingml/2006/main" xmlns:r="http://schemas.openxmlformats.org/officeDocument/2006/relationships" xmlns:p="http://schemas.openxmlformats.org/presentationml/2006/main">
  <p:tag name="GENSWF_SLIDE_UID" val="{470A87CD-3594-4948-8382-A3AADEC6E261}:8593"/>
</p:tagLst>
</file>

<file path=ppt/tags/tag37.xml><?xml version="1.0" encoding="utf-8"?>
<p:tagLst xmlns:a="http://schemas.openxmlformats.org/drawingml/2006/main" xmlns:r="http://schemas.openxmlformats.org/officeDocument/2006/relationships" xmlns:p="http://schemas.openxmlformats.org/presentationml/2006/main">
  <p:tag name="GENSWF_SLIDE_UID" val="{15F3DE6E-A5AD-460F-B4FC-ADF24DF016CA}:298"/>
</p:tagLst>
</file>

<file path=ppt/tags/tag38.xml><?xml version="1.0" encoding="utf-8"?>
<p:tagLst xmlns:a="http://schemas.openxmlformats.org/drawingml/2006/main" xmlns:r="http://schemas.openxmlformats.org/officeDocument/2006/relationships" xmlns:p="http://schemas.openxmlformats.org/presentationml/2006/main">
  <p:tag name="GENSWF_SLIDE_UID" val="{8238ADD6-8F06-4FB5-8444-9FB1B3F5757B}:8496"/>
</p:tagLst>
</file>

<file path=ppt/tags/tag39.xml><?xml version="1.0" encoding="utf-8"?>
<p:tagLst xmlns:a="http://schemas.openxmlformats.org/drawingml/2006/main" xmlns:r="http://schemas.openxmlformats.org/officeDocument/2006/relationships" xmlns:p="http://schemas.openxmlformats.org/presentationml/2006/main">
  <p:tag name="GENSWF_SLIDE_UID" val="{CE15287D-F051-4FCB-9D33-618F15D28EFD}:8205"/>
</p:tagLst>
</file>

<file path=ppt/tags/tag4.xml><?xml version="1.0" encoding="utf-8"?>
<p:tagLst xmlns:a="http://schemas.openxmlformats.org/drawingml/2006/main" xmlns:r="http://schemas.openxmlformats.org/officeDocument/2006/relationships" xmlns:p="http://schemas.openxmlformats.org/presentationml/2006/main">
  <p:tag name="GENSWF_SLIDE_UID" val="{09C74FE2-A5BE-4DDF-BF5F-DB9A8EF96626}:258"/>
</p:tagLst>
</file>

<file path=ppt/tags/tag40.xml><?xml version="1.0" encoding="utf-8"?>
<p:tagLst xmlns:a="http://schemas.openxmlformats.org/drawingml/2006/main" xmlns:r="http://schemas.openxmlformats.org/officeDocument/2006/relationships" xmlns:p="http://schemas.openxmlformats.org/presentationml/2006/main">
  <p:tag name="GENSWF_SLIDE_UID" val="{96408E3E-BC39-46A8-AD60-0E303EAAFD9A}:8496"/>
</p:tagLst>
</file>

<file path=ppt/tags/tag41.xml><?xml version="1.0" encoding="utf-8"?>
<p:tagLst xmlns:a="http://schemas.openxmlformats.org/drawingml/2006/main" xmlns:r="http://schemas.openxmlformats.org/officeDocument/2006/relationships" xmlns:p="http://schemas.openxmlformats.org/presentationml/2006/main">
  <p:tag name="GENSWF_SLIDE_UID" val="{A3025EB2-24D8-44ED-B3A4-3D07A9A0113A}:262"/>
</p:tagLst>
</file>

<file path=ppt/tags/tag5.xml><?xml version="1.0" encoding="utf-8"?>
<p:tagLst xmlns:a="http://schemas.openxmlformats.org/drawingml/2006/main" xmlns:r="http://schemas.openxmlformats.org/officeDocument/2006/relationships" xmlns:p="http://schemas.openxmlformats.org/presentationml/2006/main">
  <p:tag name="GENSWF_SLIDE_UID" val="{42BB1C37-0F4C-408B-AF48-DA9DDFA04A1F}:8103"/>
</p:tagLst>
</file>

<file path=ppt/tags/tag6.xml><?xml version="1.0" encoding="utf-8"?>
<p:tagLst xmlns:a="http://schemas.openxmlformats.org/drawingml/2006/main" xmlns:r="http://schemas.openxmlformats.org/officeDocument/2006/relationships" xmlns:p="http://schemas.openxmlformats.org/presentationml/2006/main">
  <p:tag name="GENSWF_SLIDE_UID" val="{2446A8D9-1C31-4148-8454-9326500566E8}:286"/>
</p:tagLst>
</file>

<file path=ppt/tags/tag7.xml><?xml version="1.0" encoding="utf-8"?>
<p:tagLst xmlns:a="http://schemas.openxmlformats.org/drawingml/2006/main" xmlns:r="http://schemas.openxmlformats.org/officeDocument/2006/relationships" xmlns:p="http://schemas.openxmlformats.org/presentationml/2006/main">
  <p:tag name="GENSWF_SLIDE_UID" val="{00918A2D-0D31-4D8B-9B92-36251AB1C012}:287"/>
</p:tagLst>
</file>

<file path=ppt/tags/tag8.xml><?xml version="1.0" encoding="utf-8"?>
<p:tagLst xmlns:a="http://schemas.openxmlformats.org/drawingml/2006/main" xmlns:r="http://schemas.openxmlformats.org/officeDocument/2006/relationships" xmlns:p="http://schemas.openxmlformats.org/presentationml/2006/main">
  <p:tag name="GENSWF_SLIDE_UID" val="{1F158941-37DD-480C-A659-A8EEB624E589}:8458"/>
</p:tagLst>
</file>

<file path=ppt/tags/tag9.xml><?xml version="1.0" encoding="utf-8"?>
<p:tagLst xmlns:a="http://schemas.openxmlformats.org/drawingml/2006/main" xmlns:r="http://schemas.openxmlformats.org/officeDocument/2006/relationships" xmlns:p="http://schemas.openxmlformats.org/presentationml/2006/main">
  <p:tag name="GENSWF_SLIDE_UID" val="{087D6C79-0CF0-4FDA-9500-7B268C4BFB79}:8508"/>
</p:tagLst>
</file>

<file path=ppt/theme/theme1.xml><?xml version="1.0" encoding="utf-8"?>
<a:theme xmlns:a="http://schemas.openxmlformats.org/drawingml/2006/main" name="Tema do Office">
  <a:themeElements>
    <a:clrScheme name="Sicredi">
      <a:dk1>
        <a:srgbClr val="262626"/>
      </a:dk1>
      <a:lt1>
        <a:srgbClr val="FFFFFF"/>
      </a:lt1>
      <a:dk2>
        <a:srgbClr val="F06478"/>
      </a:dk2>
      <a:lt2>
        <a:srgbClr val="FFCD00"/>
      </a:lt2>
      <a:accent1>
        <a:srgbClr val="FF6400"/>
      </a:accent1>
      <a:accent2>
        <a:srgbClr val="46D7FF"/>
      </a:accent2>
      <a:accent3>
        <a:srgbClr val="1E9B32"/>
      </a:accent3>
      <a:accent4>
        <a:srgbClr val="828A82"/>
      </a:accent4>
      <a:accent5>
        <a:srgbClr val="0A4B1E"/>
      </a:accent5>
      <a:accent6>
        <a:srgbClr val="64C800"/>
      </a:accent6>
      <a:hlink>
        <a:srgbClr val="46D7FF"/>
      </a:hlink>
      <a:folHlink>
        <a:srgbClr val="F06478"/>
      </a:folHlink>
    </a:clrScheme>
    <a:fontScheme name="Sicredi">
      <a:majorFont>
        <a:latin typeface="Exo 2.0 Extra Bold"/>
        <a:ea typeface=""/>
        <a:cs typeface=""/>
      </a:majorFont>
      <a:minorFont>
        <a:latin typeface="Nuni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o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Materiais" ma:contentTypeID="0x010100385D3196928907479B521E8100A4944F00D5796FB70C8EDC4FA452DAC528136A8F" ma:contentTypeVersion="11" ma:contentTypeDescription="Crie um novo documento." ma:contentTypeScope="" ma:versionID="a8ff81b5e2de93d9b7d21238f1649353">
  <xsd:schema xmlns:xsd="http://www.w3.org/2001/XMLSchema" xmlns:xs="http://www.w3.org/2001/XMLSchema" xmlns:p="http://schemas.microsoft.com/office/2006/metadata/properties" xmlns:ns2="5d01c54c-98c5-4681-b2de-261132f90f7a" xmlns:ns3="39995f0c-aa0f-4156-9ebb-631744bc52a5" targetNamespace="http://schemas.microsoft.com/office/2006/metadata/properties" ma:root="true" ma:fieldsID="e3b36efd162006ffeb59b2d19b92d86d" ns2:_="" ns3:_="">
    <xsd:import namespace="5d01c54c-98c5-4681-b2de-261132f90f7a"/>
    <xsd:import namespace="39995f0c-aa0f-4156-9ebb-631744bc52a5"/>
    <xsd:element name="properties">
      <xsd:complexType>
        <xsd:sequence>
          <xsd:element name="documentManagement">
            <xsd:complexType>
              <xsd:all>
                <xsd:element ref="ns2:CmDescricao"/>
                <xsd:element ref="ns2:CmCategoria" minOccurs="0"/>
                <xsd:element ref="ns3:MediaServiceMetadata" minOccurs="0"/>
                <xsd:element ref="ns3:MediaServiceFastMetadata" minOccurs="0"/>
                <xsd:element ref="ns3:MediaServiceDateTaken" minOccurs="0"/>
                <xsd:element ref="ns2:CmOrdem" minOccurs="0"/>
                <xsd:element ref="ns3:MediaServiceObjectDetectorVersions" minOccurs="0"/>
                <xsd:element ref="ns3: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d01c54c-98c5-4681-b2de-261132f90f7a" elementFormDefault="qualified">
    <xsd:import namespace="http://schemas.microsoft.com/office/2006/documentManagement/types"/>
    <xsd:import namespace="http://schemas.microsoft.com/office/infopath/2007/PartnerControls"/>
    <xsd:element name="CmDescricao" ma:index="8" ma:displayName="Descrição" ma:internalName="CmDescricao" ma:readOnly="false">
      <xsd:simpleType>
        <xsd:restriction base="dms:Note"/>
      </xsd:simpleType>
    </xsd:element>
    <xsd:element name="CmCategoria" ma:index="9" nillable="true" ma:displayName="Categorias" ma:format="Dropdown" ma:list="ab5e5b63-3857-4872-bd8e-ed889b25f63c" ma:internalName="CmCategoria" ma:showField="Title">
      <xsd:simpleType>
        <xsd:restriction base="dms:Lookup"/>
      </xsd:simpleType>
    </xsd:element>
    <xsd:element name="CmOrdem" ma:index="13" nillable="true" ma:displayName="Ordem" ma:internalName="CmOrdem" ma:percentage="FALSE">
      <xsd:simpleType>
        <xsd:restriction base="dms:Number"/>
      </xsd:simpleType>
    </xsd:element>
  </xsd:schema>
  <xsd:schema xmlns:xsd="http://www.w3.org/2001/XMLSchema" xmlns:xs="http://www.w3.org/2001/XMLSchema" xmlns:dms="http://schemas.microsoft.com/office/2006/documentManagement/types" xmlns:pc="http://schemas.microsoft.com/office/infopath/2007/PartnerControls" targetNamespace="39995f0c-aa0f-4156-9ebb-631744bc52a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DateTaken" ma:index="12" nillable="true" ma:displayName="MediaServiceDateTaken" ma:hidden="true" ma:internalName="MediaServiceDateTaken" ma:readOnly="true">
      <xsd:simpleType>
        <xsd:restriction base="dms:Text"/>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MediaLengthInSeconds" ma:index="1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ipo de Conteúdo"/>
        <xsd:element ref="dc:title" maxOccurs="1" ma:index="4" ma:displayName="Títul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CmDescricao xmlns="5d01c54c-98c5-4681-b2de-261132f90f7a">5.4 - Apresentação e Networking</CmDescricao>
    <CmCategoria xmlns="5d01c54c-98c5-4681-b2de-261132f90f7a">79</CmCategoria>
    <CmOrdem xmlns="5d01c54c-98c5-4681-b2de-261132f90f7a">9</CmOrdem>
  </documentManagement>
</p:properties>
</file>

<file path=customXml/itemProps1.xml><?xml version="1.0" encoding="utf-8"?>
<ds:datastoreItem xmlns:ds="http://schemas.openxmlformats.org/officeDocument/2006/customXml" ds:itemID="{3F1828D6-260E-4206-9B17-24B64D608539}"/>
</file>

<file path=customXml/itemProps2.xml><?xml version="1.0" encoding="utf-8"?>
<ds:datastoreItem xmlns:ds="http://schemas.openxmlformats.org/officeDocument/2006/customXml" ds:itemID="{BA70CEAF-6AE8-4A30-8898-EB6A0747B735}"/>
</file>

<file path=customXml/itemProps3.xml><?xml version="1.0" encoding="utf-8"?>
<ds:datastoreItem xmlns:ds="http://schemas.openxmlformats.org/officeDocument/2006/customXml" ds:itemID="{144CE16F-3D16-4386-B51D-FDBC5EC680E9}"/>
</file>

<file path=docProps/app.xml><?xml version="1.0" encoding="utf-8"?>
<Properties xmlns="http://schemas.openxmlformats.org/officeDocument/2006/extended-properties" xmlns:vt="http://schemas.openxmlformats.org/officeDocument/2006/docPropsVTypes">
  <TotalTime>4730</TotalTime>
  <Words>5885</Words>
  <Application>Microsoft Macintosh PowerPoint</Application>
  <PresentationFormat>Widescreen</PresentationFormat>
  <Paragraphs>726</Paragraphs>
  <Slides>42</Slides>
  <Notes>42</Notes>
  <HiddenSlides>0</HiddenSlides>
  <MMClips>0</MMClips>
  <ScaleCrop>false</ScaleCrop>
  <HeadingPairs>
    <vt:vector size="6" baseType="variant">
      <vt:variant>
        <vt:lpstr>Fontes usadas</vt:lpstr>
      </vt:variant>
      <vt:variant>
        <vt:i4>14</vt:i4>
      </vt:variant>
      <vt:variant>
        <vt:lpstr>Tema</vt:lpstr>
      </vt:variant>
      <vt:variant>
        <vt:i4>1</vt:i4>
      </vt:variant>
      <vt:variant>
        <vt:lpstr>Títulos de slides</vt:lpstr>
      </vt:variant>
      <vt:variant>
        <vt:i4>42</vt:i4>
      </vt:variant>
    </vt:vector>
  </HeadingPairs>
  <TitlesOfParts>
    <vt:vector size="57" baseType="lpstr">
      <vt:lpstr>Arial</vt:lpstr>
      <vt:lpstr>Calibri</vt:lpstr>
      <vt:lpstr>Exo 2</vt:lpstr>
      <vt:lpstr>Exo 2 ExtraBold</vt:lpstr>
      <vt:lpstr>Exo 2 Medium</vt:lpstr>
      <vt:lpstr>Exo 2.0</vt:lpstr>
      <vt:lpstr>Exo 2.0 Extra Bold</vt:lpstr>
      <vt:lpstr>Exo 2.0 Light</vt:lpstr>
      <vt:lpstr>Exo 2.0 Medium</vt:lpstr>
      <vt:lpstr>Exo 2.0 Semi Bold</vt:lpstr>
      <vt:lpstr>Montserrat Medium</vt:lpstr>
      <vt:lpstr>Nunito</vt:lpstr>
      <vt:lpstr>Nunito ExtraLight</vt:lpstr>
      <vt:lpstr>Wingdings</vt:lpstr>
      <vt:lpstr>Tema do Office</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lpstr>Apresentação do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5.4 - Apresentacao e Networking</dc:title>
  <dc:creator>Marcelo Carvalho</dc:creator>
  <cp:lastModifiedBy>Carol Hubner</cp:lastModifiedBy>
  <cp:revision>149</cp:revision>
  <dcterms:created xsi:type="dcterms:W3CDTF">2022-10-10T17:29:31Z</dcterms:created>
  <dcterms:modified xsi:type="dcterms:W3CDTF">2023-11-30T22:26:05Z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0x010100385D3196928907479B521E8100A4944F00D5796FB70C8EDC4FA452DAC528136A8F</vt:lpwstr>
  </property>
</Properties>
</file>