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tags/tag3.xml" ContentType="application/vnd.openxmlformats-officedocument.presentationml.tags+xml"/>
  <Override PartName="/ppt/tags/tag2.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304" r:id="rId2"/>
    <p:sldId id="257" r:id="rId3"/>
    <p:sldId id="258" r:id="rId4"/>
    <p:sldId id="8573" r:id="rId5"/>
    <p:sldId id="260" r:id="rId6"/>
    <p:sldId id="261" r:id="rId7"/>
    <p:sldId id="8574" r:id="rId8"/>
    <p:sldId id="305"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306" r:id="rId27"/>
    <p:sldId id="281" r:id="rId28"/>
    <p:sldId id="312" r:id="rId29"/>
    <p:sldId id="283" r:id="rId30"/>
    <p:sldId id="284" r:id="rId31"/>
    <p:sldId id="285" r:id="rId32"/>
    <p:sldId id="286" r:id="rId33"/>
    <p:sldId id="287" r:id="rId34"/>
    <p:sldId id="288" r:id="rId35"/>
    <p:sldId id="295" r:id="rId36"/>
    <p:sldId id="8206" r:id="rId37"/>
    <p:sldId id="297" r:id="rId38"/>
    <p:sldId id="298" r:id="rId39"/>
    <p:sldId id="299" r:id="rId40"/>
    <p:sldId id="301" r:id="rId41"/>
    <p:sldId id="302" r:id="rId42"/>
    <p:sldId id="300" r:id="rId43"/>
    <p:sldId id="303" r:id="rId44"/>
  </p:sldIdLst>
  <p:sldSz cx="12192000" cy="6858000"/>
  <p:notesSz cx="6858000" cy="9144000"/>
  <p:embeddedFontLst>
    <p:embeddedFont>
      <p:font typeface="Calibri" panose="020F0502020204030204" pitchFamily="34" charset="0"/>
      <p:regular r:id="rId46"/>
      <p:bold r:id="rId47"/>
      <p:italic r:id="rId48"/>
      <p:boldItalic r:id="rId49"/>
    </p:embeddedFont>
    <p:embeddedFont>
      <p:font typeface="Exo 2" pitchFamily="2" charset="77"/>
      <p:regular r:id="rId50"/>
      <p:bold r:id="rId51"/>
      <p:italic r:id="rId52"/>
      <p:boldItalic r:id="rId53"/>
    </p:embeddedFont>
    <p:embeddedFont>
      <p:font typeface="Exo 2 ExtraBold" pitchFamily="2" charset="77"/>
      <p:bold r:id="rId54"/>
      <p:italic r:id="rId55"/>
      <p:boldItalic r:id="rId56"/>
    </p:embeddedFont>
    <p:embeddedFont>
      <p:font typeface="Exo 2 Medium" pitchFamily="2" charset="77"/>
      <p:regular r:id="rId57"/>
      <p:bold r:id="rId58"/>
      <p:italic r:id="rId59"/>
      <p:boldItalic r:id="rId60"/>
    </p:embeddedFont>
    <p:embeddedFont>
      <p:font typeface="Exo 2 SemiBold" pitchFamily="2" charset="77"/>
      <p:regular r:id="rId61"/>
      <p:bold r:id="rId62"/>
      <p:italic r:id="rId63"/>
      <p:boldItalic r:id="rId64"/>
    </p:embeddedFont>
    <p:embeddedFont>
      <p:font typeface="Exo 2.0" pitchFamily="2" charset="77"/>
      <p:regular r:id="rId65"/>
      <p:bold r:id="rId66"/>
      <p:italic r:id="rId67"/>
      <p:boldItalic r:id="rId68"/>
    </p:embeddedFont>
    <p:embeddedFont>
      <p:font typeface="Exo 2.0 Black" pitchFamily="2" charset="77"/>
      <p:bold r:id="rId69"/>
      <p:italic r:id="rId70"/>
      <p:boldItalic r:id="rId71"/>
    </p:embeddedFont>
    <p:embeddedFont>
      <p:font typeface="Exo 2.0 Extra Bold" pitchFamily="2" charset="77"/>
      <p:bold r:id="rId72"/>
      <p:italic r:id="rId73"/>
      <p:boldItalic r:id="rId74"/>
    </p:embeddedFont>
    <p:embeddedFont>
      <p:font typeface="Exo 2.0 Light" pitchFamily="2" charset="77"/>
      <p:regular r:id="rId75"/>
      <p:italic r:id="rId76"/>
    </p:embeddedFont>
    <p:embeddedFont>
      <p:font typeface="Exo 2.0 Medium" pitchFamily="2" charset="77"/>
      <p:regular r:id="rId77"/>
      <p:italic r:id="rId78"/>
    </p:embeddedFont>
    <p:embeddedFont>
      <p:font typeface="Nunito" pitchFamily="2" charset="77"/>
      <p:regular r:id="rId79"/>
      <p:bold r:id="rId80"/>
      <p:italic r:id="rId81"/>
      <p:boldItalic r:id="rId82"/>
    </p:embeddedFont>
    <p:embeddedFont>
      <p:font typeface="Nunito ExtraLight" pitchFamily="2" charset="77"/>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2" roundtripDataSignature="AMtx7mgCBwaaXTJVEVfPYU0/ViMMTJ1qy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6479"/>
    <a:srgbClr val="F06478"/>
    <a:srgbClr val="DCB2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88"/>
    <p:restoredTop sz="49703"/>
  </p:normalViewPr>
  <p:slideViewPr>
    <p:cSldViewPr snapToGrid="0">
      <p:cViewPr varScale="1">
        <p:scale>
          <a:sx n="65" d="100"/>
          <a:sy n="65" d="100"/>
        </p:scale>
        <p:origin x="424" y="200"/>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2.fntdata"/><Relationship Id="rId63" Type="http://schemas.openxmlformats.org/officeDocument/2006/relationships/font" Target="fonts/font18.fntdata"/><Relationship Id="rId68" Type="http://schemas.openxmlformats.org/officeDocument/2006/relationships/font" Target="fonts/font23.fntdata"/><Relationship Id="rId84" Type="http://schemas.openxmlformats.org/officeDocument/2006/relationships/font" Target="fonts/font3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8.fntdata"/><Relationship Id="rId58" Type="http://schemas.openxmlformats.org/officeDocument/2006/relationships/font" Target="fonts/font13.fntdata"/><Relationship Id="rId74" Type="http://schemas.openxmlformats.org/officeDocument/2006/relationships/font" Target="fonts/font29.fntdata"/><Relationship Id="rId79" Type="http://schemas.openxmlformats.org/officeDocument/2006/relationships/font" Target="fonts/font34.fntdata"/><Relationship Id="rId5" Type="http://schemas.openxmlformats.org/officeDocument/2006/relationships/slide" Target="slides/slide4.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font" Target="fonts/font3.fntdata"/><Relationship Id="rId64" Type="http://schemas.openxmlformats.org/officeDocument/2006/relationships/font" Target="fonts/font19.fntdata"/><Relationship Id="rId69"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6.fntdata"/><Relationship Id="rId72" Type="http://schemas.openxmlformats.org/officeDocument/2006/relationships/font" Target="fonts/font27.fntdata"/><Relationship Id="rId80" Type="http://schemas.openxmlformats.org/officeDocument/2006/relationships/font" Target="fonts/font35.fntdata"/><Relationship Id="rId85" Type="http://schemas.openxmlformats.org/officeDocument/2006/relationships/font" Target="fonts/font40.fntdata"/><Relationship Id="rId93" Type="http://schemas.openxmlformats.org/officeDocument/2006/relationships/presProps" Target="presProps.xml"/><Relationship Id="rId98"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font" Target="fonts/font25.fntdata"/><Relationship Id="rId75" Type="http://schemas.openxmlformats.org/officeDocument/2006/relationships/font" Target="fonts/font30.fntdata"/><Relationship Id="rId83" Type="http://schemas.openxmlformats.org/officeDocument/2006/relationships/font" Target="fonts/font38.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73" Type="http://schemas.openxmlformats.org/officeDocument/2006/relationships/font" Target="fonts/font28.fntdata"/><Relationship Id="rId78" Type="http://schemas.openxmlformats.org/officeDocument/2006/relationships/font" Target="fonts/font33.fntdata"/><Relationship Id="rId81" Type="http://schemas.openxmlformats.org/officeDocument/2006/relationships/font" Target="fonts/font36.fntdata"/><Relationship Id="rId86" Type="http://schemas.openxmlformats.org/officeDocument/2006/relationships/font" Target="fonts/font41.fntdata"/><Relationship Id="rId94" Type="http://schemas.openxmlformats.org/officeDocument/2006/relationships/viewProps" Target="viewProps.xml"/><Relationship Id="rId9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5.fntdata"/><Relationship Id="rId55" Type="http://schemas.openxmlformats.org/officeDocument/2006/relationships/font" Target="fonts/font10.fntdata"/><Relationship Id="rId76" Type="http://schemas.openxmlformats.org/officeDocument/2006/relationships/font" Target="fonts/font31.fntdata"/><Relationship Id="rId97" Type="http://schemas.openxmlformats.org/officeDocument/2006/relationships/customXml" Target="../customXml/item1.xml"/><Relationship Id="rId7" Type="http://schemas.openxmlformats.org/officeDocument/2006/relationships/slide" Target="slides/slide6.xml"/><Relationship Id="rId71" Type="http://schemas.openxmlformats.org/officeDocument/2006/relationships/font" Target="fonts/font26.fntdata"/><Relationship Id="rId92" Type="http://customschemas.google.com/relationships/presentationmetadata" Target="meta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notesMaster" Target="notesMasters/notesMaster1.xml"/><Relationship Id="rId66" Type="http://schemas.openxmlformats.org/officeDocument/2006/relationships/font" Target="fonts/font21.fntdata"/><Relationship Id="rId61" Type="http://schemas.openxmlformats.org/officeDocument/2006/relationships/font" Target="fonts/font16.fntdata"/><Relationship Id="rId82" Type="http://schemas.openxmlformats.org/officeDocument/2006/relationships/font" Target="fonts/font37.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font" Target="fonts/font11.fntdata"/><Relationship Id="rId77" Type="http://schemas.openxmlformats.org/officeDocument/2006/relationships/font" Target="fonts/font3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endParaRPr lang="pt-BR" sz="1200" b="1" dirty="0">
              <a:latin typeface="Exo 2.0 Light" pitchFamily="2" charset="77"/>
              <a:ea typeface="Tahoma" pitchFamily="34" charset="0"/>
              <a:cs typeface="Tahoma" pitchFamily="34" charset="0"/>
              <a:sym typeface="Montserrat"/>
            </a:endParaRPr>
          </a:p>
          <a:p>
            <a:pPr defTabSz="967585">
              <a:spcBef>
                <a:spcPct val="0"/>
              </a:spcBef>
              <a:defRPr/>
            </a:pPr>
            <a:r>
              <a:rPr lang="pt-BR" sz="1200" b="1" dirty="0">
                <a:latin typeface="Exo 2.0 Light" pitchFamily="2" charset="77"/>
                <a:ea typeface="Tahoma" pitchFamily="34" charset="0"/>
                <a:cs typeface="Tahoma" pitchFamily="34" charset="0"/>
                <a:sym typeface="Montserrat"/>
              </a:rPr>
              <a:t>Sejam todas bem-vindas ao nosso encontro.</a:t>
            </a:r>
          </a:p>
          <a:p>
            <a:pPr defTabSz="967585">
              <a:spcBef>
                <a:spcPct val="0"/>
              </a:spcBef>
              <a:defRPr/>
            </a:pPr>
            <a:endParaRPr lang="pt-BR" sz="12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200" dirty="0">
                <a:latin typeface="Exo 2.0 Light" pitchFamily="2" charset="77"/>
                <a:ea typeface="Tahoma" pitchFamily="34" charset="0"/>
                <a:cs typeface="Tahoma" pitchFamily="34" charset="0"/>
                <a:sym typeface="Montserrat"/>
              </a:rPr>
              <a:t>Esse é o momento que as participantes começam a chegar para o encontro. Procure conversar um pouco com cada pessoa que for chegando, gerando uma primeira conexão com elas;</a:t>
            </a:r>
          </a:p>
          <a:p>
            <a:pPr marL="171450" indent="-171450" defTabSz="967585">
              <a:spcBef>
                <a:spcPct val="0"/>
              </a:spcBef>
              <a:buFont typeface="Wingdings" pitchFamily="2" charset="2"/>
              <a:buChar char="ü"/>
              <a:defRPr/>
            </a:pPr>
            <a:r>
              <a:rPr lang="pt-BR" sz="1200" dirty="0">
                <a:latin typeface="Exo 2.0 Light" pitchFamily="2" charset="77"/>
                <a:sym typeface="Montserrat"/>
              </a:rPr>
              <a:t>Se for possível, deixe uma música de fundo tocando.</a:t>
            </a:r>
            <a:endParaRPr lang="pt-BR" sz="1200" dirty="0">
              <a:latin typeface="Exo 2.0 Light" pitchFamily="2" charset="77"/>
              <a:ea typeface="Tahoma" pitchFamily="34" charset="0"/>
              <a:cs typeface="Tahoma" pitchFamily="34" charset="0"/>
              <a:sym typeface="Montserrat"/>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a:t>
            </a:r>
          </a:p>
          <a:p>
            <a:r>
              <a:rPr lang="pt-BR" dirty="0">
                <a:solidFill>
                  <a:srgbClr val="F06478"/>
                </a:solidFill>
              </a:rPr>
              <a:t>Tempo até aqui:</a:t>
            </a:r>
            <a:r>
              <a:rPr lang="pt-BR" dirty="0"/>
              <a:t> </a:t>
            </a:r>
            <a:r>
              <a:rPr lang="pt-BR" b="0" dirty="0">
                <a:solidFill>
                  <a:schemeClr val="tx1"/>
                </a:solidFill>
                <a:latin typeface="Exo 2.0 Light" pitchFamily="2" charset="77"/>
              </a:rPr>
              <a:t>Antes da aula.</a:t>
            </a:r>
          </a:p>
          <a:p>
            <a:r>
              <a:rPr lang="pt-BR" dirty="0">
                <a:solidFill>
                  <a:srgbClr val="F06478"/>
                </a:solidFill>
              </a:rPr>
              <a:t>Para chamar o próximo slide: </a:t>
            </a:r>
            <a:br>
              <a:rPr lang="pt-BR" dirty="0">
                <a:solidFill>
                  <a:srgbClr val="F06478"/>
                </a:solidFill>
              </a:rPr>
            </a:br>
            <a:r>
              <a:rPr lang="pt-BR" b="0" dirty="0">
                <a:solidFill>
                  <a:schemeClr val="tx1"/>
                </a:solidFill>
                <a:latin typeface="Exo 2.0 Light" pitchFamily="2" charset="77"/>
              </a:rPr>
              <a:t>Muito bem, vamos iniciar o nosso encontro.</a:t>
            </a: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 pergunta que fica é: será que negociar é igual para homens e mulheres?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Antes de passar para resposta, colha algumas respostas das participantes</a:t>
            </a:r>
          </a:p>
          <a:p>
            <a:pPr marL="228600" lvl="0" indent="-228600" algn="l" rtl="0">
              <a:spcBef>
                <a:spcPts val="0"/>
              </a:spcBef>
              <a:spcAft>
                <a:spcPts val="0"/>
              </a:spcAft>
              <a:buFont typeface="Wingdings" pitchFamily="2" charset="2"/>
              <a:buChar char="ü"/>
            </a:pPr>
            <a:endParaRPr lang="pt-BR" sz="1200" dirty="0">
              <a:latin typeface="Exo 2.0 Light" pitchFamily="2" charset="77"/>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alguns dados sobre o assunto ...</a:t>
            </a:r>
          </a:p>
          <a:p>
            <a:pPr marL="228600" lvl="0" indent="-228600" algn="l" rtl="0">
              <a:spcBef>
                <a:spcPts val="0"/>
              </a:spcBef>
              <a:spcAft>
                <a:spcPts val="0"/>
              </a:spcAft>
              <a:buFont typeface="Wingdings" pitchFamily="2" charset="2"/>
              <a:buChar char="ü"/>
            </a:pPr>
            <a:endParaRPr dirty="0"/>
          </a:p>
        </p:txBody>
      </p:sp>
      <p:sp>
        <p:nvSpPr>
          <p:cNvPr id="246" name="Google Shape;2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rPr>
              <a:t>Mas, a resposta é “não”! A negociação para homens e mulheres tem grandes diferenças!</a:t>
            </a:r>
          </a:p>
          <a:p>
            <a:pPr marL="0" lvl="0" indent="0" algn="l" rtl="0">
              <a:lnSpc>
                <a:spcPct val="130000"/>
              </a:lnSpc>
              <a:spcBef>
                <a:spcPts val="0"/>
              </a:spcBef>
              <a:spcAft>
                <a:spcPts val="0"/>
              </a:spcAft>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rPr>
              <a:t>As pesquisadoras norte-americanas Linda </a:t>
            </a:r>
            <a:r>
              <a:rPr lang="pt-BR" sz="1200" b="1" i="1" dirty="0" err="1">
                <a:latin typeface="Exo 2.0 Light" pitchFamily="2" charset="77"/>
                <a:ea typeface="Tahoma" pitchFamily="34" charset="0"/>
                <a:cs typeface="Tahoma" pitchFamily="34" charset="0"/>
              </a:rPr>
              <a:t>Babcock</a:t>
            </a:r>
            <a:r>
              <a:rPr lang="pt-BR" sz="1200" b="1" i="1" dirty="0">
                <a:latin typeface="Exo 2.0 Light" pitchFamily="2" charset="77"/>
                <a:ea typeface="Tahoma" pitchFamily="34" charset="0"/>
                <a:cs typeface="Tahoma" pitchFamily="34" charset="0"/>
              </a:rPr>
              <a:t> e Sara </a:t>
            </a:r>
            <a:r>
              <a:rPr lang="pt-BR" sz="1200" b="1" i="1" dirty="0" err="1">
                <a:latin typeface="Exo 2.0 Light" pitchFamily="2" charset="77"/>
                <a:ea typeface="Tahoma" pitchFamily="34" charset="0"/>
                <a:cs typeface="Tahoma" pitchFamily="34" charset="0"/>
              </a:rPr>
              <a:t>Laschever</a:t>
            </a:r>
            <a:r>
              <a:rPr lang="pt-BR" sz="1200" b="1" i="1" dirty="0">
                <a:latin typeface="Exo 2.0 Light" pitchFamily="2" charset="77"/>
                <a:ea typeface="Tahoma" pitchFamily="34" charset="0"/>
                <a:cs typeface="Tahoma" pitchFamily="34" charset="0"/>
              </a:rPr>
              <a:t> descobriram que mulheres não costumam pedir promoções, aumento de salário e melhores oportunidades. Também, em casa, geralmente não pedem por mais ajuda. Além disso, sentem-se menos capazes de negociar. Veja alguns dados.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Apresentar alguns dados.</a:t>
            </a:r>
            <a:endParaRPr lang="pt-BR" sz="1200" b="1" i="1" dirty="0">
              <a:latin typeface="Exo 2.0 Light" pitchFamily="2" charset="77"/>
              <a:ea typeface="Tahoma" pitchFamily="34" charset="0"/>
              <a:cs typeface="Tahoma" pitchFamily="34" charset="0"/>
            </a:endParaRPr>
          </a:p>
          <a:p>
            <a:pPr marR="0" lvl="0" algn="l" rtl="0">
              <a:lnSpc>
                <a:spcPct val="100000"/>
              </a:lnSpc>
              <a:spcBef>
                <a:spcPts val="0"/>
              </a:spcBef>
              <a:spcAft>
                <a:spcPts val="0"/>
              </a:spcAft>
              <a:buClr>
                <a:schemeClr val="lt1"/>
              </a:buClr>
              <a:buSzPts val="1200"/>
            </a:pPr>
            <a:endParaRPr lang="pt-BR" sz="1000" b="1" i="1" dirty="0">
              <a:solidFill>
                <a:schemeClr val="lt1"/>
              </a:solidFill>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rPr>
              <a:t>Muitas vezes, deixamos situações cotidianas interferir no nosso desempenho profissional, havendo declínio na sua produção e crescimento.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Reforçar que geralmente existem diferenças na negociações entre homens e mulheres.</a:t>
            </a:r>
            <a:endParaRPr lang="pt-BR" sz="1200" b="1" i="1" dirty="0">
              <a:latin typeface="Exo 2.0 Light" pitchFamily="2" charset="77"/>
              <a:ea typeface="Tahoma" pitchFamily="34" charset="0"/>
              <a:cs typeface="Tahoma" pitchFamily="34" charset="0"/>
            </a:endParaRPr>
          </a:p>
          <a:p>
            <a:pPr marL="0" marR="0" lvl="0" indent="0" algn="l" rtl="0">
              <a:lnSpc>
                <a:spcPct val="100000"/>
              </a:lnSpc>
              <a:spcBef>
                <a:spcPts val="0"/>
              </a:spcBef>
              <a:spcAft>
                <a:spcPts val="0"/>
              </a:spcAft>
              <a:buClr>
                <a:schemeClr val="dk1"/>
              </a:buClr>
              <a:buSzPts val="1200"/>
              <a:buFont typeface="Calibri"/>
              <a:buNone/>
            </a:pPr>
            <a:endParaRPr lang="es-ES" sz="1200" dirty="0">
              <a:solidFill>
                <a:schemeClr val="lt1"/>
              </a:solidFill>
            </a:endParaRPr>
          </a:p>
          <a:p>
            <a:pPr marL="0" marR="0" lvl="0" indent="0" algn="l" rtl="0">
              <a:lnSpc>
                <a:spcPct val="100000"/>
              </a:lnSpc>
              <a:spcBef>
                <a:spcPts val="0"/>
              </a:spcBef>
              <a:spcAft>
                <a:spcPts val="0"/>
              </a:spcAft>
              <a:buClr>
                <a:schemeClr val="dk1"/>
              </a:buClr>
              <a:buSzPts val="1200"/>
              <a:buFont typeface="Calibri"/>
              <a:buNone/>
            </a:pPr>
            <a:endParaRPr lang="pt-BR" sz="1200" dirty="0">
              <a:solidFill>
                <a:schemeClr val="lt1"/>
              </a:solidFill>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Nesse contexto ...</a:t>
            </a:r>
          </a:p>
          <a:p>
            <a:pPr marL="0" marR="0" lvl="0" indent="0" algn="l" rtl="0">
              <a:lnSpc>
                <a:spcPct val="100000"/>
              </a:lnSpc>
              <a:spcBef>
                <a:spcPts val="0"/>
              </a:spcBef>
              <a:spcAft>
                <a:spcPts val="0"/>
              </a:spcAft>
              <a:buClr>
                <a:schemeClr val="dk1"/>
              </a:buClr>
              <a:buSzPts val="1200"/>
              <a:buFont typeface="Calibri"/>
              <a:buNone/>
            </a:pPr>
            <a:endParaRPr sz="1200" dirty="0">
              <a:solidFill>
                <a:schemeClr val="lt1"/>
              </a:solidFill>
            </a:endParaRPr>
          </a:p>
        </p:txBody>
      </p:sp>
      <p:sp>
        <p:nvSpPr>
          <p:cNvPr id="258" name="Google Shape;25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None/>
            </a:pPr>
            <a:r>
              <a:rPr lang="pt-BR" sz="2000" b="1" i="1" dirty="0">
                <a:latin typeface="Exo 2.0 Light" pitchFamily="2" charset="77"/>
                <a:ea typeface="Tahoma" pitchFamily="34" charset="0"/>
                <a:cs typeface="Tahoma" pitchFamily="34" charset="0"/>
              </a:rPr>
              <a:t>Nesse contexto, tendemos a acreditar mais nos chamados mitos da negociação. </a:t>
            </a:r>
          </a:p>
          <a:p>
            <a:pPr marL="0" lvl="0" indent="0" algn="l" rtl="0">
              <a:lnSpc>
                <a:spcPct val="130000"/>
              </a:lnSpc>
              <a:spcBef>
                <a:spcPts val="0"/>
              </a:spcBef>
              <a:spcAft>
                <a:spcPts val="0"/>
              </a:spcAft>
              <a:buNone/>
            </a:pPr>
            <a:endParaRPr lang="pt-BR" sz="20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r>
              <a:rPr lang="pt-BR" sz="2000" b="1" i="1" dirty="0">
                <a:latin typeface="Exo 2.0 Light" pitchFamily="2" charset="77"/>
                <a:ea typeface="Tahoma" pitchFamily="34" charset="0"/>
                <a:cs typeface="Tahoma" pitchFamily="34" charset="0"/>
              </a:rPr>
              <a:t>Vamos conhecer quais são alguns desses mitos.</a:t>
            </a:r>
          </a:p>
          <a:p>
            <a:pPr marL="0" lvl="0" indent="0" algn="l" rtl="0">
              <a:spcBef>
                <a:spcPts val="0"/>
              </a:spcBef>
              <a:spcAft>
                <a:spcPts val="0"/>
              </a:spcAft>
              <a:buNone/>
            </a:pPr>
            <a:endParaRPr lang="es-ES" sz="2000" i="1" dirty="0">
              <a:solidFill>
                <a:schemeClr val="lt1"/>
              </a:solidFill>
              <a:latin typeface="Calibri"/>
              <a:ea typeface="Calibri"/>
              <a:cs typeface="Calibri"/>
              <a:sym typeface="Calibri"/>
            </a:endParaRPr>
          </a:p>
          <a:p>
            <a:pPr marL="0" lvl="0" indent="0" algn="l" rtl="0">
              <a:spcBef>
                <a:spcPts val="0"/>
              </a:spcBef>
              <a:spcAft>
                <a:spcPts val="0"/>
              </a:spcAft>
              <a:buNone/>
            </a:pPr>
            <a:endParaRPr lang="pt-BR" sz="2000" i="1" dirty="0">
              <a:solidFill>
                <a:schemeClr val="lt1"/>
              </a:solidFill>
              <a:latin typeface="Calibri"/>
              <a:ea typeface="Calibri"/>
              <a:cs typeface="Calibri"/>
              <a:sym typeface="Calibri"/>
            </a:endParaRPr>
          </a:p>
          <a:p>
            <a:pPr marL="0" lvl="0" indent="0" algn="l" rtl="0">
              <a:spcBef>
                <a:spcPts val="0"/>
              </a:spcBef>
              <a:spcAft>
                <a:spcPts val="0"/>
              </a:spcAft>
              <a:buNone/>
            </a:pPr>
            <a:endParaRPr lang="pt-BR" sz="2000" i="1" dirty="0">
              <a:solidFill>
                <a:schemeClr val="lt1"/>
              </a:solidFill>
              <a:latin typeface="Calibri"/>
              <a:ea typeface="Calibri"/>
              <a:cs typeface="Calibri"/>
              <a:sym typeface="Calibri"/>
            </a:endParaRPr>
          </a:p>
          <a:p>
            <a:r>
              <a:rPr lang="pt-BR" sz="3200" dirty="0">
                <a:solidFill>
                  <a:srgbClr val="F06478"/>
                </a:solidFill>
              </a:rPr>
              <a:t>Duração: </a:t>
            </a:r>
            <a:r>
              <a:rPr lang="pt-BR" sz="3200" b="0" dirty="0">
                <a:solidFill>
                  <a:schemeClr val="tx1"/>
                </a:solidFill>
                <a:latin typeface="Exo 2.0 Light" pitchFamily="2" charset="77"/>
              </a:rPr>
              <a:t>02 min.</a:t>
            </a:r>
          </a:p>
          <a:p>
            <a:r>
              <a:rPr lang="pt-BR" sz="3200" dirty="0">
                <a:solidFill>
                  <a:srgbClr val="F06478"/>
                </a:solidFill>
              </a:rPr>
              <a:t>Tempo até aqui:</a:t>
            </a:r>
            <a:r>
              <a:rPr lang="pt-BR" sz="3200" dirty="0"/>
              <a:t> </a:t>
            </a:r>
            <a:r>
              <a:rPr lang="pt-BR" sz="3200" b="0" dirty="0">
                <a:solidFill>
                  <a:schemeClr val="tx1"/>
                </a:solidFill>
                <a:latin typeface="Exo 2.0 Light" pitchFamily="2" charset="77"/>
              </a:rPr>
              <a:t>00:28 min.</a:t>
            </a:r>
          </a:p>
          <a:p>
            <a:r>
              <a:rPr lang="pt-BR" sz="3200" dirty="0">
                <a:solidFill>
                  <a:srgbClr val="F06478"/>
                </a:solidFill>
              </a:rPr>
              <a:t>Para chamar o próximo slide: </a:t>
            </a:r>
            <a:endParaRPr lang="pt-BR" sz="3200" dirty="0">
              <a:solidFill>
                <a:schemeClr val="tx1"/>
              </a:solidFill>
              <a:latin typeface="Exo 2.0 Light" pitchFamily="2" charset="77"/>
            </a:endParaRPr>
          </a:p>
          <a:p>
            <a:r>
              <a:rPr lang="pt-BR" sz="3200" b="0" dirty="0">
                <a:solidFill>
                  <a:schemeClr val="tx1"/>
                </a:solidFill>
                <a:latin typeface="Exo 2.0 Light" pitchFamily="2" charset="77"/>
                <a:sym typeface="Arial"/>
              </a:rPr>
              <a:t>Vamos conhecer alguns mitos da negociação ...</a:t>
            </a:r>
            <a:endParaRPr lang="pt-BR" sz="3200" b="0" dirty="0">
              <a:solidFill>
                <a:schemeClr val="tx1"/>
              </a:solidFill>
              <a:latin typeface="Exo 2.0 Light" pitchFamily="2" charset="77"/>
            </a:endParaRPr>
          </a:p>
          <a:p>
            <a:pPr marL="0" lvl="0" indent="0" algn="l" rtl="0">
              <a:spcBef>
                <a:spcPts val="0"/>
              </a:spcBef>
              <a:spcAft>
                <a:spcPts val="0"/>
              </a:spcAft>
              <a:buNone/>
            </a:pPr>
            <a:endParaRPr sz="2000" i="1" dirty="0">
              <a:solidFill>
                <a:schemeClr val="lt1"/>
              </a:solidFill>
              <a:latin typeface="Calibri"/>
              <a:ea typeface="Calibri"/>
              <a:cs typeface="Calibri"/>
              <a:sym typeface="Calibri"/>
            </a:endParaRPr>
          </a:p>
          <a:p>
            <a:pPr marL="171450" marR="0" lvl="0" indent="-44450" algn="l" rtl="0">
              <a:spcBef>
                <a:spcPts val="0"/>
              </a:spcBef>
              <a:spcAft>
                <a:spcPts val="0"/>
              </a:spcAft>
              <a:buClr>
                <a:schemeClr val="lt1"/>
              </a:buClr>
              <a:buSzPts val="2000"/>
              <a:buFont typeface="Arial"/>
              <a:buNone/>
            </a:pPr>
            <a:endParaRPr i="0" dirty="0"/>
          </a:p>
        </p:txBody>
      </p:sp>
      <p:sp>
        <p:nvSpPr>
          <p:cNvPr id="282" name="Google Shape;28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Vamos explorar os 7 mitos da negociação. </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Vamos analisar cada um desses mitos e entender porque é importante quebrar essas ideais em uma próxima negociação.</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Vamos lá?</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primeiro mito é ...</a:t>
            </a:r>
            <a:endParaRPr lang="pt-BR" b="0" dirty="0">
              <a:solidFill>
                <a:schemeClr val="tx1"/>
              </a:solidFill>
              <a:latin typeface="Exo 2.0 Light" pitchFamily="2" charset="77"/>
            </a:endParaRP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p:txBody>
      </p:sp>
      <p:sp>
        <p:nvSpPr>
          <p:cNvPr id="293" name="Google Shape;29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Calibri"/>
              </a:rPr>
              <a:t>Mito número 1: em uma negociação, acreditei que tudo o que a outra parte disse era verdade.</a:t>
            </a:r>
            <a:br>
              <a:rPr lang="pt-BR" sz="1200" b="1" i="1" dirty="0">
                <a:latin typeface="Exo 2.0 Light" pitchFamily="2" charset="77"/>
                <a:ea typeface="Tahoma" pitchFamily="34" charset="0"/>
                <a:cs typeface="Tahoma" pitchFamily="34" charset="0"/>
                <a:sym typeface="Calibri"/>
              </a:rPr>
            </a:br>
            <a:br>
              <a:rPr lang="pt-BR" sz="1200" b="1" i="1" dirty="0">
                <a:latin typeface="Exo 2.0 Light" pitchFamily="2" charset="77"/>
                <a:ea typeface="Tahoma" pitchFamily="34" charset="0"/>
                <a:cs typeface="Tahoma" pitchFamily="34" charset="0"/>
                <a:sym typeface="Calibri"/>
              </a:rPr>
            </a:br>
            <a:r>
              <a:rPr lang="pt-BR" sz="1200" b="1" i="1" dirty="0">
                <a:latin typeface="Exo 2.0 Light" pitchFamily="2" charset="77"/>
                <a:ea typeface="Tahoma" pitchFamily="34" charset="0"/>
                <a:cs typeface="Tahoma" pitchFamily="34" charset="0"/>
              </a:rPr>
              <a:t>Em qualquer negociação, é importante sempre estar questionando as informações e entendendo qual a fonte que a outra parte traz para você. </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Por mais que você seja muito honesta e confiável, é importante entender que nem todas as pessoas, infelizmente, são assim. Ou seja, sempre questione informações ao escutá-las em uma negociação.</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endParaRPr lang="pt-BR" sz="1200" dirty="0">
              <a:latin typeface="Exo 2.0 Light" pitchFamily="2" charset="77"/>
              <a:sym typeface="Montserrat"/>
            </a:endParaRPr>
          </a:p>
          <a:p>
            <a:pPr marL="0" lvl="0" indent="0" algn="l" rtl="0">
              <a:spcBef>
                <a:spcPts val="1400"/>
              </a:spcBef>
              <a:spcAft>
                <a:spcPts val="0"/>
              </a:spcAft>
              <a:buNone/>
            </a:pPr>
            <a:endParaRPr lang="es-ES" dirty="0"/>
          </a:p>
          <a:p>
            <a:pPr marL="0" lvl="0" indent="0" algn="l" rtl="0">
              <a:spcBef>
                <a:spcPts val="140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segundo mito é ...</a:t>
            </a:r>
            <a:endParaRPr lang="pt-BR" b="0" dirty="0">
              <a:solidFill>
                <a:schemeClr val="tx1"/>
              </a:solidFill>
              <a:latin typeface="Exo 2.0 Light" pitchFamily="2" charset="77"/>
            </a:endParaRPr>
          </a:p>
          <a:p>
            <a:pPr marL="0" lvl="0" indent="0" algn="l" rtl="0">
              <a:spcBef>
                <a:spcPts val="1400"/>
              </a:spcBef>
              <a:spcAft>
                <a:spcPts val="0"/>
              </a:spcAft>
              <a:buNone/>
            </a:pPr>
            <a:endParaRPr dirty="0"/>
          </a:p>
        </p:txBody>
      </p:sp>
      <p:sp>
        <p:nvSpPr>
          <p:cNvPr id="306" name="Google Shape;30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14</a:t>
            </a:fld>
            <a:endParaRPr>
              <a:latin typeface="Exo 2"/>
              <a:ea typeface="Exo 2"/>
              <a:cs typeface="Exo 2"/>
              <a:sym typeface="Exo 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Mito número 2: </a:t>
            </a:r>
            <a:r>
              <a:rPr lang="pt-BR" sz="1200" b="1" i="1" dirty="0">
                <a:latin typeface="Exo 2.0 Light" pitchFamily="2" charset="77"/>
                <a:ea typeface="Tahoma" pitchFamily="34" charset="0"/>
                <a:cs typeface="Tahoma" pitchFamily="34" charset="0"/>
                <a:sym typeface="Calibri"/>
              </a:rPr>
              <a:t>Não achei que tudo era negociável</a:t>
            </a: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1600"/>
              </a:spcBef>
              <a:spcAft>
                <a:spcPts val="0"/>
              </a:spcAft>
              <a:buNone/>
            </a:pPr>
            <a:r>
              <a:rPr lang="pt-BR" sz="1200" b="1" i="1" dirty="0">
                <a:latin typeface="Exo 2.0 Light" pitchFamily="2" charset="77"/>
                <a:ea typeface="Tahoma" pitchFamily="34" charset="0"/>
                <a:cs typeface="Tahoma" pitchFamily="34" charset="0"/>
              </a:rPr>
              <a:t>Como mulheres, muitas vezes não perguntamos tudo que queremos. Como saber se algo é negociável sem se perguntar antes? </a:t>
            </a:r>
            <a:br>
              <a:rPr lang="pt-BR" sz="1200" b="1" i="1" dirty="0">
                <a:latin typeface="Exo 2.0 Light" pitchFamily="2" charset="77"/>
                <a:ea typeface="Tahoma" pitchFamily="34" charset="0"/>
                <a:cs typeface="Tahoma" pitchFamily="34" charset="0"/>
              </a:rPr>
            </a:b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Em uma situação de negociação, é importante entender e perguntar o que realmente é negociável e o que não é. Pergunte e tire todas as suas dúvidas antes de tomar qualquer decisão!</a:t>
            </a:r>
          </a:p>
          <a:p>
            <a:pPr defTabSz="967585">
              <a:spcBef>
                <a:spcPct val="0"/>
              </a:spcBef>
              <a:defRPr/>
            </a:pP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endParaRPr lang="pt-BR" sz="1200" dirty="0">
              <a:latin typeface="Exo 2.0 Light" pitchFamily="2" charset="77"/>
              <a:sym typeface="Montserrat"/>
            </a:endParaRPr>
          </a:p>
          <a:p>
            <a:pPr marL="0" lvl="0" indent="0" algn="l" rtl="0">
              <a:lnSpc>
                <a:spcPct val="130000"/>
              </a:lnSpc>
              <a:spcBef>
                <a:spcPts val="1600"/>
              </a:spcBef>
              <a:spcAft>
                <a:spcPts val="0"/>
              </a:spcAft>
              <a:buNone/>
            </a:pPr>
            <a:endParaRPr lang="es-ES" b="0" dirty="0"/>
          </a:p>
          <a:p>
            <a:pPr marL="0" lvl="0" indent="0" algn="l" rtl="0">
              <a:lnSpc>
                <a:spcPct val="130000"/>
              </a:lnSpc>
              <a:spcBef>
                <a:spcPts val="1600"/>
              </a:spcBef>
              <a:spcAft>
                <a:spcPts val="0"/>
              </a:spcAft>
              <a:buNone/>
            </a:pPr>
            <a:endParaRPr lang="pt-BR" b="0"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terceiro mito é ...</a:t>
            </a:r>
            <a:endParaRPr lang="pt-BR" b="0" dirty="0">
              <a:solidFill>
                <a:schemeClr val="tx1"/>
              </a:solidFill>
              <a:latin typeface="Exo 2.0 Light" pitchFamily="2" charset="77"/>
            </a:endParaRPr>
          </a:p>
          <a:p>
            <a:pPr marL="0" lvl="0" indent="0" algn="l" rtl="0">
              <a:lnSpc>
                <a:spcPct val="130000"/>
              </a:lnSpc>
              <a:spcBef>
                <a:spcPts val="1600"/>
              </a:spcBef>
              <a:spcAft>
                <a:spcPts val="0"/>
              </a:spcAft>
              <a:buNone/>
            </a:pPr>
            <a:endParaRPr b="0" dirty="0"/>
          </a:p>
        </p:txBody>
      </p:sp>
      <p:sp>
        <p:nvSpPr>
          <p:cNvPr id="318" name="Google Shape;31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15</a:t>
            </a:fld>
            <a:endParaRPr>
              <a:latin typeface="Exo 2"/>
              <a:ea typeface="Exo 2"/>
              <a:cs typeface="Exo 2"/>
              <a:sym typeface="Exo 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Mito número 2: </a:t>
            </a:r>
            <a:r>
              <a:rPr lang="pt-BR" sz="1200" b="1" i="1" dirty="0">
                <a:latin typeface="Exo 2.0 Light" pitchFamily="2" charset="77"/>
                <a:ea typeface="Tahoma" pitchFamily="34" charset="0"/>
                <a:cs typeface="Tahoma" pitchFamily="34" charset="0"/>
                <a:sym typeface="Calibri"/>
              </a:rPr>
              <a:t>Não achei que tudo era negociável</a:t>
            </a: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1600"/>
              </a:spcBef>
              <a:spcAft>
                <a:spcPts val="0"/>
              </a:spcAft>
              <a:buNone/>
            </a:pPr>
            <a:r>
              <a:rPr lang="pt-BR" sz="1200" b="1" i="1" dirty="0">
                <a:latin typeface="Exo 2.0 Light" pitchFamily="2" charset="77"/>
                <a:ea typeface="Tahoma" pitchFamily="34" charset="0"/>
                <a:cs typeface="Tahoma" pitchFamily="34" charset="0"/>
              </a:rPr>
              <a:t>Como mulheres, muitas vezes não perguntamos tudo que queremos. Como saber se algo é negociável sem se perguntar antes? </a:t>
            </a:r>
            <a:br>
              <a:rPr lang="pt-BR" sz="1200" b="1" i="1" dirty="0">
                <a:latin typeface="Exo 2.0 Light" pitchFamily="2" charset="77"/>
                <a:ea typeface="Tahoma" pitchFamily="34" charset="0"/>
                <a:cs typeface="Tahoma" pitchFamily="34" charset="0"/>
              </a:rPr>
            </a:b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Em uma situação de negociação, é importante entender e perguntar o que realmente é negociável e o que não é. Pergunte e tire todas as suas dúvidas antes de tomar qualquer decisão!</a:t>
            </a:r>
          </a:p>
          <a:p>
            <a:pPr defTabSz="967585">
              <a:spcBef>
                <a:spcPct val="0"/>
              </a:spcBef>
              <a:defRPr/>
            </a:pP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quarto mito é ...</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p:txBody>
      </p:sp>
      <p:sp>
        <p:nvSpPr>
          <p:cNvPr id="330" name="Google Shape;33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16</a:t>
            </a:fld>
            <a:endParaRPr>
              <a:latin typeface="Exo 2"/>
              <a:ea typeface="Exo 2"/>
              <a:cs typeface="Exo 2"/>
              <a:sym typeface="Exo 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800" b="1" i="1" dirty="0">
                <a:latin typeface="Exo 2.0 Light" pitchFamily="2" charset="77"/>
                <a:ea typeface="Tahoma" pitchFamily="34" charset="0"/>
                <a:cs typeface="Tahoma" pitchFamily="34" charset="0"/>
                <a:sym typeface="Calibri"/>
              </a:rPr>
              <a:t>Mito número 4: Pedi desculpas e permissão para falar ou questionar algo.</a:t>
            </a:r>
          </a:p>
          <a:p>
            <a:pPr marL="0" lvl="0" indent="0" algn="l" rtl="0">
              <a:lnSpc>
                <a:spcPct val="130000"/>
              </a:lnSpc>
              <a:spcBef>
                <a:spcPts val="1600"/>
              </a:spcBef>
              <a:spcAft>
                <a:spcPts val="0"/>
              </a:spcAft>
              <a:buNone/>
            </a:pPr>
            <a:r>
              <a:rPr lang="pt-BR" sz="1800" b="1" i="1" dirty="0">
                <a:latin typeface="Exo 2.0 Light" pitchFamily="2" charset="77"/>
                <a:ea typeface="Tahoma" pitchFamily="34" charset="0"/>
                <a:cs typeface="Tahoma" pitchFamily="34" charset="0"/>
              </a:rPr>
              <a:t>Como mulheres, esse ponto é muito forte devido a um julgamento da sociedade por um comportamento esperado. </a:t>
            </a:r>
          </a:p>
          <a:p>
            <a:pPr marL="0" lvl="0" indent="0" algn="l" rtl="0">
              <a:lnSpc>
                <a:spcPct val="130000"/>
              </a:lnSpc>
              <a:spcBef>
                <a:spcPts val="1600"/>
              </a:spcBef>
              <a:spcAft>
                <a:spcPts val="0"/>
              </a:spcAft>
              <a:buNone/>
            </a:pPr>
            <a:r>
              <a:rPr lang="pt-BR" sz="1800" b="1" i="1" dirty="0">
                <a:latin typeface="Exo 2.0 Light" pitchFamily="2" charset="77"/>
                <a:ea typeface="Tahoma" pitchFamily="34" charset="0"/>
                <a:cs typeface="Tahoma" pitchFamily="34" charset="0"/>
              </a:rPr>
              <a:t>Quando as mulheres precisam ser mais duras, sua fala normalmente será acompanhada por um pedido de desculpas ou ainda com um pedido de permissão para falar por medo de serem julgadas como grosseiras ou rudes. </a:t>
            </a:r>
          </a:p>
          <a:p>
            <a:pPr marL="0" lvl="0" indent="0" algn="l" rtl="0">
              <a:lnSpc>
                <a:spcPct val="130000"/>
              </a:lnSpc>
              <a:spcBef>
                <a:spcPts val="1600"/>
              </a:spcBef>
              <a:spcAft>
                <a:spcPts val="0"/>
              </a:spcAft>
              <a:buNone/>
            </a:pPr>
            <a:r>
              <a:rPr lang="pt-BR" sz="1800" b="1" i="1" dirty="0">
                <a:latin typeface="Exo 2.0 Light" pitchFamily="2" charset="77"/>
                <a:ea typeface="Tahoma" pitchFamily="34" charset="0"/>
                <a:cs typeface="Tahoma" pitchFamily="34" charset="0"/>
              </a:rPr>
              <a:t>Vocês já passaram por algo assim?</a:t>
            </a:r>
            <a:br>
              <a:rPr lang="pt-BR" sz="1800" b="1" i="1" dirty="0">
                <a:latin typeface="Exo 2.0 Light" pitchFamily="2" charset="77"/>
                <a:ea typeface="Tahoma" pitchFamily="34" charset="0"/>
                <a:cs typeface="Tahoma" pitchFamily="34" charset="0"/>
              </a:rPr>
            </a:br>
            <a:endParaRPr lang="pt-BR" sz="1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800" dirty="0">
                <a:latin typeface="Exo 2.0 Light" pitchFamily="2" charset="77"/>
              </a:rPr>
              <a:t>Ouvir algumas respostas e opiniões das participantes.</a:t>
            </a:r>
            <a:endParaRPr lang="pt-BR" sz="1800" dirty="0">
              <a:latin typeface="Exo 2.0 Light" pitchFamily="2" charset="77"/>
              <a:sym typeface="Montserrat"/>
            </a:endParaRPr>
          </a:p>
          <a:p>
            <a:pPr marL="0" lvl="0" indent="0" algn="l" rtl="0">
              <a:lnSpc>
                <a:spcPct val="130000"/>
              </a:lnSpc>
              <a:spcBef>
                <a:spcPts val="1600"/>
              </a:spcBef>
              <a:spcAft>
                <a:spcPts val="0"/>
              </a:spcAft>
              <a:buNone/>
            </a:pPr>
            <a:endParaRPr lang="es-ES" sz="1200" dirty="0"/>
          </a:p>
          <a:p>
            <a:pPr marL="0" lvl="0" indent="0" algn="l" rtl="0">
              <a:lnSpc>
                <a:spcPct val="130000"/>
              </a:lnSpc>
              <a:spcBef>
                <a:spcPts val="1600"/>
              </a:spcBef>
              <a:spcAft>
                <a:spcPts val="0"/>
              </a:spcAft>
              <a:buNone/>
            </a:pPr>
            <a:endParaRPr lang="pt-BR" sz="1200"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quinto mito é ...</a:t>
            </a:r>
            <a:endParaRPr lang="pt-BR" b="0" dirty="0">
              <a:solidFill>
                <a:schemeClr val="tx1"/>
              </a:solidFill>
              <a:latin typeface="Exo 2.0 Light" pitchFamily="2" charset="77"/>
            </a:endParaRPr>
          </a:p>
          <a:p>
            <a:pPr marL="0" lvl="0" indent="0" algn="l" rtl="0">
              <a:lnSpc>
                <a:spcPct val="130000"/>
              </a:lnSpc>
              <a:spcBef>
                <a:spcPts val="1600"/>
              </a:spcBef>
              <a:spcAft>
                <a:spcPts val="0"/>
              </a:spcAft>
              <a:buNone/>
            </a:pPr>
            <a:endParaRPr sz="1200" dirty="0"/>
          </a:p>
          <a:p>
            <a:pPr marL="0" lvl="0" indent="0" algn="l" rtl="0">
              <a:spcBef>
                <a:spcPts val="0"/>
              </a:spcBef>
              <a:spcAft>
                <a:spcPts val="0"/>
              </a:spcAft>
              <a:buClr>
                <a:schemeClr val="dk1"/>
              </a:buClr>
              <a:buSzPts val="1200"/>
              <a:buFont typeface="Calibri"/>
              <a:buNone/>
            </a:pPr>
            <a:endParaRPr dirty="0"/>
          </a:p>
        </p:txBody>
      </p:sp>
      <p:sp>
        <p:nvSpPr>
          <p:cNvPr id="342" name="Google Shape;34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17</a:t>
            </a:fld>
            <a:endParaRPr>
              <a:latin typeface="Exo 2"/>
              <a:ea typeface="Exo 2"/>
              <a:cs typeface="Exo 2"/>
              <a:sym typeface="Exo 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1400"/>
              </a:spcBef>
              <a:spcAft>
                <a:spcPts val="0"/>
              </a:spcAft>
              <a:buNone/>
            </a:pPr>
            <a:r>
              <a:rPr lang="pt-BR" sz="1200" b="1" i="1" dirty="0">
                <a:latin typeface="Exo 2.0 Light" pitchFamily="2" charset="77"/>
                <a:ea typeface="Tahoma" pitchFamily="34" charset="0"/>
                <a:cs typeface="Tahoma" pitchFamily="34" charset="0"/>
                <a:sym typeface="Calibri"/>
              </a:rPr>
              <a:t>Mito número 6: Fiquei agradecida por algo que me foi dado</a:t>
            </a: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1600"/>
              </a:spcBef>
              <a:spcAft>
                <a:spcPts val="0"/>
              </a:spcAft>
              <a:buNone/>
            </a:pPr>
            <a:r>
              <a:rPr lang="pt-BR" sz="1200" b="1" i="1" dirty="0">
                <a:latin typeface="Exo 2.0 Light" pitchFamily="2" charset="77"/>
                <a:ea typeface="Tahoma" pitchFamily="34" charset="0"/>
                <a:cs typeface="Tahoma" pitchFamily="34" charset="0"/>
              </a:rPr>
              <a:t>Lembre-se sempre: você está em uma negociação porque batalhou para estar onde está. É uma conquista sua e precisa estar apenas agradecida por algo que você mesma conquistou.</a:t>
            </a:r>
            <a:br>
              <a:rPr lang="pt-BR" sz="1200" b="1" i="1" dirty="0">
                <a:latin typeface="Exo 2.0 Light" pitchFamily="2" charset="77"/>
                <a:ea typeface="Tahoma" pitchFamily="34" charset="0"/>
                <a:cs typeface="Tahoma" pitchFamily="34" charset="0"/>
              </a:rPr>
            </a:b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endParaRPr lang="pt-BR" sz="1200" dirty="0">
              <a:latin typeface="Exo 2.0 Light" pitchFamily="2" charset="77"/>
              <a:sym typeface="Montserrat"/>
            </a:endParaRP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sexto mito é ...</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354" name="Google Shape;35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18</a:t>
            </a:fld>
            <a:endParaRPr>
              <a:latin typeface="Exo 2"/>
              <a:ea typeface="Exo 2"/>
              <a:cs typeface="Exo 2"/>
              <a:sym typeface="Exo 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800" b="1" i="1" dirty="0">
                <a:latin typeface="Exo 2.0 Light" pitchFamily="2" charset="77"/>
                <a:ea typeface="Tahoma" pitchFamily="34" charset="0"/>
                <a:cs typeface="Tahoma" pitchFamily="34" charset="0"/>
              </a:rPr>
              <a:t>Mito número 2: </a:t>
            </a:r>
            <a:r>
              <a:rPr lang="pt-BR" sz="1800" b="1" i="1" dirty="0">
                <a:latin typeface="Exo 2.0 Light" pitchFamily="2" charset="77"/>
                <a:ea typeface="Tahoma" pitchFamily="34" charset="0"/>
                <a:cs typeface="Tahoma" pitchFamily="34" charset="0"/>
                <a:sym typeface="Calibri"/>
              </a:rPr>
              <a:t>Não achei que tudo era negociável</a:t>
            </a:r>
            <a:endParaRPr lang="pt-BR" sz="1800" b="1" i="1" dirty="0">
              <a:latin typeface="Exo 2.0 Light" pitchFamily="2" charset="77"/>
              <a:ea typeface="Tahoma" pitchFamily="34" charset="0"/>
              <a:cs typeface="Tahoma" pitchFamily="34" charset="0"/>
            </a:endParaRPr>
          </a:p>
          <a:p>
            <a:pPr marL="0" lvl="0" indent="0" algn="l" rtl="0">
              <a:lnSpc>
                <a:spcPct val="130000"/>
              </a:lnSpc>
              <a:spcBef>
                <a:spcPts val="1600"/>
              </a:spcBef>
              <a:spcAft>
                <a:spcPts val="0"/>
              </a:spcAft>
              <a:buNone/>
            </a:pPr>
            <a:r>
              <a:rPr lang="pt-BR" sz="1800" b="1" i="1" dirty="0">
                <a:latin typeface="Exo 2.0 Light" pitchFamily="2" charset="77"/>
                <a:ea typeface="Tahoma" pitchFamily="34" charset="0"/>
                <a:cs typeface="Tahoma" pitchFamily="34" charset="0"/>
              </a:rPr>
              <a:t>Como mulheres, muitas vezes não perguntamos tudo que queremos. Como saber se algo é negociável sem se perguntar antes? </a:t>
            </a:r>
            <a:br>
              <a:rPr lang="pt-BR" sz="1800" b="1" i="1" dirty="0">
                <a:latin typeface="Exo 2.0 Light" pitchFamily="2" charset="77"/>
                <a:ea typeface="Tahoma" pitchFamily="34" charset="0"/>
                <a:cs typeface="Tahoma" pitchFamily="34" charset="0"/>
              </a:rPr>
            </a:br>
            <a:br>
              <a:rPr lang="pt-BR" sz="1800" b="1" i="1" dirty="0">
                <a:latin typeface="Exo 2.0 Light" pitchFamily="2" charset="77"/>
                <a:ea typeface="Tahoma" pitchFamily="34" charset="0"/>
                <a:cs typeface="Tahoma" pitchFamily="34" charset="0"/>
              </a:rPr>
            </a:br>
            <a:r>
              <a:rPr lang="pt-BR" sz="1800" b="1" i="1" dirty="0">
                <a:latin typeface="Exo 2.0 Light" pitchFamily="2" charset="77"/>
                <a:ea typeface="Tahoma" pitchFamily="34" charset="0"/>
                <a:cs typeface="Tahoma" pitchFamily="34" charset="0"/>
              </a:rPr>
              <a:t>Em uma situação de negociação, é importante entender e perguntar o que realmente é negociável e o que não é. Pergunte e tire todas as suas dúvidas antes de tomar qualquer decisão!</a:t>
            </a:r>
          </a:p>
          <a:p>
            <a:pPr defTabSz="967585">
              <a:spcBef>
                <a:spcPct val="0"/>
              </a:spcBef>
              <a:defRPr/>
            </a:pPr>
            <a:br>
              <a:rPr lang="pt-BR" sz="1800" b="1" i="1" dirty="0">
                <a:latin typeface="Exo 2.0 Light" pitchFamily="2" charset="77"/>
                <a:ea typeface="Tahoma" pitchFamily="34" charset="0"/>
                <a:cs typeface="Tahoma" pitchFamily="34" charset="0"/>
              </a:rPr>
            </a:br>
            <a:r>
              <a:rPr lang="pt-BR" sz="18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8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800" dirty="0">
                <a:latin typeface="Exo 2.0 Light" pitchFamily="2" charset="77"/>
              </a:rPr>
              <a:t>Ouvir algumas respostas e opiniões das participantes.</a:t>
            </a:r>
            <a:endParaRPr lang="pt-BR" sz="1800" dirty="0">
              <a:latin typeface="Exo 2.0 Light" pitchFamily="2" charset="77"/>
              <a:sym typeface="Montserrat"/>
            </a:endParaRP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sétimo mito é ...</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366" name="Google Shape;36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19</a:t>
            </a:fld>
            <a:endParaRPr>
              <a:latin typeface="Exo 2"/>
              <a:ea typeface="Exo 2"/>
              <a:cs typeface="Exo 2"/>
              <a:sym typeface="Exo 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dirty="0">
                <a:latin typeface="Exo 2.0 Light" pitchFamily="2" charset="77"/>
                <a:ea typeface="Tahoma" pitchFamily="34" charset="0"/>
                <a:cs typeface="Tahoma" pitchFamily="34" charset="0"/>
              </a:rPr>
              <a:t>Olá, sejam muito bem-vindas!</a:t>
            </a:r>
          </a:p>
          <a:p>
            <a:pPr defTabSz="967585">
              <a:spcBef>
                <a:spcPct val="0"/>
              </a:spcBef>
              <a:defRPr/>
            </a:pPr>
            <a:br>
              <a:rPr lang="pt-BR" sz="1200" b="1" dirty="0">
                <a:latin typeface="Exo 2.0 Light" pitchFamily="2" charset="77"/>
                <a:ea typeface="Tahoma" pitchFamily="34" charset="0"/>
                <a:cs typeface="Tahoma" pitchFamily="34" charset="0"/>
              </a:rPr>
            </a:br>
            <a:r>
              <a:rPr lang="pt-BR" sz="1200" b="1" dirty="0">
                <a:latin typeface="Exo 2.0 Light" pitchFamily="2" charset="77"/>
                <a:ea typeface="Tahoma" pitchFamily="34" charset="0"/>
                <a:cs typeface="Tahoma" pitchFamily="34" charset="0"/>
                <a:sym typeface="Nunito"/>
              </a:rPr>
              <a:t>Neste módulo queremos desmistificar o tema negociação, buscando mostrar que negociar não é só para especialistas, negociamos o tempo todo em nosso dia a dia, e aprender como negociar pode ajudar muito nossos negócios.</a:t>
            </a:r>
          </a:p>
          <a:p>
            <a:pPr defTabSz="967585">
              <a:spcBef>
                <a:spcPct val="0"/>
              </a:spcBef>
              <a:defRPr/>
            </a:pPr>
            <a:endParaRPr lang="pt-BR" sz="1200" dirty="0">
              <a:solidFill>
                <a:srgbClr val="262626"/>
              </a:solidFill>
              <a:latin typeface="Nunito"/>
              <a:ea typeface="Tahoma" pitchFamily="34" charset="0"/>
              <a:cs typeface="Tahoma" pitchFamily="34" charset="0"/>
              <a:sym typeface="Nunito"/>
            </a:endParaRPr>
          </a:p>
          <a:p>
            <a:pPr defTabSz="967585">
              <a:spcBef>
                <a:spcPct val="0"/>
              </a:spcBef>
              <a:defRPr/>
            </a:pPr>
            <a:r>
              <a:rPr lang="pt-BR" sz="1200" b="1" dirty="0">
                <a:latin typeface="Exo 2.0 Light" pitchFamily="2" charset="77"/>
                <a:ea typeface="Tahoma" pitchFamily="34" charset="0"/>
                <a:cs typeface="Tahoma" pitchFamily="34" charset="0"/>
              </a:rPr>
              <a:t>E se vocês negociam muito?</a:t>
            </a:r>
          </a:p>
          <a:p>
            <a:pPr defTabSz="967585">
              <a:spcBef>
                <a:spcPct val="0"/>
              </a:spcBef>
              <a:defRPr/>
            </a:pPr>
            <a:endParaRPr lang="pt-BR" sz="12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200" dirty="0">
                <a:latin typeface="Exo 2.0 Light" pitchFamily="2" charset="77"/>
                <a:ea typeface="Tahoma" pitchFamily="34" charset="0"/>
                <a:cs typeface="Tahoma" pitchFamily="34" charset="0"/>
                <a:sym typeface="Montserrat"/>
              </a:rPr>
              <a:t>Inicie o encontro, explicando qual será o tema da aula e de qual Pilar ele faz parte.</a:t>
            </a:r>
          </a:p>
          <a:p>
            <a:pPr marL="0" lvl="0" indent="0" algn="l" rtl="0">
              <a:spcBef>
                <a:spcPts val="0"/>
              </a:spcBef>
              <a:spcAft>
                <a:spcPts val="0"/>
              </a:spcAft>
              <a:buClr>
                <a:schemeClr val="dk1"/>
              </a:buClr>
              <a:buSzPts val="1200"/>
              <a:buFont typeface="Calibri"/>
              <a:buNone/>
            </a:pPr>
            <a:endParaRPr lang="es-ES" b="1" dirty="0">
              <a:solidFill>
                <a:schemeClr val="dk2"/>
              </a:solidFill>
            </a:endParaRPr>
          </a:p>
          <a:p>
            <a:pPr marL="0" lvl="0" indent="0" algn="l" rtl="0">
              <a:spcBef>
                <a:spcPts val="0"/>
              </a:spcBef>
              <a:spcAft>
                <a:spcPts val="0"/>
              </a:spcAft>
              <a:buClr>
                <a:schemeClr val="dk1"/>
              </a:buClr>
              <a:buSzPts val="1200"/>
              <a:buFont typeface="Calibri"/>
              <a:buNone/>
            </a:pPr>
            <a:endParaRPr lang="pt-BR" b="1" dirty="0">
              <a:solidFill>
                <a:schemeClr val="dk2"/>
              </a:solidFill>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00:01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antes, vamos realizar o nosso check-in...</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b="1" dirty="0">
              <a:solidFill>
                <a:schemeClr val="dk2"/>
              </a:solidFill>
            </a:endParaRPr>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Por fim, o </a:t>
            </a:r>
            <a:r>
              <a:rPr lang="pt-BR" sz="1200" b="1" i="1" dirty="0">
                <a:latin typeface="Exo 2.0 Light" pitchFamily="2" charset="77"/>
                <a:ea typeface="Tahoma" pitchFamily="34" charset="0"/>
                <a:cs typeface="Tahoma" pitchFamily="34" charset="0"/>
                <a:sym typeface="Calibri"/>
              </a:rPr>
              <a:t>Mito número 7: Fiquei com medo de perder o relacionamento com a pessoa com a qual estava negociando</a:t>
            </a:r>
          </a:p>
          <a:p>
            <a:pPr marL="0" lvl="0" indent="0" algn="l" rtl="0">
              <a:lnSpc>
                <a:spcPct val="130000"/>
              </a:lnSpc>
              <a:spcBef>
                <a:spcPts val="1600"/>
              </a:spcBef>
              <a:spcAft>
                <a:spcPts val="0"/>
              </a:spcAft>
              <a:buNone/>
            </a:pPr>
            <a:r>
              <a:rPr lang="pt-BR" sz="1200" b="1" i="1" dirty="0">
                <a:latin typeface="Exo 2.0 Light" pitchFamily="2" charset="77"/>
                <a:ea typeface="Tahoma" pitchFamily="34" charset="0"/>
                <a:cs typeface="Tahoma" pitchFamily="34" charset="0"/>
              </a:rPr>
              <a:t>É importante não confundir a assertividade e o desejo de uma negociação, com a possível perda do relacionamento. </a:t>
            </a:r>
          </a:p>
          <a:p>
            <a:pPr marL="0" lvl="0" indent="0" algn="l" rtl="0">
              <a:lnSpc>
                <a:spcPct val="130000"/>
              </a:lnSpc>
              <a:spcBef>
                <a:spcPts val="1600"/>
              </a:spcBef>
              <a:spcAft>
                <a:spcPts val="0"/>
              </a:spcAft>
              <a:buNone/>
            </a:pPr>
            <a:r>
              <a:rPr lang="pt-BR" sz="1200" b="1" i="1" dirty="0">
                <a:latin typeface="Exo 2.0 Light" pitchFamily="2" charset="77"/>
                <a:ea typeface="Tahoma" pitchFamily="34" charset="0"/>
                <a:cs typeface="Tahoma" pitchFamily="34" charset="0"/>
              </a:rPr>
              <a:t>Confie no seu trabalho e faça de tudo para que a outra parte também veja e a valorize.</a:t>
            </a:r>
          </a:p>
          <a:p>
            <a:pPr defTabSz="967585">
              <a:spcBef>
                <a:spcPct val="0"/>
              </a:spcBef>
              <a:defRPr/>
            </a:pP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Alguém já vivenciou esse mito?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endParaRPr lang="pt-BR" sz="1200" dirty="0">
              <a:latin typeface="Exo 2.0 Light" pitchFamily="2" charset="77"/>
              <a:sym typeface="Montserrat"/>
            </a:endParaRPr>
          </a:p>
          <a:p>
            <a:pPr marL="0" lvl="0" indent="0" algn="l" rtl="0">
              <a:spcBef>
                <a:spcPts val="1400"/>
              </a:spcBef>
              <a:spcAft>
                <a:spcPts val="0"/>
              </a:spcAft>
              <a:buNone/>
            </a:pPr>
            <a:endParaRPr lang="es-ES" b="0" dirty="0"/>
          </a:p>
          <a:p>
            <a:pPr marL="0" lvl="0" indent="0" algn="l" rtl="0">
              <a:spcBef>
                <a:spcPts val="1400"/>
              </a:spcBef>
              <a:spcAft>
                <a:spcPts val="0"/>
              </a:spcAft>
              <a:buNone/>
            </a:pPr>
            <a:endParaRPr lang="pt-BR" b="0"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Como dito por ...</a:t>
            </a:r>
            <a:endParaRPr lang="pt-BR" b="0" dirty="0">
              <a:solidFill>
                <a:schemeClr val="tx1"/>
              </a:solidFill>
              <a:latin typeface="Exo 2.0 Light" pitchFamily="2" charset="77"/>
            </a:endParaRPr>
          </a:p>
          <a:p>
            <a:pPr marL="0" lvl="0" indent="0" algn="l" rtl="0">
              <a:spcBef>
                <a:spcPts val="1400"/>
              </a:spcBef>
              <a:spcAft>
                <a:spcPts val="0"/>
              </a:spcAft>
              <a:buNone/>
            </a:pPr>
            <a:endParaRPr b="0" dirty="0"/>
          </a:p>
        </p:txBody>
      </p:sp>
      <p:sp>
        <p:nvSpPr>
          <p:cNvPr id="378" name="Google Shape;37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Exo 2"/>
              <a:buNone/>
            </a:pPr>
            <a:fld id="{00000000-1234-1234-1234-123412341234}" type="slidenum">
              <a:rPr lang="pt-BR">
                <a:latin typeface="Exo 2"/>
                <a:ea typeface="Exo 2"/>
                <a:cs typeface="Exo 2"/>
                <a:sym typeface="Exo 2"/>
              </a:rPr>
              <a:t>20</a:t>
            </a:fld>
            <a:endParaRPr>
              <a:latin typeface="Exo 2"/>
              <a:ea typeface="Exo 2"/>
              <a:cs typeface="Exo 2"/>
              <a:sym typeface="Exo 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30000"/>
              </a:lnSpc>
              <a:spcBef>
                <a:spcPts val="0"/>
              </a:spcBef>
              <a:spcAft>
                <a:spcPts val="0"/>
              </a:spcAft>
              <a:buClr>
                <a:srgbClr val="000000"/>
              </a:buClr>
              <a:buSzPts val="1400"/>
              <a:buFont typeface="Arial"/>
              <a:buNone/>
              <a:tabLst/>
              <a:defRPr/>
            </a:pPr>
            <a:r>
              <a:rPr lang="pt-BR" sz="1200" b="1" i="1" dirty="0">
                <a:latin typeface="Exo 2.0 Light" pitchFamily="2" charset="77"/>
                <a:ea typeface="Tahoma" pitchFamily="34" charset="0"/>
                <a:cs typeface="Tahoma" pitchFamily="34" charset="0"/>
                <a:sym typeface="Nunito ExtraLight"/>
              </a:rPr>
              <a:t>Como dito por </a:t>
            </a:r>
            <a:r>
              <a:rPr lang="pt-BR" sz="1200" b="1" i="1" dirty="0" err="1">
                <a:latin typeface="Exo 2.0 Light" pitchFamily="2" charset="77"/>
                <a:ea typeface="Tahoma" pitchFamily="34" charset="0"/>
                <a:cs typeface="Tahoma" pitchFamily="34" charset="0"/>
                <a:sym typeface="Exo 2"/>
              </a:rPr>
              <a:t>Sheryl</a:t>
            </a:r>
            <a:r>
              <a:rPr lang="pt-BR" sz="1200" b="1" i="1" dirty="0">
                <a:latin typeface="Exo 2.0 Light" pitchFamily="2" charset="77"/>
                <a:ea typeface="Tahoma" pitchFamily="34" charset="0"/>
                <a:cs typeface="Tahoma" pitchFamily="34" charset="0"/>
                <a:sym typeface="Exo 2"/>
              </a:rPr>
              <a:t> </a:t>
            </a:r>
            <a:r>
              <a:rPr lang="pt-BR" sz="1200" b="1" i="1" dirty="0" err="1">
                <a:latin typeface="Exo 2.0 Light" pitchFamily="2" charset="77"/>
                <a:ea typeface="Tahoma" pitchFamily="34" charset="0"/>
                <a:cs typeface="Tahoma" pitchFamily="34" charset="0"/>
                <a:sym typeface="Exo 2"/>
              </a:rPr>
              <a:t>Sandberg</a:t>
            </a:r>
            <a:r>
              <a:rPr lang="pt-BR" sz="1200" b="1" i="1" dirty="0">
                <a:latin typeface="Exo 2.0 Light" pitchFamily="2" charset="77"/>
                <a:ea typeface="Tahoma" pitchFamily="34" charset="0"/>
                <a:cs typeface="Tahoma" pitchFamily="34" charset="0"/>
                <a:sym typeface="Exo 2"/>
              </a:rPr>
              <a:t>, executiva e ex-diretora de Operações do Facebook/Meta: </a:t>
            </a:r>
            <a:r>
              <a:rPr lang="pt-BR" sz="1200" b="1" i="1" dirty="0">
                <a:latin typeface="Exo 2.0 Light" pitchFamily="2" charset="77"/>
                <a:ea typeface="Tahoma" pitchFamily="34" charset="0"/>
                <a:cs typeface="Tahoma" pitchFamily="34" charset="0"/>
                <a:sym typeface="Exo 2 ExtraBold"/>
              </a:rPr>
              <a:t>Até que as mulheres sejam tão ambiciosas quanto os homens, elas não vão alcançar tanto quanto eles.</a:t>
            </a: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endParaRPr lang="es-ES" dirty="0"/>
          </a:p>
          <a:p>
            <a:pPr marL="0" lvl="0" indent="0" algn="l" rtl="0">
              <a:lnSpc>
                <a:spcPct val="130000"/>
              </a:lnSpc>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Mas, como podemos negociar melhor?</a:t>
            </a:r>
          </a:p>
          <a:p>
            <a:pPr marL="0" lvl="0" indent="0" algn="l" rtl="0">
              <a:lnSpc>
                <a:spcPct val="130000"/>
              </a:lnSpc>
              <a:spcBef>
                <a:spcPts val="0"/>
              </a:spcBef>
              <a:spcAft>
                <a:spcPts val="0"/>
              </a:spcAft>
              <a:buNone/>
            </a:pPr>
            <a:endParaRPr dirty="0"/>
          </a:p>
        </p:txBody>
      </p:sp>
      <p:sp>
        <p:nvSpPr>
          <p:cNvPr id="390" name="Google Shape;39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A pergunta é: como podemos negociar melhor?</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endParaRPr lang="pt-BR" sz="1200" dirty="0">
              <a:latin typeface="Exo 2.0 Light" pitchFamily="2" charset="77"/>
              <a:sym typeface="Montserrat"/>
            </a:endParaRPr>
          </a:p>
          <a:p>
            <a:pPr defTabSz="967585">
              <a:spcBef>
                <a:spcPct val="0"/>
              </a:spcBef>
              <a:defRPr/>
            </a:pPr>
            <a:endParaRPr lang="pt-BR" sz="1200" b="1" i="1" dirty="0">
              <a:latin typeface="Exo 2.0 Light" pitchFamily="2" charset="77"/>
              <a:ea typeface="Tahoma" pitchFamily="34" charset="0"/>
              <a:cs typeface="Tahoma" pitchFamily="34" charset="0"/>
              <a:sym typeface="Nunito ExtraLight"/>
            </a:endParaRPr>
          </a:p>
          <a:p>
            <a:pPr defTabSz="967585">
              <a:spcBef>
                <a:spcPct val="0"/>
              </a:spcBef>
              <a:defRPr/>
            </a:pPr>
            <a:r>
              <a:rPr lang="pt-BR" sz="1200" b="1" i="1" dirty="0">
                <a:latin typeface="Exo 2.0 Light" pitchFamily="2" charset="77"/>
                <a:ea typeface="Tahoma" pitchFamily="34" charset="0"/>
                <a:cs typeface="Tahoma" pitchFamily="34" charset="0"/>
              </a:rPr>
              <a:t>Para a gente negociar melhor, vamos primeiro conhecer quais são os tipos de negociação existentes. </a:t>
            </a:r>
            <a:endParaRPr lang="pt-BR" sz="1200" b="1" i="1" dirty="0">
              <a:latin typeface="Exo 2.0 Light" pitchFamily="2" charset="77"/>
              <a:ea typeface="Tahoma" pitchFamily="34" charset="0"/>
              <a:cs typeface="Tahoma" pitchFamily="34" charset="0"/>
              <a:sym typeface="Nunito ExtraLight"/>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ver os tipos de negociação</a:t>
            </a:r>
            <a:endParaRPr dirty="0"/>
          </a:p>
        </p:txBody>
      </p:sp>
      <p:sp>
        <p:nvSpPr>
          <p:cNvPr id="407" name="Google Shape;40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sym typeface="Nunito ExtraLight"/>
              </a:rPr>
              <a:t>Costumamos dizer que existem dois grandes </a:t>
            </a:r>
            <a:r>
              <a:rPr lang="pt-BR" sz="1200" b="1" i="1" dirty="0">
                <a:latin typeface="Exo 2.0 Light" pitchFamily="2" charset="77"/>
                <a:ea typeface="Tahoma" pitchFamily="34" charset="0"/>
                <a:cs typeface="Tahoma" pitchFamily="34" charset="0"/>
              </a:rPr>
              <a:t>tipos de negociação:</a:t>
            </a:r>
          </a:p>
          <a:p>
            <a:pPr marL="0" marR="0" lvl="0" indent="0" algn="l"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171450" marR="0" lvl="0" indent="-171450" algn="l"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Negociação competitiva, ou distributiva ou ganha-perde;</a:t>
            </a:r>
          </a:p>
          <a:p>
            <a:pPr marL="171450" marR="0" lvl="0" indent="-171450" algn="l"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Negociação cooperativa, integrativa ou ganha-ganha.</a:t>
            </a:r>
          </a:p>
          <a:p>
            <a:pPr marL="171450" marR="0" lvl="0" indent="-171450" algn="l" rtl="0">
              <a:lnSpc>
                <a:spcPct val="100000"/>
              </a:lnSpc>
              <a:spcBef>
                <a:spcPts val="0"/>
              </a:spcBef>
              <a:spcAft>
                <a:spcPts val="0"/>
              </a:spcAft>
              <a:buClr>
                <a:schemeClr val="dk1"/>
              </a:buClr>
              <a:buSzPts val="1200"/>
              <a:buFont typeface="Arial"/>
              <a:buChar char="•"/>
            </a:pPr>
            <a:endParaRPr lang="pt-BR" sz="1200" b="1" i="1" dirty="0">
              <a:latin typeface="Exo 2.0 Light" pitchFamily="2" charset="77"/>
              <a:ea typeface="Tahoma" pitchFamily="34" charset="0"/>
              <a:cs typeface="Tahoma" pitchFamily="34" charset="0"/>
              <a:sym typeface="Nunito ExtraLight"/>
            </a:endParaRPr>
          </a:p>
          <a:p>
            <a:pPr marR="0" lvl="0" algn="l" rtl="0">
              <a:lnSpc>
                <a:spcPct val="100000"/>
              </a:lnSpc>
              <a:spcBef>
                <a:spcPts val="0"/>
              </a:spcBef>
              <a:spcAft>
                <a:spcPts val="0"/>
              </a:spcAft>
              <a:buClr>
                <a:schemeClr val="dk1"/>
              </a:buClr>
              <a:buSzPts val="1200"/>
            </a:pPr>
            <a:r>
              <a:rPr lang="pt-BR" sz="1200" b="1" i="1" dirty="0">
                <a:latin typeface="Exo 2.0 Light" pitchFamily="2" charset="77"/>
                <a:ea typeface="Tahoma" pitchFamily="34" charset="0"/>
                <a:cs typeface="Tahoma" pitchFamily="34" charset="0"/>
                <a:sym typeface="Nunito ExtraLight"/>
              </a:rPr>
              <a:t>Vocês já ouviram falar sobre esses tipos de negociação?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lvl="0" algn="l" rtl="0">
              <a:spcBef>
                <a:spcPts val="0"/>
              </a:spcBef>
              <a:spcAft>
                <a:spcPts val="0"/>
              </a:spcAft>
            </a:pPr>
            <a:r>
              <a:rPr lang="pt-BR" sz="1200" b="1" i="1" dirty="0">
                <a:latin typeface="Exo 2.0 Light" pitchFamily="2" charset="77"/>
                <a:ea typeface="Tahoma" pitchFamily="34" charset="0"/>
                <a:cs typeface="Tahoma" pitchFamily="34" charset="0"/>
                <a:sym typeface="Nunito ExtraLight"/>
              </a:rPr>
              <a:t>Vamos conhecer cada uma delas a seguir.</a:t>
            </a:r>
            <a:endParaRPr lang="pt-BR" sz="1200" b="1" i="1" dirty="0">
              <a:latin typeface="Exo 2.0 Light" pitchFamily="2" charset="77"/>
              <a:ea typeface="Tahoma" pitchFamily="34" charset="0"/>
              <a:cs typeface="Tahoma" pitchFamily="34" charset="0"/>
              <a:sym typeface="Montserrat"/>
            </a:endParaRPr>
          </a:p>
          <a:p>
            <a:pPr marL="0" marR="0" lvl="0" indent="0" algn="l" rtl="0">
              <a:lnSpc>
                <a:spcPct val="100000"/>
              </a:lnSpc>
              <a:spcBef>
                <a:spcPts val="0"/>
              </a:spcBef>
              <a:spcAft>
                <a:spcPts val="0"/>
              </a:spcAft>
              <a:buClr>
                <a:schemeClr val="dk1"/>
              </a:buClr>
              <a:buSzPts val="1200"/>
              <a:buFont typeface="Arial"/>
              <a:buNone/>
            </a:pPr>
            <a:endParaRPr lang="es-ES" sz="1200" dirty="0"/>
          </a:p>
          <a:p>
            <a:pPr marL="0" marR="0" lvl="0" indent="0" algn="l" rtl="0">
              <a:lnSpc>
                <a:spcPct val="100000"/>
              </a:lnSpc>
              <a:spcBef>
                <a:spcPts val="0"/>
              </a:spcBef>
              <a:spcAft>
                <a:spcPts val="0"/>
              </a:spcAft>
              <a:buClr>
                <a:schemeClr val="dk1"/>
              </a:buClr>
              <a:buSzPts val="1200"/>
              <a:buFont typeface="Arial"/>
              <a:buNone/>
            </a:pPr>
            <a:endParaRPr lang="pt-BR" sz="1200"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primeiro tipo de negociação é a competitiva ...</a:t>
            </a:r>
            <a:endParaRPr lang="pt-BR" b="0" dirty="0">
              <a:solidFill>
                <a:schemeClr val="tx1"/>
              </a:solidFill>
              <a:latin typeface="Exo 2.0 Light" pitchFamily="2" charset="77"/>
            </a:endParaRPr>
          </a:p>
          <a:p>
            <a:pPr marL="0" marR="0" lvl="0" indent="0" algn="l" rtl="0">
              <a:lnSpc>
                <a:spcPct val="100000"/>
              </a:lnSpc>
              <a:spcBef>
                <a:spcPts val="0"/>
              </a:spcBef>
              <a:spcAft>
                <a:spcPts val="0"/>
              </a:spcAft>
              <a:buClr>
                <a:schemeClr val="dk1"/>
              </a:buClr>
              <a:buSzPts val="1200"/>
              <a:buFont typeface="Arial"/>
              <a:buNone/>
            </a:pPr>
            <a:endParaRPr sz="1200" dirty="0"/>
          </a:p>
          <a:p>
            <a:pPr marL="0" lvl="0" indent="0" algn="l" rtl="0">
              <a:spcBef>
                <a:spcPts val="0"/>
              </a:spcBef>
              <a:spcAft>
                <a:spcPts val="0"/>
              </a:spcAft>
              <a:buNone/>
            </a:pPr>
            <a:endParaRPr dirty="0"/>
          </a:p>
        </p:txBody>
      </p:sp>
      <p:sp>
        <p:nvSpPr>
          <p:cNvPr id="419" name="Google Shape;41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Na negociação competitiva, distributiva ou ganha-perde, a negociação é mais favorável para um lado do que o outro, ou seja, uma parte terá mais vantagens e benefícios que a outra parte. Há três principais características desse tipo de negociação:</a:t>
            </a:r>
          </a:p>
          <a:p>
            <a:pPr marL="0" marR="0" lvl="0" indent="0" algn="l"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171450" marR="0" lvl="0" indent="-171450" algn="l"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Normalmente só uma das partes sai ganhando;</a:t>
            </a:r>
          </a:p>
          <a:p>
            <a:pPr marL="171450" marR="0" lvl="0" indent="-171450" algn="l"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O relacionamento a longo prazo não é priorizado;</a:t>
            </a:r>
          </a:p>
          <a:p>
            <a:pPr marL="171450" marR="0" lvl="0" indent="-171450" algn="l"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Tende a ser uma negociação mais agressiva e com menos vínculo criado entre as partes.</a:t>
            </a:r>
          </a:p>
          <a:p>
            <a:pPr marL="171450" marR="0" lvl="0" indent="-95250" algn="l" rtl="0">
              <a:lnSpc>
                <a:spcPct val="100000"/>
              </a:lnSpc>
              <a:spcBef>
                <a:spcPts val="0"/>
              </a:spcBef>
              <a:spcAft>
                <a:spcPts val="0"/>
              </a:spcAft>
              <a:buClr>
                <a:schemeClr val="dk1"/>
              </a:buClr>
              <a:buSzPts val="1200"/>
              <a:buFont typeface="Arial"/>
              <a:buNone/>
            </a:pPr>
            <a:endParaRPr lang="pt-BR" sz="1200" b="1" i="1" dirty="0">
              <a:latin typeface="Exo 2.0 Light" pitchFamily="2" charset="77"/>
              <a:ea typeface="Tahoma" pitchFamily="34" charset="0"/>
              <a:cs typeface="Tahoma" pitchFamily="34" charset="0"/>
            </a:endParaRPr>
          </a:p>
          <a:p>
            <a:pPr marL="0" marR="0" lvl="0" indent="0" algn="l" rtl="0">
              <a:lnSpc>
                <a:spcPct val="100000"/>
              </a:lnSpc>
              <a:spcBef>
                <a:spcPts val="0"/>
              </a:spcBef>
              <a:spcAft>
                <a:spcPts val="0"/>
              </a:spcAft>
              <a:buClr>
                <a:schemeClr val="dk1"/>
              </a:buClr>
              <a:buSzPts val="1200"/>
              <a:buFont typeface="Arial"/>
              <a:buNone/>
            </a:pPr>
            <a:r>
              <a:rPr lang="pt-BR" sz="1200" b="1" i="1" dirty="0">
                <a:latin typeface="Exo 2.0 Light" pitchFamily="2" charset="77"/>
                <a:ea typeface="Tahoma" pitchFamily="34" charset="0"/>
                <a:cs typeface="Tahoma" pitchFamily="34" charset="0"/>
              </a:rPr>
              <a:t>Em outras palavras, normalmente é uma negociação que acontece só uma vez.</a:t>
            </a:r>
          </a:p>
          <a:p>
            <a:pPr lvl="0" algn="l" rtl="0">
              <a:spcBef>
                <a:spcPts val="0"/>
              </a:spcBef>
              <a:spcAft>
                <a:spcPts val="0"/>
              </a:spcAft>
            </a:pPr>
            <a:endParaRPr lang="pt-BR" sz="1200" dirty="0">
              <a:latin typeface="Exo 2.0 Light" pitchFamily="2" charset="77"/>
            </a:endParaRPr>
          </a:p>
          <a:p>
            <a:pPr marR="0" lvl="0" algn="l" rtl="0">
              <a:lnSpc>
                <a:spcPct val="100000"/>
              </a:lnSpc>
              <a:spcBef>
                <a:spcPts val="0"/>
              </a:spcBef>
              <a:spcAft>
                <a:spcPts val="0"/>
              </a:spcAft>
              <a:buClr>
                <a:schemeClr val="dk1"/>
              </a:buClr>
              <a:buSzPts val="1200"/>
            </a:pPr>
            <a:r>
              <a:rPr lang="pt-BR" sz="1200" b="1" i="1" dirty="0">
                <a:latin typeface="Exo 2.0 Light" pitchFamily="2" charset="77"/>
                <a:ea typeface="Tahoma" pitchFamily="34" charset="0"/>
                <a:cs typeface="Tahoma" pitchFamily="34" charset="0"/>
                <a:sym typeface="Nunito ExtraLight"/>
              </a:rPr>
              <a:t>Conhecem quem negocia assim? Ou já vivenciaram alguma negociação com alguma pessoa com esse perfil?</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marR="0" lvl="0" indent="0" algn="l" rtl="0">
              <a:lnSpc>
                <a:spcPct val="100000"/>
              </a:lnSpc>
              <a:spcBef>
                <a:spcPts val="0"/>
              </a:spcBef>
              <a:spcAft>
                <a:spcPts val="0"/>
              </a:spcAft>
              <a:buClr>
                <a:schemeClr val="dk1"/>
              </a:buClr>
              <a:buSzPts val="1200"/>
              <a:buFont typeface="Calibri"/>
              <a:buNone/>
            </a:pPr>
            <a:endParaRPr lang="es-ES" dirty="0"/>
          </a:p>
          <a:p>
            <a:pPr marL="0" marR="0" lvl="0" indent="0" algn="l" rtl="0">
              <a:lnSpc>
                <a:spcPct val="100000"/>
              </a:lnSpc>
              <a:spcBef>
                <a:spcPts val="0"/>
              </a:spcBef>
              <a:spcAft>
                <a:spcPts val="0"/>
              </a:spcAft>
              <a:buClr>
                <a:schemeClr val="dk1"/>
              </a:buClr>
              <a:buSzPts val="1200"/>
              <a:buFont typeface="Calibri"/>
              <a:buNone/>
            </a:pPr>
            <a:endParaRPr lang="pt-BR" dirty="0"/>
          </a:p>
          <a:p>
            <a:pPr marL="0" marR="0" lvl="0" indent="0" algn="l" rtl="0">
              <a:lnSpc>
                <a:spcPct val="100000"/>
              </a:lnSpc>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 primeiro tipo de negociação é a ...</a:t>
            </a:r>
            <a:endParaRPr lang="pt-BR" b="0" dirty="0">
              <a:solidFill>
                <a:schemeClr val="tx1"/>
              </a:solidFill>
              <a:latin typeface="Exo 2.0 Light" pitchFamily="2" charset="77"/>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437" name="Google Shape;43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200" b="1" dirty="0">
                <a:latin typeface="Exo 2.0 Light" pitchFamily="2" charset="77"/>
                <a:ea typeface="Tahoma" pitchFamily="34" charset="0"/>
                <a:cs typeface="Tahoma" pitchFamily="34" charset="0"/>
                <a:sym typeface="Calibri"/>
              </a:rPr>
              <a:t>Já na negociação cooperativa, integrativa ou ganha-ganha, há a busca de </a:t>
            </a:r>
            <a:r>
              <a:rPr lang="pt-BR" sz="1200" b="1" dirty="0">
                <a:latin typeface="Exo 2.0 Light" pitchFamily="2" charset="77"/>
                <a:ea typeface="Tahoma" pitchFamily="34" charset="0"/>
                <a:cs typeface="Tahoma" pitchFamily="34" charset="0"/>
              </a:rPr>
              <a:t>um equilíbrio entre ambas as partes, ou seja, as duas partes chegam em um ponto vantajoso para ambos os lados. Suas principais características são:</a:t>
            </a:r>
          </a:p>
          <a:p>
            <a:pPr marL="171450" lvl="0" indent="-171450" algn="l" rtl="0">
              <a:spcBef>
                <a:spcPts val="0"/>
              </a:spcBef>
              <a:spcAft>
                <a:spcPts val="0"/>
              </a:spcAft>
              <a:buClr>
                <a:schemeClr val="dk1"/>
              </a:buClr>
              <a:buSzPts val="1200"/>
              <a:buFont typeface="Arial"/>
              <a:buChar char="•"/>
            </a:pPr>
            <a:r>
              <a:rPr lang="pt-BR" sz="1200" b="1" dirty="0">
                <a:latin typeface="Exo 2.0 Light" pitchFamily="2" charset="77"/>
                <a:ea typeface="Tahoma" pitchFamily="34" charset="0"/>
                <a:cs typeface="Tahoma" pitchFamily="34" charset="0"/>
              </a:rPr>
              <a:t>A negociação é mais flexível, em que as duas partes são beneficiadas</a:t>
            </a:r>
          </a:p>
          <a:p>
            <a:pPr marL="171450" lvl="0" indent="-171450" algn="l" rtl="0">
              <a:spcBef>
                <a:spcPts val="0"/>
              </a:spcBef>
              <a:spcAft>
                <a:spcPts val="0"/>
              </a:spcAft>
              <a:buClr>
                <a:schemeClr val="dk1"/>
              </a:buClr>
              <a:buSzPts val="1200"/>
              <a:buFont typeface="Arial"/>
              <a:buChar char="•"/>
            </a:pPr>
            <a:r>
              <a:rPr lang="pt-BR" sz="1200" b="1" dirty="0">
                <a:latin typeface="Exo 2.0 Light" pitchFamily="2" charset="77"/>
                <a:ea typeface="Tahoma" pitchFamily="34" charset="0"/>
                <a:cs typeface="Tahoma" pitchFamily="34" charset="0"/>
              </a:rPr>
              <a:t>O relacionamento a longo prazo é prioridade;</a:t>
            </a:r>
          </a:p>
          <a:p>
            <a:pPr marL="171450" lvl="0" indent="-171450" algn="l" rtl="0">
              <a:spcBef>
                <a:spcPts val="0"/>
              </a:spcBef>
              <a:spcAft>
                <a:spcPts val="0"/>
              </a:spcAft>
              <a:buClr>
                <a:schemeClr val="dk1"/>
              </a:buClr>
              <a:buSzPts val="1200"/>
              <a:buFont typeface="Arial"/>
              <a:buChar char="•"/>
            </a:pPr>
            <a:r>
              <a:rPr lang="pt-BR" sz="1200" b="1" dirty="0">
                <a:latin typeface="Exo 2.0 Light" pitchFamily="2" charset="77"/>
                <a:ea typeface="Tahoma" pitchFamily="34" charset="0"/>
                <a:cs typeface="Tahoma" pitchFamily="34" charset="0"/>
              </a:rPr>
              <a:t>Estimula mais soluções criativas e criação de vínculo entre as partes.</a:t>
            </a:r>
          </a:p>
          <a:p>
            <a:pPr marL="171450" lvl="0" indent="-95250" algn="l" rtl="0">
              <a:spcBef>
                <a:spcPts val="0"/>
              </a:spcBef>
              <a:spcAft>
                <a:spcPts val="0"/>
              </a:spcAft>
              <a:buClr>
                <a:schemeClr val="dk1"/>
              </a:buClr>
              <a:buSzPts val="1200"/>
              <a:buFont typeface="Arial"/>
              <a:buNone/>
            </a:pPr>
            <a:endParaRPr lang="pt-BR" sz="1200" b="1" dirty="0">
              <a:latin typeface="Exo 2.0 Light" pitchFamily="2" charset="77"/>
              <a:ea typeface="Tahoma" pitchFamily="34" charset="0"/>
              <a:cs typeface="Tahoma" pitchFamily="34" charset="0"/>
            </a:endParaRPr>
          </a:p>
          <a:p>
            <a:pPr marL="0" lvl="0" indent="0" algn="l" rtl="0">
              <a:spcBef>
                <a:spcPts val="0"/>
              </a:spcBef>
              <a:spcAft>
                <a:spcPts val="0"/>
              </a:spcAft>
              <a:buClr>
                <a:schemeClr val="dk1"/>
              </a:buClr>
              <a:buSzPts val="1200"/>
              <a:buFont typeface="Arial"/>
              <a:buNone/>
            </a:pPr>
            <a:r>
              <a:rPr lang="pt-BR" sz="1200" b="1" dirty="0">
                <a:latin typeface="Exo 2.0 Light" pitchFamily="2" charset="77"/>
                <a:ea typeface="Tahoma" pitchFamily="34" charset="0"/>
                <a:cs typeface="Tahoma" pitchFamily="34" charset="0"/>
              </a:rPr>
              <a:t>Ela acaba sendo praticamente o oposto da negociação competitiva/ganha-perde. </a:t>
            </a:r>
            <a:r>
              <a:rPr lang="pt-BR" sz="1200" b="1" dirty="0">
                <a:latin typeface="Exo 2.0 Light" pitchFamily="2" charset="77"/>
                <a:ea typeface="Tahoma" pitchFamily="34" charset="0"/>
                <a:cs typeface="Tahoma" pitchFamily="34" charset="0"/>
                <a:sym typeface="Calibri"/>
              </a:rPr>
              <a:t>Um exemplo desses dois tipos de negociação em nossa vida é: </a:t>
            </a:r>
            <a:r>
              <a:rPr lang="pt-BR" sz="1200" b="1" dirty="0">
                <a:latin typeface="Exo 2.0 Light" pitchFamily="2" charset="77"/>
                <a:ea typeface="Tahoma" pitchFamily="34" charset="0"/>
                <a:cs typeface="Tahoma" pitchFamily="34" charset="0"/>
              </a:rPr>
              <a:t>vamos pegar duas irmãs que querem dividir um pedaço de bolo ao meio. Em uma negociação ganha-perde, é praticamente impossível que uma delas dívida e escolha o pedaço sem a outra achar que não saiu em desvantagem.</a:t>
            </a:r>
            <a:br>
              <a:rPr lang="pt-BR" sz="1200" b="1" dirty="0">
                <a:latin typeface="Exo 2.0 Light" pitchFamily="2" charset="77"/>
                <a:ea typeface="Tahoma" pitchFamily="34" charset="0"/>
                <a:cs typeface="Tahoma" pitchFamily="34" charset="0"/>
              </a:rPr>
            </a:br>
            <a:br>
              <a:rPr lang="pt-BR" sz="1200" b="1" dirty="0">
                <a:latin typeface="Exo 2.0 Light" pitchFamily="2" charset="77"/>
                <a:ea typeface="Tahoma" pitchFamily="34" charset="0"/>
                <a:cs typeface="Tahoma" pitchFamily="34" charset="0"/>
              </a:rPr>
            </a:br>
            <a:r>
              <a:rPr lang="pt-BR" sz="1200" b="1" dirty="0">
                <a:latin typeface="Exo 2.0 Light" pitchFamily="2" charset="77"/>
                <a:ea typeface="Tahoma" pitchFamily="34" charset="0"/>
                <a:cs typeface="Tahoma" pitchFamily="34" charset="0"/>
              </a:rPr>
              <a:t>A mesma situação em uma negociação ganha-ganha poderia ser que uma das irmãs corta o bolo e a outra escolhe o pedaço primeiro. Com esse combinado, quem tem o poder de dividir fará o mais exato possível e a outra terá a possibilidade de escolher qual o melhor pedaço. Repare que com isso cria-se um equilíbrio de poder e de satisfação, mesmo que o pedaço em si do bolo não seja tão diferente nas duas situações.</a:t>
            </a:r>
          </a:p>
          <a:p>
            <a:pPr marL="0" lvl="0" indent="0" algn="l" rtl="0">
              <a:spcBef>
                <a:spcPts val="0"/>
              </a:spcBef>
              <a:spcAft>
                <a:spcPts val="0"/>
              </a:spcAft>
              <a:buClr>
                <a:schemeClr val="dk1"/>
              </a:buClr>
              <a:buSzPts val="1200"/>
              <a:buFont typeface="Arial"/>
              <a:buNone/>
            </a:pPr>
            <a:endParaRPr lang="pt-BR" sz="1200" dirty="0">
              <a:latin typeface="Exo 2.0 Light" pitchFamily="2" charset="77"/>
            </a:endParaRPr>
          </a:p>
          <a:p>
            <a:pPr marR="0" lvl="0" algn="l" rtl="0">
              <a:lnSpc>
                <a:spcPct val="100000"/>
              </a:lnSpc>
              <a:spcBef>
                <a:spcPts val="0"/>
              </a:spcBef>
              <a:spcAft>
                <a:spcPts val="0"/>
              </a:spcAft>
              <a:buClr>
                <a:schemeClr val="dk1"/>
              </a:buClr>
              <a:buSzPts val="1200"/>
            </a:pPr>
            <a:r>
              <a:rPr lang="pt-BR" sz="1200" b="1" i="1" dirty="0">
                <a:latin typeface="Exo 2.0 Light" pitchFamily="2" charset="77"/>
                <a:ea typeface="Tahoma" pitchFamily="34" charset="0"/>
                <a:cs typeface="Tahoma" pitchFamily="34" charset="0"/>
                <a:sym typeface="Nunito ExtraLight"/>
              </a:rPr>
              <a:t>Conhecem quem negocia assim? Ou já vivenciaram alguma negociação com alguma pessoa com esse perfil?</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marR="0" lvl="0" indent="0" algn="l" rtl="0">
              <a:lnSpc>
                <a:spcPct val="130000"/>
              </a:lnSpc>
              <a:spcBef>
                <a:spcPts val="0"/>
              </a:spcBef>
              <a:spcAft>
                <a:spcPts val="0"/>
              </a:spcAft>
              <a:buClr>
                <a:schemeClr val="dk1"/>
              </a:buClr>
              <a:buSzPts val="1200"/>
              <a:buFont typeface="Calibri"/>
              <a:buNone/>
            </a:pPr>
            <a:endParaRPr lang="es-ES" sz="1200" b="0" dirty="0"/>
          </a:p>
          <a:p>
            <a:pPr marL="0" marR="0" lvl="0" indent="0" algn="l" rtl="0">
              <a:lnSpc>
                <a:spcPct val="130000"/>
              </a:lnSpc>
              <a:spcBef>
                <a:spcPts val="0"/>
              </a:spcBef>
              <a:spcAft>
                <a:spcPts val="0"/>
              </a:spcAft>
              <a:buClr>
                <a:schemeClr val="dk1"/>
              </a:buClr>
              <a:buSzPts val="1200"/>
              <a:buFont typeface="Calibri"/>
              <a:buNone/>
            </a:pPr>
            <a:endParaRPr lang="pt-BR" sz="1200" b="0" dirty="0"/>
          </a:p>
          <a:p>
            <a:pPr marL="0" marR="0" lvl="0" indent="0" algn="l" rtl="0">
              <a:lnSpc>
                <a:spcPct val="130000"/>
              </a:lnSpc>
              <a:spcBef>
                <a:spcPts val="0"/>
              </a:spcBef>
              <a:spcAft>
                <a:spcPts val="0"/>
              </a:spcAft>
              <a:buClr>
                <a:schemeClr val="dk1"/>
              </a:buClr>
              <a:buSzPts val="1200"/>
              <a:buFont typeface="Calibri"/>
              <a:buNone/>
            </a:pPr>
            <a:endParaRPr lang="pt-BR" sz="1200" b="0"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como negociar na prática?</a:t>
            </a:r>
            <a:endParaRPr lang="pt-BR" b="0" dirty="0">
              <a:solidFill>
                <a:schemeClr val="tx1"/>
              </a:solidFill>
              <a:latin typeface="Exo 2.0 Light" pitchFamily="2" charset="77"/>
            </a:endParaRPr>
          </a:p>
          <a:p>
            <a:pPr marL="0" marR="0" lvl="0" indent="0" algn="l" rtl="0">
              <a:lnSpc>
                <a:spcPct val="130000"/>
              </a:lnSpc>
              <a:spcBef>
                <a:spcPts val="0"/>
              </a:spcBef>
              <a:spcAft>
                <a:spcPts val="0"/>
              </a:spcAft>
              <a:buClr>
                <a:schemeClr val="dk1"/>
              </a:buClr>
              <a:buSzPts val="1200"/>
              <a:buFont typeface="Calibri"/>
              <a:buNone/>
            </a:pPr>
            <a:endParaRPr sz="1200" b="0" dirty="0"/>
          </a:p>
          <a:p>
            <a:pPr marL="0" lvl="0" indent="0" algn="l" rtl="0">
              <a:lnSpc>
                <a:spcPct val="130000"/>
              </a:lnSpc>
              <a:spcBef>
                <a:spcPts val="1400"/>
              </a:spcBef>
              <a:spcAft>
                <a:spcPts val="0"/>
              </a:spcAft>
              <a:buNone/>
            </a:pPr>
            <a:endParaRPr sz="1200" dirty="0"/>
          </a:p>
          <a:p>
            <a:pPr marL="0" lvl="0" indent="0" algn="l" rtl="0">
              <a:spcBef>
                <a:spcPts val="0"/>
              </a:spcBef>
              <a:spcAft>
                <a:spcPts val="0"/>
              </a:spcAft>
              <a:buNone/>
            </a:pPr>
            <a:endParaRPr dirty="0"/>
          </a:p>
        </p:txBody>
      </p:sp>
      <p:sp>
        <p:nvSpPr>
          <p:cNvPr id="458" name="Google Shape;45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Quando se fala nesses dois tipos de negociação é importante notar que eles não se referem ao resultado da negociação, quem ganhou ou quem perdeu, mas a maneira como se conduz o processo.</a:t>
            </a:r>
          </a:p>
          <a:p>
            <a:endParaRPr lang="pt-BR" sz="1200" b="1" i="1" dirty="0">
              <a:latin typeface="Exo 2.0 Light" pitchFamily="2" charset="77"/>
              <a:ea typeface="Tahoma" pitchFamily="34" charset="0"/>
              <a:cs typeface="Tahoma" pitchFamily="34" charset="0"/>
            </a:endParaRPr>
          </a:p>
          <a:p>
            <a:endParaRPr lang="pt-BR" sz="1200" b="1" i="1" dirty="0">
              <a:latin typeface="Exo 2.0 Light" pitchFamily="2" charset="77"/>
              <a:ea typeface="Tahoma" pitchFamily="34" charset="0"/>
              <a:cs typeface="Tahoma" pitchFamily="34" charset="0"/>
            </a:endParaRPr>
          </a:p>
          <a:p>
            <a:r>
              <a:rPr lang="pt-BR" sz="1200" b="1" i="1" dirty="0">
                <a:latin typeface="Exo 2.0 Light" pitchFamily="2" charset="77"/>
                <a:ea typeface="Tahoma" pitchFamily="34" charset="0"/>
                <a:cs typeface="Tahoma" pitchFamily="34" charset="0"/>
              </a:rPr>
              <a:t>A pergunta que fica é: como negociar na prática?</a:t>
            </a:r>
          </a:p>
          <a:p>
            <a:r>
              <a:rPr lang="pt-BR" sz="1200" b="1" i="1" dirty="0">
                <a:latin typeface="Exo 2.0 Light" pitchFamily="2" charset="77"/>
                <a:ea typeface="Tahoma" pitchFamily="34" charset="0"/>
                <a:cs typeface="Tahoma" pitchFamily="34" charset="0"/>
              </a:rPr>
              <a:t>Vamos ver algumas dicas a seguir!</a:t>
            </a:r>
          </a:p>
          <a:p>
            <a:endParaRPr lang="pt-BR" sz="1200" b="1" i="1" dirty="0">
              <a:latin typeface="Exo 2.0 Light" pitchFamily="2" charset="77"/>
              <a:ea typeface="Tahoma" pitchFamily="34" charset="0"/>
              <a:cs typeface="Tahoma" pitchFamily="34" charset="0"/>
              <a:sym typeface="Arial"/>
            </a:endParaRPr>
          </a:p>
          <a:p>
            <a:endParaRPr lang="pt-BR" sz="1200" b="1" i="1" dirty="0">
              <a:latin typeface="Exo 2.0 Light" pitchFamily="2" charset="77"/>
              <a:ea typeface="Tahoma" pitchFamily="34" charset="0"/>
              <a:cs typeface="Tahoma" pitchFamily="34" charset="0"/>
              <a:sym typeface="Arial"/>
            </a:endParaRPr>
          </a:p>
          <a:p>
            <a:endParaRPr lang="pt-BR" sz="1200" b="1" i="1" dirty="0">
              <a:latin typeface="Exo 2.0 Light" pitchFamily="2" charset="77"/>
              <a:ea typeface="Tahoma" pitchFamily="34" charset="0"/>
              <a:cs typeface="Tahoma" pitchFamily="34" charset="0"/>
              <a:sym typeface="Arial"/>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Um dos pontos essenciais ...</a:t>
            </a:r>
            <a:endParaRPr lang="pt-BR" b="0" dirty="0">
              <a:solidFill>
                <a:schemeClr val="tx1"/>
              </a:solidFill>
              <a:latin typeface="Exo 2.0 Light" pitchFamily="2" charset="77"/>
            </a:endParaRPr>
          </a:p>
          <a:p>
            <a:endParaRPr lang="pt-BR" sz="1200" dirty="0">
              <a:latin typeface="Exo 2.0 Light" pitchFamily="2" charset="77"/>
              <a:sym typeface="Arial"/>
            </a:endParaRPr>
          </a:p>
        </p:txBody>
      </p:sp>
      <p:sp>
        <p:nvSpPr>
          <p:cNvPr id="293" name="Google Shape;29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96563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Um dos pontos essenciais é estar bem preparada. </a:t>
            </a:r>
          </a:p>
          <a:p>
            <a:pPr defTabSz="967585">
              <a:spcBef>
                <a:spcPct val="0"/>
              </a:spcBef>
              <a:defRPr/>
            </a:pPr>
            <a:r>
              <a:rPr lang="pt-BR" sz="1200" b="1" i="1" dirty="0">
                <a:latin typeface="Exo 2.0 Light" pitchFamily="2" charset="77"/>
                <a:ea typeface="Tahoma" pitchFamily="34" charset="0"/>
                <a:cs typeface="Tahoma" pitchFamily="34" charset="0"/>
              </a:rPr>
              <a:t>Para isso, existem três formas de nos prepararmos para uma boa negociação:</a:t>
            </a:r>
          </a:p>
          <a:p>
            <a:pPr marL="0" marR="0" lvl="0" indent="0" algn="just"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sym typeface="Arial"/>
            </a:endParaRPr>
          </a:p>
          <a:p>
            <a:pPr marL="171450" marR="0" lvl="0" indent="-171450" algn="just"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Conhecer a pessoa com quem você está negociando;</a:t>
            </a:r>
          </a:p>
          <a:p>
            <a:pPr marL="171450" marR="0" lvl="0" indent="-171450" algn="just" rtl="0">
              <a:lnSpc>
                <a:spcPct val="10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Focar no que importa: o seu objetivo (e não o seu ego);</a:t>
            </a:r>
          </a:p>
          <a:p>
            <a:pPr marL="171450" lvl="0" indent="-171450" algn="just" rtl="0">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Usar bem o tempo para escutar, mais do que falar.</a:t>
            </a:r>
          </a:p>
          <a:p>
            <a:pPr lvl="0" algn="just" rtl="0">
              <a:spcBef>
                <a:spcPts val="0"/>
              </a:spcBef>
              <a:spcAft>
                <a:spcPts val="0"/>
              </a:spcAft>
              <a:buClr>
                <a:schemeClr val="dk1"/>
              </a:buClr>
              <a:buSzPts val="1200"/>
            </a:pPr>
            <a:endParaRPr lang="pt-BR" sz="1200" b="1" i="1" dirty="0">
              <a:latin typeface="Exo 2.0 Light" pitchFamily="2" charset="77"/>
              <a:ea typeface="Tahoma" pitchFamily="34" charset="0"/>
              <a:cs typeface="Tahoma" pitchFamily="34" charset="0"/>
              <a:sym typeface="Montserrat"/>
            </a:endParaRPr>
          </a:p>
          <a:p>
            <a:pPr lvl="0" algn="just" rtl="0">
              <a:spcBef>
                <a:spcPts val="0"/>
              </a:spcBef>
              <a:spcAft>
                <a:spcPts val="0"/>
              </a:spcAft>
              <a:buClr>
                <a:schemeClr val="dk1"/>
              </a:buClr>
              <a:buSzPts val="1200"/>
            </a:pPr>
            <a:r>
              <a:rPr lang="pt-BR" sz="1200" b="1" i="1" dirty="0">
                <a:latin typeface="Exo 2.0 Light" pitchFamily="2" charset="77"/>
                <a:ea typeface="Tahoma" pitchFamily="34" charset="0"/>
                <a:cs typeface="Tahoma" pitchFamily="34" charset="0"/>
                <a:sym typeface="Montserrat"/>
              </a:rPr>
              <a:t>Alguém teria mais alguma dica?</a:t>
            </a:r>
            <a:endParaRPr lang="pt-BR" sz="1200" dirty="0">
              <a:solidFill>
                <a:schemeClr val="tx1"/>
              </a:solidFill>
              <a:latin typeface="Exo 2.0 Light" pitchFamily="2" charset="77"/>
              <a:ea typeface="Montserrat"/>
              <a:cs typeface="Montserrat"/>
              <a:sym typeface="Montserrat"/>
            </a:endParaRPr>
          </a:p>
          <a:p>
            <a:pPr defTabSz="967585">
              <a:spcBef>
                <a:spcPct val="0"/>
              </a:spcBef>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marR="0" lvl="0" indent="0" algn="l" rtl="0">
              <a:lnSpc>
                <a:spcPct val="130000"/>
              </a:lnSpc>
              <a:spcBef>
                <a:spcPts val="0"/>
              </a:spcBef>
              <a:spcAft>
                <a:spcPts val="0"/>
              </a:spcAft>
              <a:buClr>
                <a:schemeClr val="dk1"/>
              </a:buClr>
              <a:buSzPts val="1200"/>
              <a:buFont typeface="Calibri"/>
              <a:buNone/>
            </a:pPr>
            <a:endParaRPr lang="es-ES" dirty="0"/>
          </a:p>
          <a:p>
            <a:pPr marL="0" marR="0" lvl="0" indent="0" algn="l" rtl="0">
              <a:lnSpc>
                <a:spcPct val="130000"/>
              </a:lnSpc>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Nesse sentido, outro ponto importante de desenvolvermos é nossa ...</a:t>
            </a:r>
            <a:endParaRPr lang="pt-BR" b="0" dirty="0">
              <a:solidFill>
                <a:schemeClr val="tx1"/>
              </a:solidFill>
              <a:latin typeface="Exo 2.0 Light" pitchFamily="2" charset="77"/>
            </a:endParaRPr>
          </a:p>
          <a:p>
            <a:pPr marL="0" marR="0" lvl="0" indent="0" algn="l" rtl="0">
              <a:lnSpc>
                <a:spcPct val="13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490" name="Google Shape;49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Nesse sentido, um ponto importante é desenvolvermos nossa escuta ativa.</a:t>
            </a:r>
          </a:p>
          <a:p>
            <a:pPr marL="0" lvl="0" indent="0" algn="l" rtl="0">
              <a:lnSpc>
                <a:spcPct val="130000"/>
              </a:lnSpc>
              <a:spcBef>
                <a:spcPts val="1400"/>
              </a:spcBef>
              <a:spcAft>
                <a:spcPts val="0"/>
              </a:spcAft>
              <a:buNone/>
            </a:pPr>
            <a:r>
              <a:rPr lang="pt-BR" sz="1200" b="1" i="1" dirty="0">
                <a:latin typeface="Exo 2.0 Light" pitchFamily="2" charset="77"/>
                <a:ea typeface="Tahoma" pitchFamily="34" charset="0"/>
                <a:cs typeface="Tahoma" pitchFamily="34" charset="0"/>
              </a:rPr>
              <a:t>Para saber negociar bem, é preciso entender com quem você está negociando. Ou seja, quais são suas motivações, qual é sua personalidade, qual é sua urgência e em que segmento atua, por exemplo. É preciso entender o contexto antes de argumentar. </a:t>
            </a:r>
          </a:p>
          <a:p>
            <a:pPr>
              <a:lnSpc>
                <a:spcPct val="130000"/>
              </a:lnSpc>
            </a:pPr>
            <a:br>
              <a:rPr lang="pt-BR" sz="1200" b="1" i="1" dirty="0">
                <a:latin typeface="Exo 2.0 Light" pitchFamily="2" charset="77"/>
                <a:ea typeface="Tahoma" pitchFamily="34" charset="0"/>
                <a:cs typeface="Tahoma" pitchFamily="34" charset="0"/>
              </a:rPr>
            </a:br>
            <a:r>
              <a:rPr lang="pt-PT" sz="1200" b="1" i="1" dirty="0">
                <a:latin typeface="Exo 2.0 Light" pitchFamily="2" charset="77"/>
                <a:ea typeface="Tahoma" pitchFamily="34" charset="0"/>
                <a:cs typeface="Tahoma" pitchFamily="34" charset="0"/>
              </a:rPr>
              <a:t>Praticar constantemente a escuta ativa ajuda a minimizar conflitos e desgastes, colabora na criação e sustentação de bons relacionamentos.</a:t>
            </a: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1400"/>
              </a:spcBef>
              <a:spcAft>
                <a:spcPts val="0"/>
              </a:spcAft>
              <a:buNone/>
            </a:pPr>
            <a:r>
              <a:rPr lang="pt-BR" sz="1200" b="1" i="1" dirty="0">
                <a:latin typeface="Exo 2.0 Light" pitchFamily="2" charset="77"/>
                <a:ea typeface="Tahoma" pitchFamily="34" charset="0"/>
                <a:cs typeface="Tahoma" pitchFamily="34" charset="0"/>
              </a:rPr>
              <a:t>Para entender melhor como as pessoas normalmente negociam, vamos usar uma ferramenta chamada “4 tipos de negociadoras”. Ela tem sua base na psicologia de Jung e, através dela, é possível ter uma ideia de como a pessoa que está negociando com você atua.</a:t>
            </a:r>
            <a:endParaRPr lang="pt-BR" sz="1200" dirty="0">
              <a:latin typeface="Exo 2.0 Light" pitchFamily="2" charset="77"/>
              <a:sym typeface="Arial"/>
            </a:endParaRPr>
          </a:p>
          <a:p>
            <a:pPr marL="0" lvl="0" indent="0" algn="l" rtl="0">
              <a:lnSpc>
                <a:spcPct val="130000"/>
              </a:lnSpc>
              <a:spcBef>
                <a:spcPts val="1400"/>
              </a:spcBef>
              <a:spcAft>
                <a:spcPts val="0"/>
              </a:spcAft>
              <a:buNone/>
            </a:pPr>
            <a:endParaRPr lang="pt-BR" dirty="0"/>
          </a:p>
          <a:p>
            <a:pPr marL="0" lvl="0" indent="0" algn="l" rtl="0">
              <a:lnSpc>
                <a:spcPct val="130000"/>
              </a:lnSpc>
              <a:spcBef>
                <a:spcPts val="140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2 min.</a:t>
            </a:r>
          </a:p>
          <a:p>
            <a:r>
              <a:rPr lang="pt-BR" dirty="0">
                <a:solidFill>
                  <a:srgbClr val="F06478"/>
                </a:solidFill>
              </a:rPr>
              <a:t>Tempo até aqui:</a:t>
            </a:r>
            <a:r>
              <a:rPr lang="pt-BR" dirty="0"/>
              <a:t> </a:t>
            </a:r>
            <a:r>
              <a:rPr lang="pt-BR" b="0" dirty="0">
                <a:solidFill>
                  <a:schemeClr val="tx1"/>
                </a:solidFill>
                <a:latin typeface="Exo 2.0 Light" pitchFamily="2" charset="77"/>
              </a:rPr>
              <a:t>00:55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Que tal conhecer alguns tipos de negociadoras?</a:t>
            </a:r>
            <a:endParaRPr lang="pt-BR" b="0" dirty="0">
              <a:solidFill>
                <a:schemeClr val="tx1"/>
              </a:solidFill>
              <a:latin typeface="Exo 2.0 Light" pitchFamily="2" charset="77"/>
            </a:endParaRPr>
          </a:p>
          <a:p>
            <a:pPr marL="0" lvl="0" indent="0" algn="l" rtl="0">
              <a:lnSpc>
                <a:spcPct val="130000"/>
              </a:lnSpc>
              <a:spcBef>
                <a:spcPts val="1400"/>
              </a:spcBef>
              <a:spcAft>
                <a:spcPts val="0"/>
              </a:spcAft>
              <a:buNone/>
            </a:pPr>
            <a:endParaRPr lang="pt-BR" dirty="0"/>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28</a:t>
            </a:fld>
            <a:endParaRPr lang="pt-BR"/>
          </a:p>
        </p:txBody>
      </p:sp>
    </p:spTree>
    <p:extLst>
      <p:ext uri="{BB962C8B-B14F-4D97-AF65-F5344CB8AC3E}">
        <p14:creationId xmlns:p14="http://schemas.microsoft.com/office/powerpoint/2010/main" val="1987498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endParaRPr lang="pt-BR" sz="1200" b="1" i="1" dirty="0">
              <a:latin typeface="Exo 2.0 Light" pitchFamily="2" charset="77"/>
              <a:ea typeface="Tahoma" pitchFamily="34" charset="0"/>
              <a:cs typeface="Tahoma" pitchFamily="34" charset="0"/>
              <a:sym typeface="Wingdings" pitchFamily="2" charset="2"/>
            </a:endParaRPr>
          </a:p>
          <a:p>
            <a:pPr defTabSz="967585">
              <a:spcBef>
                <a:spcPct val="0"/>
              </a:spcBef>
              <a:defRPr/>
            </a:pPr>
            <a:r>
              <a:rPr lang="pt-BR" sz="1200" b="1" i="1" dirty="0">
                <a:latin typeface="Exo 2.0 Light" pitchFamily="2" charset="77"/>
                <a:ea typeface="Tahoma" pitchFamily="34" charset="0"/>
                <a:cs typeface="Tahoma" pitchFamily="34" charset="0"/>
                <a:sym typeface="Wingdings" pitchFamily="2" charset="2"/>
              </a:rPr>
              <a:t>Vamos conhecer os 4 tipos de negociadoras. </a:t>
            </a:r>
          </a:p>
          <a:p>
            <a:pPr defTabSz="967585">
              <a:spcBef>
                <a:spcPct val="0"/>
              </a:spcBef>
              <a:defRPr/>
            </a:pPr>
            <a:endParaRPr lang="pt-BR" sz="1200" b="1" i="1" dirty="0">
              <a:latin typeface="Exo 2.0 Light" pitchFamily="2" charset="77"/>
              <a:ea typeface="Tahoma" pitchFamily="34" charset="0"/>
              <a:cs typeface="Tahoma" pitchFamily="34" charset="0"/>
              <a:sym typeface="Wingdings" pitchFamily="2" charset="2"/>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primeiro tipo é ...</a:t>
            </a:r>
          </a:p>
          <a:p>
            <a:pPr defTabSz="967585">
              <a:spcBef>
                <a:spcPct val="0"/>
              </a:spcBef>
              <a:defRPr/>
            </a:pPr>
            <a:endParaRPr lang="pt-BR" sz="1200" dirty="0">
              <a:latin typeface="Exo 2.0 Light" pitchFamily="2" charset="77"/>
            </a:endParaRPr>
          </a:p>
        </p:txBody>
      </p:sp>
      <p:sp>
        <p:nvSpPr>
          <p:cNvPr id="525" name="Google Shape;52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2000" b="1" i="1" dirty="0">
                <a:solidFill>
                  <a:schemeClr val="tx1"/>
                </a:solidFill>
                <a:latin typeface="Exo 2.0 Light" pitchFamily="2" charset="77"/>
                <a:ea typeface="Montserrat"/>
                <a:cs typeface="Montserrat"/>
                <a:sym typeface="Montserrat"/>
              </a:rPr>
              <a:t>Vamos dar início ao nosso check-in. Hoje vamos nos apresentar falando como estamos chegando e como nos sentimos ao fazer uma negociação.</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20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000" dirty="0">
                <a:latin typeface="Exo 2.0 Light" pitchFamily="2" charset="77"/>
                <a:ea typeface="Montserrat"/>
                <a:cs typeface="Montserrat"/>
                <a:sym typeface="Montserrat"/>
              </a:rPr>
              <a:t>Fazer o check-in com todas as participantes, começando pelo seu próprio check-in. </a:t>
            </a:r>
            <a:r>
              <a:rPr lang="pt-BR" sz="2000" dirty="0">
                <a:latin typeface="Exo 2.0 Light" pitchFamily="2" charset="77"/>
                <a:sym typeface="Montserrat"/>
              </a:rPr>
              <a:t>Após o seu compartilhar, sinalize para a pessoa a sua direita seguir e assim sucessivamente.</a:t>
            </a:r>
            <a:endParaRPr lang="pt-BR" sz="20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endParaRPr lang="pt-BR" sz="20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2000" dirty="0">
                <a:latin typeface="Exo 2.0 Light" pitchFamily="2" charset="77"/>
                <a:ea typeface="Montserrat"/>
                <a:cs typeface="Montserrat"/>
                <a:sym typeface="Montserrat"/>
              </a:rPr>
              <a:t>Evite interrupções nesse momento e o coloque máximo da sua atenção na pessoa que está falando. Se sentir que os participantes estão dispersando ou tendo conversas paralelas, retome a atenção do grupo para a pessoa que está falando.</a:t>
            </a:r>
            <a:endParaRPr lang="pt-BR" sz="2000" dirty="0">
              <a:latin typeface="Exo 2.0 Light" pitchFamily="2" charset="77"/>
            </a:endParaRPr>
          </a:p>
          <a:p>
            <a:pPr marL="0" lvl="0" indent="0" algn="just" rtl="0">
              <a:spcBef>
                <a:spcPts val="0"/>
              </a:spcBef>
              <a:spcAft>
                <a:spcPts val="0"/>
              </a:spcAft>
              <a:buClr>
                <a:srgbClr val="FF0000"/>
              </a:buClr>
              <a:buSzPts val="1200"/>
              <a:buFont typeface="Calibri"/>
              <a:buNone/>
            </a:pPr>
            <a:endParaRPr lang="es-ES" sz="2000" dirty="0">
              <a:solidFill>
                <a:srgbClr val="FF0000"/>
              </a:solidFill>
              <a:latin typeface="Calibri"/>
              <a:ea typeface="Calibri"/>
              <a:cs typeface="Calibri"/>
              <a:sym typeface="Calibri"/>
            </a:endParaRPr>
          </a:p>
          <a:p>
            <a:pPr marL="0" lvl="0" indent="0" algn="just" rtl="0">
              <a:spcBef>
                <a:spcPts val="0"/>
              </a:spcBef>
              <a:spcAft>
                <a:spcPts val="0"/>
              </a:spcAft>
              <a:buClr>
                <a:srgbClr val="FF0000"/>
              </a:buClr>
              <a:buSzPts val="1200"/>
              <a:buFont typeface="Calibri"/>
              <a:buNone/>
            </a:pPr>
            <a:endParaRPr lang="pt-BR" sz="2000" dirty="0">
              <a:solidFill>
                <a:srgbClr val="FF0000"/>
              </a:solidFill>
              <a:latin typeface="Calibri"/>
              <a:ea typeface="Calibri"/>
              <a:cs typeface="Calibri"/>
              <a:sym typeface="Calibri"/>
            </a:endParaRPr>
          </a:p>
          <a:p>
            <a:r>
              <a:rPr lang="pt-BR" sz="3200" dirty="0">
                <a:solidFill>
                  <a:srgbClr val="F06478"/>
                </a:solidFill>
              </a:rPr>
              <a:t>Duração: </a:t>
            </a:r>
            <a:r>
              <a:rPr lang="pt-BR" sz="3200" b="0" dirty="0">
                <a:solidFill>
                  <a:schemeClr val="tx1"/>
                </a:solidFill>
                <a:latin typeface="Exo 2.0 Light" pitchFamily="2" charset="77"/>
              </a:rPr>
              <a:t>08 min.</a:t>
            </a:r>
          </a:p>
          <a:p>
            <a:r>
              <a:rPr lang="pt-BR" sz="3200" dirty="0">
                <a:solidFill>
                  <a:srgbClr val="F06478"/>
                </a:solidFill>
              </a:rPr>
              <a:t>Tempo até aqui:</a:t>
            </a:r>
            <a:r>
              <a:rPr lang="pt-BR" sz="3200" dirty="0"/>
              <a:t> </a:t>
            </a:r>
            <a:r>
              <a:rPr lang="pt-BR" sz="3200" b="0" dirty="0">
                <a:solidFill>
                  <a:schemeClr val="tx1"/>
                </a:solidFill>
                <a:latin typeface="Exo 2.0 Light" pitchFamily="2" charset="77"/>
              </a:rPr>
              <a:t>00:09 min.</a:t>
            </a:r>
          </a:p>
          <a:p>
            <a:r>
              <a:rPr lang="pt-BR" sz="3200" dirty="0">
                <a:solidFill>
                  <a:srgbClr val="F06478"/>
                </a:solidFill>
              </a:rPr>
              <a:t>Para chamar o próximo slide: </a:t>
            </a:r>
            <a:br>
              <a:rPr lang="pt-BR" sz="3200" dirty="0">
                <a:solidFill>
                  <a:srgbClr val="F06478"/>
                </a:solidFill>
              </a:rPr>
            </a:br>
            <a:r>
              <a:rPr lang="pt-BR" sz="3200" b="0" dirty="0">
                <a:solidFill>
                  <a:schemeClr val="tx1"/>
                </a:solidFill>
                <a:latin typeface="Exo 2.0 Light" pitchFamily="2" charset="77"/>
                <a:sym typeface="Montserrat"/>
              </a:rPr>
              <a:t>Muito bem, agora que nos conhecemos, vamos conferir a agenda de hoje...</a:t>
            </a:r>
            <a:endParaRPr lang="pt-BR" sz="3200" b="0" dirty="0">
              <a:solidFill>
                <a:schemeClr val="tx1"/>
              </a:solidFill>
              <a:latin typeface="Exo 2.0 Light" pitchFamily="2" charset="77"/>
            </a:endParaRPr>
          </a:p>
          <a:p>
            <a:pPr marL="0" lvl="0" indent="0" algn="just" rtl="0">
              <a:spcBef>
                <a:spcPts val="0"/>
              </a:spcBef>
              <a:spcAft>
                <a:spcPts val="0"/>
              </a:spcAft>
              <a:buClr>
                <a:srgbClr val="FF0000"/>
              </a:buClr>
              <a:buSzPts val="1200"/>
              <a:buFont typeface="Calibri"/>
              <a:buNone/>
            </a:pPr>
            <a:endParaRPr sz="2000" dirty="0">
              <a:solidFill>
                <a:srgbClr val="FF0000"/>
              </a:solidFill>
              <a:latin typeface="Calibri"/>
              <a:ea typeface="Calibri"/>
              <a:cs typeface="Calibri"/>
              <a:sym typeface="Calibri"/>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O primeiro tipo é a Negociadora assertiva: é aquela que tem uma comunicação clara e direta ao ponto. Usa dados e direciona a uma decisão racional.</a:t>
            </a:r>
          </a:p>
          <a:p>
            <a:pPr marL="228600" marR="0" lvl="0" indent="-152400" algn="l"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Essa é a mais objetiva entre as negociadoras.  Com uma comunicação clara e focada em resultados, a negociadora assertiva costuma ir direto ao ponto. Ela busca realizar a persuasão por meio de dados e argumentos fortes que direcionam o outro à decisão racional.</a:t>
            </a:r>
          </a:p>
          <a:p>
            <a:pPr marL="0" lvl="0" indent="0" algn="l" rtl="0">
              <a:lnSpc>
                <a:spcPct val="13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Clr>
                <a:schemeClr val="dk2"/>
              </a:buClr>
              <a:buSzPts val="1200"/>
              <a:buFont typeface="Calibri"/>
              <a:buNone/>
            </a:pPr>
            <a:r>
              <a:rPr lang="pt-BR" sz="1200" b="1" i="1" dirty="0">
                <a:latin typeface="Exo 2.0 Light" pitchFamily="2" charset="77"/>
                <a:ea typeface="Tahoma" pitchFamily="34" charset="0"/>
                <a:cs typeface="Tahoma" pitchFamily="34" charset="0"/>
              </a:rPr>
              <a:t>Como lidar com a negociadora assertiva: </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Seja mais racional e menos emocional;</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Estabeleça argumentos para defender suas propostas;</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Mostre as vantagens das suas ideias;</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Seja direta e assertiva.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Alguém conhece ou se considera uma negociadora desse tipo?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531450" lvl="0" indent="-95250" algn="l" rtl="0">
              <a:lnSpc>
                <a:spcPct val="130000"/>
              </a:lnSpc>
              <a:spcBef>
                <a:spcPts val="0"/>
              </a:spcBef>
              <a:spcAft>
                <a:spcPts val="0"/>
              </a:spcAft>
              <a:buClr>
                <a:schemeClr val="dk1"/>
              </a:buClr>
              <a:buSzPts val="1200"/>
              <a:buFont typeface="Arial"/>
              <a:buNone/>
            </a:pPr>
            <a:endParaRPr lang="es-ES" sz="1200" dirty="0"/>
          </a:p>
          <a:p>
            <a:pPr marL="531450" lvl="0" indent="-95250" algn="l" rtl="0">
              <a:lnSpc>
                <a:spcPct val="130000"/>
              </a:lnSpc>
              <a:spcBef>
                <a:spcPts val="0"/>
              </a:spcBef>
              <a:spcAft>
                <a:spcPts val="0"/>
              </a:spcAft>
              <a:buClr>
                <a:schemeClr val="dk1"/>
              </a:buClr>
              <a:buSzPts val="1200"/>
              <a:buFont typeface="Arial"/>
              <a:buNone/>
            </a:pPr>
            <a:endParaRPr lang="pt-BR" sz="1200" dirty="0"/>
          </a:p>
          <a:p>
            <a:pPr marL="531450" lvl="0" indent="-95250" algn="l" rtl="0">
              <a:lnSpc>
                <a:spcPct val="130000"/>
              </a:lnSpc>
              <a:spcBef>
                <a:spcPts val="0"/>
              </a:spcBef>
              <a:spcAft>
                <a:spcPts val="0"/>
              </a:spcAft>
              <a:buClr>
                <a:schemeClr val="dk1"/>
              </a:buClr>
              <a:buSzPts val="1200"/>
              <a:buFont typeface="Arial"/>
              <a:buNone/>
            </a:pPr>
            <a:endParaRPr lang="pt-BR" sz="1200" dirty="0"/>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01:00 hr.</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segundo tipo é ...</a:t>
            </a:r>
          </a:p>
          <a:p>
            <a:pPr marL="531450" lvl="0" indent="-95250" algn="l" rtl="0">
              <a:lnSpc>
                <a:spcPct val="130000"/>
              </a:lnSpc>
              <a:spcBef>
                <a:spcPts val="0"/>
              </a:spcBef>
              <a:spcAft>
                <a:spcPts val="0"/>
              </a:spcAft>
              <a:buClr>
                <a:schemeClr val="dk1"/>
              </a:buClr>
              <a:buSzPts val="1200"/>
              <a:buFont typeface="Arial"/>
              <a:buNone/>
            </a:pPr>
            <a:endParaRPr sz="1200" dirty="0"/>
          </a:p>
          <a:p>
            <a:pPr marL="0" lvl="0" indent="0" algn="l" rtl="0">
              <a:lnSpc>
                <a:spcPct val="130000"/>
              </a:lnSpc>
              <a:spcBef>
                <a:spcPts val="1600"/>
              </a:spcBef>
              <a:spcAft>
                <a:spcPts val="0"/>
              </a:spcAft>
              <a:buClr>
                <a:schemeClr val="dk1"/>
              </a:buClr>
              <a:buSzPts val="1200"/>
              <a:buFont typeface="Calibri"/>
              <a:buNone/>
            </a:pPr>
            <a:endParaRPr sz="1200" dirty="0"/>
          </a:p>
        </p:txBody>
      </p:sp>
      <p:sp>
        <p:nvSpPr>
          <p:cNvPr id="537" name="Google Shape;53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dk2"/>
              </a:buClr>
              <a:buSzPts val="1200"/>
              <a:buFont typeface="Calibri"/>
              <a:buNone/>
            </a:pPr>
            <a:r>
              <a:rPr lang="pt-BR" sz="1200" b="1" i="1" dirty="0">
                <a:latin typeface="Exo 2.0 Light" pitchFamily="2" charset="77"/>
                <a:ea typeface="Tahoma" pitchFamily="34" charset="0"/>
                <a:cs typeface="Tahoma" pitchFamily="34" charset="0"/>
              </a:rPr>
              <a:t>O segundo tipo é a Negociadora persuasiva: empatia e emoção são seus segredos. Ela é aquela que busca conversar longamente e estreitar o relacionamento.</a:t>
            </a:r>
          </a:p>
          <a:p>
            <a:pPr marL="0" marR="0" lvl="0" indent="0" algn="l"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marR="0" lvl="0" indent="0" algn="l" rtl="0">
              <a:lnSpc>
                <a:spcPct val="10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Empatia é o segredo da argumentação desse tipo de negociadora. Para criar uma atmosfera amigável, a negociadora persuasiva vai buscar formas de estreitar o relacionamento na hora de negociar. Com conversas longas e cativantes, ela utiliza da emoção para negociar com a outra parte.</a:t>
            </a:r>
          </a:p>
          <a:p>
            <a:pPr marL="0" marR="0" lvl="0" indent="0" algn="l" rtl="0">
              <a:lnSpc>
                <a:spcPct val="100000"/>
              </a:lnSpc>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Clr>
                <a:schemeClr val="dk2"/>
              </a:buClr>
              <a:buSzPts val="1200"/>
              <a:buFont typeface="Calibri"/>
              <a:buNone/>
            </a:pPr>
            <a:r>
              <a:rPr lang="pt-BR" sz="1200" b="1" i="1" dirty="0">
                <a:latin typeface="Exo 2.0 Light" pitchFamily="2" charset="77"/>
                <a:ea typeface="Tahoma" pitchFamily="34" charset="0"/>
                <a:cs typeface="Tahoma" pitchFamily="34" charset="0"/>
              </a:rPr>
              <a:t>Como lidar com a negociadora persuasiva:</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Faça com que ela se sinta à vontade;</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Compartilhe sobre você;</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Mantenha o foco na negociação.</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Alguém conhece ou se considera uma negociadora desse tipo?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01:04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O terceiro tipo é ...</a:t>
            </a:r>
          </a:p>
          <a:p>
            <a:pPr marL="0" lvl="0" indent="0" algn="l" rtl="0">
              <a:spcBef>
                <a:spcPts val="0"/>
              </a:spcBef>
              <a:spcAft>
                <a:spcPts val="0"/>
              </a:spcAft>
              <a:buClr>
                <a:schemeClr val="dk1"/>
              </a:buClr>
              <a:buSzPts val="1200"/>
              <a:buFont typeface="Calibri"/>
              <a:buNone/>
            </a:pPr>
            <a:endParaRPr dirty="0"/>
          </a:p>
        </p:txBody>
      </p:sp>
      <p:sp>
        <p:nvSpPr>
          <p:cNvPr id="562" name="Google Shape;56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dk2"/>
              </a:buClr>
              <a:buSzPts val="1200"/>
              <a:buFont typeface="Calibri"/>
              <a:buNone/>
            </a:pPr>
            <a:r>
              <a:rPr lang="pt-BR" sz="1200" b="1" i="1" dirty="0">
                <a:latin typeface="Exo 2.0 Light" pitchFamily="2" charset="77"/>
                <a:ea typeface="Tahoma" pitchFamily="34" charset="0"/>
                <a:cs typeface="Tahoma" pitchFamily="34" charset="0"/>
              </a:rPr>
              <a:t>O terceiro tipo é a Negociadora detalhista: ela vai a fundo em cada detalhe e projeta cenários para entender o caminho mais benéfico para si.</a:t>
            </a:r>
          </a:p>
          <a:p>
            <a:pPr marL="0" lvl="0" indent="0" algn="l" rtl="0">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Como diz o nome, essa negociadora presta atenção nos detalhes para planejar sua estratégia. Por meio de um pensamento lógico, ela estuda os caminhos da negociação e seus possíveis resultados. Assim, ela consegue entender qual deles será mais benéfico para si. </a:t>
            </a:r>
          </a:p>
          <a:p>
            <a:pPr marL="0" lvl="0" indent="0" algn="l" rtl="0">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r>
              <a:rPr lang="pt-BR" sz="1200" b="1" i="1" dirty="0">
                <a:latin typeface="Exo 2.0 Light" pitchFamily="2" charset="77"/>
                <a:ea typeface="Tahoma" pitchFamily="34" charset="0"/>
                <a:cs typeface="Tahoma" pitchFamily="34" charset="0"/>
              </a:rPr>
              <a:t>Como lidar com a negociadora detalhista:</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Evite argumentos emocionais;</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Esteja ciente das estatísticas (dados e números) envolvidas na negociação;</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Não tente esconder dados e/ou números dela;</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Garanta que seus argumentos não são controversos.</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Alguém conhece ou se considera uma negociadora desse tipo?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01:08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o quarto tipo é ...</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584" name="Google Shape;58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Por fim, o quarto tipo é a Negociadora estável: requer paciência e precisa de segurança para tomar decisões. Também avalia cenários detalhadamente.</a:t>
            </a:r>
          </a:p>
          <a:p>
            <a:pPr marL="0" lvl="0" indent="0" algn="l" rtl="0">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marR="0" lvl="0" indent="0" algn="l" rtl="0">
              <a:lnSpc>
                <a:spcPct val="100000"/>
              </a:lnSpc>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Entre os estilos de negociadoras, esta é a que precisa de mais paciência e segurança. Portanto, não espere atitudes impulsivas, pois esse tipo de negociadora gosta de estabilidade. Ela vai analisar os possíveis resultados antes de tomar sua decisão.</a:t>
            </a:r>
          </a:p>
          <a:p>
            <a:pPr marL="0" lvl="0" indent="0" algn="l" rtl="0">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Clr>
                <a:schemeClr val="dk2"/>
              </a:buClr>
              <a:buSzPts val="1200"/>
              <a:buFont typeface="Calibri"/>
              <a:buNone/>
            </a:pPr>
            <a:r>
              <a:rPr lang="pt-BR" sz="1200" b="1" i="1" dirty="0">
                <a:latin typeface="Exo 2.0 Light" pitchFamily="2" charset="77"/>
                <a:ea typeface="Tahoma" pitchFamily="34" charset="0"/>
                <a:cs typeface="Tahoma" pitchFamily="34" charset="0"/>
              </a:rPr>
              <a:t>Como lidar com a negociadora estável:</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Seja paciente e solícita;</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Ajude-a a enxergar os possíveis cenários da negociação;</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Mostre as vantagens da decisão para ambos os lados;</a:t>
            </a:r>
          </a:p>
          <a:p>
            <a:pPr marL="531450" lvl="0" indent="-171450" algn="l" rtl="0">
              <a:lnSpc>
                <a:spcPct val="130000"/>
              </a:lnSpc>
              <a:spcBef>
                <a:spcPts val="0"/>
              </a:spcBef>
              <a:spcAft>
                <a:spcPts val="0"/>
              </a:spcAft>
              <a:buClr>
                <a:schemeClr val="dk1"/>
              </a:buClr>
              <a:buSzPts val="1200"/>
              <a:buFont typeface="Arial"/>
              <a:buChar char="•"/>
            </a:pPr>
            <a:r>
              <a:rPr lang="pt-BR" sz="1200" b="1" i="1" dirty="0">
                <a:latin typeface="Exo 2.0 Light" pitchFamily="2" charset="77"/>
                <a:ea typeface="Tahoma" pitchFamily="34" charset="0"/>
                <a:cs typeface="Tahoma" pitchFamily="34" charset="0"/>
              </a:rPr>
              <a:t>Utilize argumentos para deixá-la confortável com a escolha.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Alguém conhece ou se considera uma negociadora desse tipo?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Ouvir algumas respostas e opiniões das participantes.</a:t>
            </a:r>
          </a:p>
          <a:p>
            <a:pPr marL="0" lvl="0" indent="0" algn="l" rtl="0">
              <a:lnSpc>
                <a:spcPct val="130000"/>
              </a:lnSpc>
              <a:spcBef>
                <a:spcPts val="0"/>
              </a:spcBef>
              <a:spcAft>
                <a:spcPts val="0"/>
              </a:spcAft>
              <a:buNone/>
            </a:pPr>
            <a:endParaRPr lang="es-ES" sz="1200" dirty="0">
              <a:solidFill>
                <a:srgbClr val="F06478"/>
              </a:solidFill>
            </a:endParaRPr>
          </a:p>
          <a:p>
            <a:pPr marL="0" lvl="0" indent="0" algn="l" rtl="0">
              <a:lnSpc>
                <a:spcPct val="130000"/>
              </a:lnSpc>
              <a:spcBef>
                <a:spcPts val="0"/>
              </a:spcBef>
              <a:spcAft>
                <a:spcPts val="0"/>
              </a:spcAft>
              <a:buNone/>
            </a:pPr>
            <a:endParaRPr lang="pt-BR" sz="1200" dirty="0">
              <a:solidFill>
                <a:srgbClr val="F06478"/>
              </a:solidFill>
            </a:endParaRPr>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01:12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Resumindo, os 4 tipos são ...</a:t>
            </a:r>
            <a:endParaRPr lang="pt-BR" b="0" dirty="0">
              <a:solidFill>
                <a:schemeClr val="tx1"/>
              </a:solidFill>
              <a:latin typeface="Exo 2.0 Light" pitchFamily="2" charset="77"/>
            </a:endParaRPr>
          </a:p>
          <a:p>
            <a:pPr marL="0" lvl="0" indent="0" algn="l" rtl="0">
              <a:lnSpc>
                <a:spcPct val="130000"/>
              </a:lnSpc>
              <a:spcBef>
                <a:spcPts val="0"/>
              </a:spcBef>
              <a:spcAft>
                <a:spcPts val="0"/>
              </a:spcAft>
              <a:buNone/>
            </a:pPr>
            <a:endParaRPr sz="1200" dirty="0">
              <a:solidFill>
                <a:srgbClr val="F06478"/>
              </a:solidFill>
            </a:endParaRPr>
          </a:p>
          <a:p>
            <a:pPr marL="0" lvl="0" indent="0" algn="l" rtl="0">
              <a:spcBef>
                <a:spcPts val="0"/>
              </a:spcBef>
              <a:spcAft>
                <a:spcPts val="0"/>
              </a:spcAft>
              <a:buClr>
                <a:schemeClr val="dk1"/>
              </a:buClr>
              <a:buSzPts val="1200"/>
              <a:buFont typeface="Calibri"/>
              <a:buNone/>
            </a:pPr>
            <a:endParaRPr dirty="0"/>
          </a:p>
        </p:txBody>
      </p:sp>
      <p:sp>
        <p:nvSpPr>
          <p:cNvPr id="606" name="Google Shape;6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600" b="1" i="1" dirty="0">
                <a:latin typeface="Exo 2.0 Light" pitchFamily="2" charset="77"/>
                <a:ea typeface="Tahoma" pitchFamily="34" charset="0"/>
                <a:cs typeface="Tahoma" pitchFamily="34" charset="0"/>
              </a:rPr>
              <a:t>Esses são os 4 tipos de negociadora.</a:t>
            </a:r>
          </a:p>
          <a:p>
            <a:pPr marL="0" lvl="0" indent="0" algn="l" rtl="0">
              <a:lnSpc>
                <a:spcPct val="130000"/>
              </a:lnSpc>
              <a:spcBef>
                <a:spcPts val="0"/>
              </a:spcBef>
              <a:spcAft>
                <a:spcPts val="0"/>
              </a:spcAft>
              <a:buNone/>
            </a:pPr>
            <a:r>
              <a:rPr lang="pt-BR" sz="1600" b="1" i="1" dirty="0">
                <a:latin typeface="Exo 2.0 Light" pitchFamily="2" charset="77"/>
                <a:ea typeface="Tahoma" pitchFamily="34" charset="0"/>
                <a:cs typeface="Tahoma" pitchFamily="34" charset="0"/>
              </a:rPr>
              <a:t>Entender com qual estilo de negociadora você está lidando e como ela costuma se comportar é fundamental para uma boa negociação. Essa é a melhor estratégia para você conseguir se adaptar às diversas situações de negociação e moldar sua estratégia de acordo com elas.</a:t>
            </a:r>
          </a:p>
          <a:p>
            <a:pPr marL="0" lvl="0" indent="0" algn="l" rtl="0">
              <a:lnSpc>
                <a:spcPct val="130000"/>
              </a:lnSpc>
              <a:spcBef>
                <a:spcPts val="0"/>
              </a:spcBef>
              <a:spcAft>
                <a:spcPts val="0"/>
              </a:spcAft>
              <a:buNone/>
            </a:pPr>
            <a:endParaRPr lang="pt-BR" sz="1600" b="1" i="1" dirty="0">
              <a:latin typeface="Exo 2.0 Light" pitchFamily="2" charset="77"/>
              <a:ea typeface="Tahoma" pitchFamily="34" charset="0"/>
              <a:cs typeface="Tahoma" pitchFamily="34" charset="0"/>
            </a:endParaRPr>
          </a:p>
          <a:p>
            <a:pPr marL="0" lvl="0" indent="0" algn="l" rtl="0">
              <a:lnSpc>
                <a:spcPct val="130000"/>
              </a:lnSpc>
              <a:spcBef>
                <a:spcPts val="0"/>
              </a:spcBef>
              <a:spcAft>
                <a:spcPts val="0"/>
              </a:spcAft>
              <a:buNone/>
            </a:pPr>
            <a:r>
              <a:rPr lang="pt-BR" sz="1600" b="1" i="1" dirty="0">
                <a:latin typeface="Exo 2.0 Light" pitchFamily="2" charset="77"/>
                <a:ea typeface="Tahoma" pitchFamily="34" charset="0"/>
                <a:cs typeface="Tahoma" pitchFamily="34" charset="0"/>
              </a:rPr>
              <a:t>Todavia, é importante lembrar que, mesmo com essas características definidas, o contexto de cada negociação também faz diferença. Por isso, lembre-se sempre de ser flexível e saber se adaptar às mais diversas situações!</a:t>
            </a:r>
          </a:p>
          <a:p>
            <a:pPr marL="0" lvl="0" indent="0" algn="l" rtl="0">
              <a:lnSpc>
                <a:spcPct val="130000"/>
              </a:lnSpc>
              <a:spcBef>
                <a:spcPts val="0"/>
              </a:spcBef>
              <a:spcAft>
                <a:spcPts val="0"/>
              </a:spcAft>
              <a:buNone/>
            </a:pPr>
            <a:endParaRPr lang="pt-BR" sz="1600" b="1" i="1" dirty="0">
              <a:latin typeface="Exo 2.0 Light" pitchFamily="2" charset="77"/>
              <a:ea typeface="Tahoma" pitchFamily="34" charset="0"/>
              <a:cs typeface="Tahoma" pitchFamily="34" charset="0"/>
            </a:endParaRPr>
          </a:p>
          <a:p>
            <a:pPr marL="0" marR="0" lvl="0" indent="0" algn="l" rtl="0">
              <a:spcBef>
                <a:spcPts val="0"/>
              </a:spcBef>
              <a:spcAft>
                <a:spcPts val="0"/>
              </a:spcAft>
              <a:buClr>
                <a:srgbClr val="F06478"/>
              </a:buClr>
              <a:buSzPts val="1600"/>
              <a:buFont typeface="Exo 2 ExtraBold"/>
              <a:buNone/>
            </a:pPr>
            <a:r>
              <a:rPr lang="pt-BR" sz="1600" b="1" i="1" dirty="0">
                <a:latin typeface="Exo 2.0 Light" pitchFamily="2" charset="77"/>
                <a:ea typeface="Tahoma" pitchFamily="34" charset="0"/>
                <a:cs typeface="Tahoma" pitchFamily="34" charset="0"/>
                <a:sym typeface="Exo 2 ExtraBold"/>
              </a:rPr>
              <a:t>Outro ponto tão importante quanto entender o estilo de negociação da outra parte é entender o seu! </a:t>
            </a:r>
            <a:r>
              <a:rPr lang="pt-BR" sz="1600" b="1" i="1" dirty="0">
                <a:latin typeface="Exo 2.0 Light" pitchFamily="2" charset="77"/>
                <a:ea typeface="Tahoma" pitchFamily="34" charset="0"/>
                <a:cs typeface="Tahoma" pitchFamily="34" charset="0"/>
              </a:rPr>
              <a:t>Assim, você conseguirá saber em qual estilo tem mais facilidade de negociar e em qual precisa de mais experiência. Afinal, negociação não é um dom nato, por mais que pareça muito natural em algumas pessoas, ela é uma habilidade que todo mundo pode desenvolver!</a:t>
            </a:r>
          </a:p>
          <a:p>
            <a:pPr marR="0" lvl="0" indent="0" defTabSz="967585" fontAlgn="auto">
              <a:lnSpc>
                <a:spcPct val="100000"/>
              </a:lnSpc>
              <a:spcBef>
                <a:spcPct val="0"/>
              </a:spcBef>
              <a:spcAft>
                <a:spcPts val="0"/>
              </a:spcAft>
              <a:buClrTx/>
              <a:buSzTx/>
              <a:buFontTx/>
              <a:buNone/>
              <a:tabLst/>
              <a:defRPr/>
            </a:pPr>
            <a:endParaRPr lang="pt-BR" sz="16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600" b="1" i="1" dirty="0">
                <a:latin typeface="Exo 2.0 Light" pitchFamily="2" charset="77"/>
                <a:ea typeface="Tahoma" pitchFamily="34" charset="0"/>
                <a:cs typeface="Tahoma" pitchFamily="34" charset="0"/>
              </a:rPr>
              <a:t>E aí, baseado nas características que vimos de cada negociadora, qual o tipo de negociadora você acredita ser?</a:t>
            </a:r>
            <a:endParaRPr lang="pt-BR" sz="16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600" dirty="0">
                <a:latin typeface="Exo 2.0 Light" pitchFamily="2" charset="77"/>
              </a:rPr>
              <a:t>Ouvir algumas respostas e opiniões das participantes.</a:t>
            </a:r>
          </a:p>
          <a:p>
            <a:pPr marL="0" marR="0" lvl="0" indent="0" algn="l" rtl="0">
              <a:lnSpc>
                <a:spcPct val="130000"/>
              </a:lnSpc>
              <a:spcBef>
                <a:spcPts val="0"/>
              </a:spcBef>
              <a:spcAft>
                <a:spcPts val="0"/>
              </a:spcAft>
              <a:buClr>
                <a:schemeClr val="dk1"/>
              </a:buClr>
              <a:buSzPts val="1200"/>
              <a:buFont typeface="Calibri"/>
              <a:buNone/>
            </a:pPr>
            <a:endParaRPr lang="es-ES" dirty="0"/>
          </a:p>
          <a:p>
            <a:pPr marL="0" marR="0" lvl="0" indent="0" algn="l" rtl="0">
              <a:lnSpc>
                <a:spcPct val="130000"/>
              </a:lnSpc>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03 min.</a:t>
            </a:r>
          </a:p>
          <a:p>
            <a:r>
              <a:rPr lang="pt-BR" dirty="0">
                <a:solidFill>
                  <a:srgbClr val="F06478"/>
                </a:solidFill>
              </a:rPr>
              <a:t>Tempo até aqui:</a:t>
            </a:r>
            <a:r>
              <a:rPr lang="pt-BR" dirty="0"/>
              <a:t> </a:t>
            </a:r>
            <a:r>
              <a:rPr lang="pt-BR" b="0" dirty="0">
                <a:solidFill>
                  <a:schemeClr val="tx1"/>
                </a:solidFill>
                <a:latin typeface="Exo 2.0 Light" pitchFamily="2" charset="77"/>
              </a:rPr>
              <a:t>01:15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Que tal praticarmos?</a:t>
            </a:r>
            <a:endParaRPr lang="pt-BR" b="0" dirty="0">
              <a:solidFill>
                <a:schemeClr val="tx1"/>
              </a:solidFill>
              <a:latin typeface="Exo 2.0 Light" pitchFamily="2" charset="77"/>
            </a:endParaRPr>
          </a:p>
          <a:p>
            <a:pPr marL="0" marR="0" lvl="0" indent="0" algn="l" rtl="0">
              <a:lnSpc>
                <a:spcPct val="130000"/>
              </a:lnSpc>
              <a:spcBef>
                <a:spcPts val="0"/>
              </a:spcBef>
              <a:spcAft>
                <a:spcPts val="0"/>
              </a:spcAft>
              <a:buClr>
                <a:schemeClr val="dk1"/>
              </a:buClr>
              <a:buSzPts val="1200"/>
              <a:buFont typeface="Calibri"/>
              <a:buNone/>
            </a:pPr>
            <a:endParaRPr dirty="0"/>
          </a:p>
        </p:txBody>
      </p:sp>
      <p:sp>
        <p:nvSpPr>
          <p:cNvPr id="629" name="Google Shape;62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15240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pt-BR" sz="1200" b="1" i="1" dirty="0">
                <a:latin typeface="Exo 2.0 Light" pitchFamily="2" charset="77"/>
                <a:ea typeface="Tahoma" pitchFamily="34" charset="0"/>
                <a:cs typeface="Tahoma" pitchFamily="34" charset="0"/>
              </a:rPr>
              <a:t>Então chegou a hora de praticar!</a:t>
            </a:r>
          </a:p>
          <a:p>
            <a:pPr marL="228600" lvl="0" indent="-152400" algn="l" rtl="0">
              <a:spcBef>
                <a:spcPts val="0"/>
              </a:spcBef>
              <a:spcAft>
                <a:spcPts val="0"/>
              </a:spcAft>
              <a:buClr>
                <a:schemeClr val="dk1"/>
              </a:buClr>
              <a:buSzPts val="1200"/>
              <a:buFont typeface="Calibri"/>
              <a:buNone/>
            </a:pPr>
            <a:endParaRPr lang="es-ES" i="0"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01:16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negociar?</a:t>
            </a:r>
            <a:endParaRPr lang="pt-BR" b="0" dirty="0">
              <a:solidFill>
                <a:schemeClr val="tx1"/>
              </a:solidFill>
              <a:latin typeface="Exo 2.0 Light" pitchFamily="2" charset="77"/>
            </a:endParaRPr>
          </a:p>
          <a:p>
            <a:pPr marL="228600" lvl="0" indent="-152400" algn="l" rtl="0">
              <a:spcBef>
                <a:spcPts val="0"/>
              </a:spcBef>
              <a:spcAft>
                <a:spcPts val="0"/>
              </a:spcAft>
              <a:buClr>
                <a:schemeClr val="dk1"/>
              </a:buClr>
              <a:buSzPts val="1200"/>
              <a:buFont typeface="Calibri"/>
              <a:buNone/>
            </a:pPr>
            <a:endParaRPr i="0" dirty="0"/>
          </a:p>
        </p:txBody>
      </p:sp>
      <p:sp>
        <p:nvSpPr>
          <p:cNvPr id="739" name="Google Shape;739;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Então vamos negociar!</a:t>
            </a:r>
          </a:p>
          <a:p>
            <a:pPr defTabSz="967585">
              <a:spcBef>
                <a:spcPct val="0"/>
              </a:spcBef>
              <a:defRPr/>
            </a:pPr>
            <a:r>
              <a:rPr lang="pt-BR" sz="1200" b="1" i="1" dirty="0">
                <a:latin typeface="Exo 2.0 Light" pitchFamily="2" charset="77"/>
                <a:ea typeface="Tahoma" pitchFamily="34" charset="0"/>
                <a:cs typeface="Tahoma" pitchFamily="34" charset="0"/>
              </a:rPr>
              <a:t>Em duplas, vamos praticar a nossa negociação e entendimento do perfil da outra pessoa. </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Dividir a </a:t>
            </a:r>
            <a:r>
              <a:rPr lang="pt-BR" sz="1200" dirty="0">
                <a:latin typeface="Exo 2.0 Light" pitchFamily="2" charset="77"/>
                <a:sym typeface="Montserrat"/>
              </a:rPr>
              <a:t>sala em duplas. </a:t>
            </a:r>
            <a:r>
              <a:rPr lang="pt-BR" sz="1200" dirty="0">
                <a:latin typeface="Exo 2.0 Light" pitchFamily="2" charset="77"/>
              </a:rPr>
              <a:t>Você pode simplesmente pedir para as participantes se juntarem em duplas por proximidade. Caso tenham muitas participantes que já se conhecem, priorize fazer duplas com quem elas não conhecem ou não tem muito contato.</a:t>
            </a:r>
          </a:p>
          <a:p>
            <a:pPr marL="228600" lvl="0" indent="-228600" algn="l" rtl="0">
              <a:spcBef>
                <a:spcPts val="0"/>
              </a:spcBef>
              <a:spcAft>
                <a:spcPts val="0"/>
              </a:spcAft>
              <a:buFont typeface="Wingdings" pitchFamily="2" charset="2"/>
              <a:buChar char="ü"/>
            </a:pPr>
            <a:r>
              <a:rPr lang="pt-BR" sz="1200" dirty="0">
                <a:latin typeface="Exo 2.0 Light" pitchFamily="2" charset="77"/>
              </a:rPr>
              <a:t>Explique o passo a passo do exercício para as participantes:</a:t>
            </a:r>
          </a:p>
          <a:p>
            <a:pPr marL="685800" lvl="1" indent="-228600">
              <a:buFont typeface="+mj-lt"/>
              <a:buAutoNum type="arabicPeriod"/>
            </a:pPr>
            <a:r>
              <a:rPr lang="pt-BR" sz="1200" dirty="0">
                <a:latin typeface="Exo 2.0 Light" pitchFamily="2" charset="77"/>
              </a:rPr>
              <a:t>Em duplas, escolha uma pessoa para ser a “vendedora” e alguém para ser a “compradora”. Tanto faz ser uma ou outra, pois ao final da rodada, os papéis vão se inverter. Ou seja, todo mundo será uma vez “vendedora” e outra vez “compradora”.</a:t>
            </a:r>
          </a:p>
          <a:p>
            <a:pPr marL="685800" lvl="1" indent="-228600">
              <a:buFont typeface="+mj-lt"/>
              <a:buAutoNum type="arabicPeriod"/>
            </a:pPr>
            <a:r>
              <a:rPr lang="pt-BR" sz="1200" dirty="0">
                <a:latin typeface="Exo 2.0 Light" pitchFamily="2" charset="77"/>
              </a:rPr>
              <a:t>O exercício será separado em duas partes:</a:t>
            </a:r>
          </a:p>
          <a:p>
            <a:pPr marL="685800" lvl="1" indent="-228600" algn="l" rtl="0">
              <a:spcBef>
                <a:spcPts val="0"/>
              </a:spcBef>
              <a:spcAft>
                <a:spcPts val="0"/>
              </a:spcAft>
              <a:buClr>
                <a:schemeClr val="dk1"/>
              </a:buClr>
              <a:buSzPts val="1200"/>
              <a:buFont typeface="Arial"/>
              <a:buChar char="•"/>
            </a:pPr>
            <a:r>
              <a:rPr lang="pt-BR" sz="1200" dirty="0">
                <a:latin typeface="Exo 2.0 Light" pitchFamily="2" charset="77"/>
              </a:rPr>
              <a:t>Uma primeira de autorreflexão, em que cada pessoa deve pensar e estruturar a negociação individualmente. Elas terão 2minutos para se preparar para a negociação.</a:t>
            </a:r>
          </a:p>
          <a:p>
            <a:pPr marL="685800" lvl="1" indent="-228600" algn="l" rtl="0">
              <a:spcBef>
                <a:spcPts val="0"/>
              </a:spcBef>
              <a:spcAft>
                <a:spcPts val="0"/>
              </a:spcAft>
              <a:buClr>
                <a:schemeClr val="dk1"/>
              </a:buClr>
              <a:buSzPts val="1200"/>
              <a:buFont typeface="Arial"/>
              <a:buChar char="•"/>
            </a:pPr>
            <a:r>
              <a:rPr lang="pt-BR" sz="1200" dirty="0">
                <a:latin typeface="Exo 2.0 Light" pitchFamily="2" charset="77"/>
              </a:rPr>
              <a:t>A negociação propriamente dita. Elas terão 5 minutos para fazer a negociação. </a:t>
            </a:r>
            <a:endParaRPr lang="pt-BR" sz="1200" dirty="0">
              <a:latin typeface="Exo 2.0 Light" pitchFamily="2" charset="77"/>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Relembrar que teremos dois cenários. Onde no primeiro uma começa sendo vendedora e a outra compradora e depois invertemos.</a:t>
            </a:r>
            <a:endParaRPr lang="pt-BR" sz="1200" dirty="0">
              <a:latin typeface="Exo 2.0 Light" pitchFamily="2" charset="77"/>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01:20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o primeiro cenário...</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7210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Vamos iniciar as negociações.</a:t>
            </a:r>
          </a:p>
          <a:p>
            <a:pPr defTabSz="967585">
              <a:spcBef>
                <a:spcPct val="0"/>
              </a:spcBef>
              <a:defRPr/>
            </a:pPr>
            <a:r>
              <a:rPr lang="pt-BR" sz="1200" b="1" i="1" dirty="0">
                <a:latin typeface="Exo 2.0 Light" pitchFamily="2" charset="77"/>
                <a:ea typeface="Tahoma" pitchFamily="34" charset="0"/>
                <a:cs typeface="Tahoma" pitchFamily="34" charset="0"/>
              </a:rPr>
              <a:t>As vendedoras terão 5 minutos para convencer a compradora de comprar um carro seminovo.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rPr>
              <a:t>Slide de apoio para a primeira rodada de negociação.</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rPr>
              <a:t>Apresente o item que será negociado e suas condições, e verifique se não </a:t>
            </a:r>
            <a:r>
              <a:rPr lang="pt-BR" sz="1200" dirty="0">
                <a:latin typeface="Exo 2.0 Light" pitchFamily="2" charset="77"/>
              </a:rPr>
              <a:t>ficou alguma dúvida.</a:t>
            </a:r>
          </a:p>
          <a:p>
            <a:pPr marL="228600" indent="-228600">
              <a:buFont typeface="Wingdings" pitchFamily="2" charset="2"/>
              <a:buChar char="ü"/>
            </a:pPr>
            <a:r>
              <a:rPr lang="pt-BR" sz="1200" dirty="0">
                <a:latin typeface="Exo 2.0 Light" pitchFamily="2" charset="77"/>
                <a:sym typeface="Montserrat"/>
              </a:rPr>
              <a:t>Lembrar as participantes que a forma de negociar, o preço e outros fatores é livre, de acordo com a negociação que elas fizerem.</a:t>
            </a:r>
          </a:p>
          <a:p>
            <a:pPr marL="228600" indent="-228600">
              <a:buFont typeface="Wingdings" pitchFamily="2" charset="2"/>
              <a:buChar char="ü"/>
            </a:pPr>
            <a:r>
              <a:rPr lang="pt-BR" sz="1200" dirty="0">
                <a:latin typeface="Exo 2.0 Light" pitchFamily="2" charset="77"/>
              </a:rPr>
              <a:t>Após explicar o exercício para as mulheres, indique e conte os primeiros 2 minutos de estruturação da negociação. Passado esse tempo, fale para as mulheres que é hora da negociação! Elas terão 5 minutos para tentarem fechar a compra e venda do carro.</a:t>
            </a:r>
          </a:p>
          <a:p>
            <a:pPr marL="228600" indent="-228600">
              <a:buFont typeface="Wingdings" pitchFamily="2" charset="2"/>
              <a:buChar char="ü"/>
            </a:pPr>
            <a:r>
              <a:rPr lang="pt-BR" sz="1200" dirty="0">
                <a:latin typeface="Exo 2.0 Light" pitchFamily="2" charset="77"/>
              </a:rPr>
              <a:t>Ao final, verifique como foi o exercício.</a:t>
            </a:r>
          </a:p>
          <a:p>
            <a:endParaRPr lang="pt-BR" sz="1200" dirty="0">
              <a:latin typeface="Exo 2.0 Light" pitchFamily="2" charset="77"/>
              <a:sym typeface="Montserrat"/>
            </a:endParaRPr>
          </a:p>
          <a:p>
            <a:pPr defTabSz="967585">
              <a:spcBef>
                <a:spcPct val="0"/>
              </a:spcBef>
              <a:defRPr/>
            </a:pPr>
            <a:r>
              <a:rPr lang="pt-BR" sz="1200" b="1" i="1" dirty="0">
                <a:latin typeface="Exo 2.0 Light" pitchFamily="2" charset="77"/>
                <a:ea typeface="Tahoma" pitchFamily="34" charset="0"/>
                <a:cs typeface="Tahoma" pitchFamily="34" charset="0"/>
              </a:rPr>
              <a:t>E aí, como foi essa primeira rodada de negociações? Gostaram da forma como negociaram?</a:t>
            </a:r>
          </a:p>
          <a:p>
            <a:pPr defTabSz="967585">
              <a:spcBef>
                <a:spcPct val="0"/>
              </a:spcBef>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Escutar algumas impressões rápidas das participantes.</a:t>
            </a: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10 min.</a:t>
            </a:r>
          </a:p>
          <a:p>
            <a:r>
              <a:rPr lang="pt-BR" dirty="0">
                <a:solidFill>
                  <a:srgbClr val="F06478"/>
                </a:solidFill>
              </a:rPr>
              <a:t>Tempo até aqui:</a:t>
            </a:r>
            <a:r>
              <a:rPr lang="pt-BR" dirty="0"/>
              <a:t> </a:t>
            </a:r>
            <a:r>
              <a:rPr lang="pt-BR" b="0" dirty="0">
                <a:solidFill>
                  <a:schemeClr val="tx1"/>
                </a:solidFill>
                <a:latin typeface="Exo 2.0 Light" pitchFamily="2" charset="77"/>
              </a:rPr>
              <a:t>01:30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Agora vamos trocar ...</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794" name="Google Shape;79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pt-BR" sz="1200" b="1" i="1" dirty="0">
                <a:latin typeface="Exo 2.0 Light" pitchFamily="2" charset="77"/>
                <a:ea typeface="Tahoma" pitchFamily="34" charset="0"/>
                <a:cs typeface="Tahoma" pitchFamily="34" charset="0"/>
              </a:rPr>
              <a:t>Agora que já tivemos a primeira rodada, vamos inverter os papéis e vamos para a nossa segunda rodada de negociação.</a:t>
            </a:r>
            <a:endParaRPr lang="pt-BR" sz="1200" dirty="0">
              <a:latin typeface="Exo 2.0 Light" pitchFamily="2" charset="77"/>
              <a:sym typeface="Montserrat"/>
            </a:endParaRP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Após a primeira rodada de negociação, indique para as participantes que é hora da segunda rodada. </a:t>
            </a:r>
          </a:p>
          <a:p>
            <a:pPr marL="228600" lvl="0" indent="-228600" algn="l" rtl="0">
              <a:spcBef>
                <a:spcPts val="0"/>
              </a:spcBef>
              <a:spcAft>
                <a:spcPts val="0"/>
              </a:spcAft>
              <a:buFont typeface="Wingdings" pitchFamily="2" charset="2"/>
              <a:buChar char="ü"/>
            </a:pPr>
            <a:r>
              <a:rPr lang="pt-BR" sz="1200" dirty="0">
                <a:latin typeface="Exo 2.0 Light" pitchFamily="2" charset="77"/>
              </a:rPr>
              <a:t>As instruções são exatamente as mesmas, apenas inverta quem foi “vendedora” e “compradora”.</a:t>
            </a:r>
            <a:r>
              <a:rPr lang="pt-BR" sz="1200" i="1" dirty="0">
                <a:latin typeface="Exo 2.0 Light" pitchFamily="2" charset="77"/>
                <a:ea typeface="Tahoma" pitchFamily="34" charset="0"/>
                <a:cs typeface="Tahoma" pitchFamily="34" charset="0"/>
              </a:rPr>
              <a:t> </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rPr>
              <a:t>Apresente o item que será negociado e suas condições, e verifique se não </a:t>
            </a:r>
            <a:r>
              <a:rPr lang="pt-BR" sz="1200" dirty="0">
                <a:latin typeface="Exo 2.0 Light" pitchFamily="2" charset="77"/>
              </a:rPr>
              <a:t>ficou alguma dúvida.</a:t>
            </a:r>
          </a:p>
          <a:p>
            <a:pPr marL="228600" indent="-228600">
              <a:buFont typeface="Wingdings" pitchFamily="2" charset="2"/>
              <a:buChar char="ü"/>
            </a:pPr>
            <a:r>
              <a:rPr lang="pt-BR" sz="1200" dirty="0">
                <a:latin typeface="Exo 2.0 Light" pitchFamily="2" charset="77"/>
                <a:sym typeface="Montserrat"/>
              </a:rPr>
              <a:t>Lembrar as participantes que a forma de negociar, o preço e outros fatores é livre, de acordo com a negociação que elas fizerem.</a:t>
            </a:r>
          </a:p>
          <a:p>
            <a:pPr marL="228600" indent="-228600">
              <a:buFont typeface="Wingdings" pitchFamily="2" charset="2"/>
              <a:buChar char="ü"/>
            </a:pPr>
            <a:r>
              <a:rPr lang="pt-BR" sz="1200" dirty="0">
                <a:latin typeface="Exo 2.0 Light" pitchFamily="2" charset="77"/>
              </a:rPr>
              <a:t>Após explicar o exercício para as mulheres, indique e conte os primeiros 2 minutos de estruturação da negociação. Passado esse tempo, fale para as mulheres que é hora da negociação! Elas terão 5 minutos para tentarem fechar o aluguel da loja.</a:t>
            </a:r>
          </a:p>
          <a:p>
            <a:pPr marL="228600" indent="-228600">
              <a:buFont typeface="Wingdings" pitchFamily="2" charset="2"/>
              <a:buChar char="ü"/>
            </a:pPr>
            <a:r>
              <a:rPr lang="pt-BR" sz="1200" dirty="0">
                <a:latin typeface="Exo 2.0 Light" pitchFamily="2" charset="77"/>
              </a:rPr>
              <a:t>Ao final, avance para o próximo slide e pergunte para as participantes como foi a atividade.</a:t>
            </a: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10 min.</a:t>
            </a:r>
          </a:p>
          <a:p>
            <a:r>
              <a:rPr lang="pt-BR" dirty="0">
                <a:solidFill>
                  <a:srgbClr val="F06478"/>
                </a:solidFill>
              </a:rPr>
              <a:t>Tempo até aqui:</a:t>
            </a:r>
            <a:r>
              <a:rPr lang="pt-BR" dirty="0"/>
              <a:t> </a:t>
            </a:r>
            <a:r>
              <a:rPr lang="pt-BR" b="0" dirty="0">
                <a:solidFill>
                  <a:schemeClr val="tx1"/>
                </a:solidFill>
                <a:latin typeface="Exo 2.0 Light" pitchFamily="2" charset="77"/>
              </a:rPr>
              <a:t>01:40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Como foi essa atividade para vocês...</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805" name="Google Shape;805;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E aí, como foi a atividade? Como vocês se sentiram negociando?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Após a atividade, levantar algumas opiniões impressões das participantes.</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Explore se teve algo curioso que ocorreu durante a atividade e quais são os maiores aprendizados que elas estão levando dessa aula. Algumas perguntas possíveis são:</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Como vocês se sentiram depois de negociar?</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Gostaram mais de estar no papel de vendedora ou compradora?</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Teve algo que vocês gostaram na negociação da colega?</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Teve algo que incomodou?</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Acharam que fizeram bons negócios?</a:t>
            </a:r>
          </a:p>
          <a:p>
            <a:pPr marL="628650" lvl="1" indent="-171450">
              <a:buFont typeface="Arial" panose="020B0604020202020204" pitchFamily="34" charset="0"/>
              <a:buChar char="•"/>
            </a:pPr>
            <a:r>
              <a:rPr lang="pt-BR" sz="1200" i="1" dirty="0">
                <a:latin typeface="Exo 2.0 Light" pitchFamily="2" charset="77"/>
                <a:ea typeface="Tahoma" pitchFamily="34" charset="0"/>
                <a:cs typeface="Tahoma" pitchFamily="34" charset="0"/>
                <a:sym typeface="Montserrat"/>
              </a:rPr>
              <a:t>Quais foram os principais aprendizados que tiveram com o exercício?</a:t>
            </a:r>
          </a:p>
          <a:p>
            <a:pPr marL="0" lvl="0" indent="0" algn="just" rtl="0">
              <a:spcBef>
                <a:spcPts val="0"/>
              </a:spcBef>
              <a:spcAft>
                <a:spcPts val="0"/>
              </a:spcAft>
              <a:buClr>
                <a:schemeClr val="dk1"/>
              </a:buClr>
              <a:buSzPts val="1200"/>
              <a:buFont typeface="Calibri"/>
              <a:buNone/>
            </a:pPr>
            <a:endParaRPr lang="es-ES" i="0" dirty="0"/>
          </a:p>
          <a:p>
            <a:pPr marL="0" lvl="0" indent="0" algn="just" rtl="0">
              <a:spcBef>
                <a:spcPts val="0"/>
              </a:spcBef>
              <a:spcAft>
                <a:spcPts val="0"/>
              </a:spcAft>
              <a:buClr>
                <a:schemeClr val="dk1"/>
              </a:buClr>
              <a:buSzPts val="1200"/>
              <a:buFont typeface="Calibri"/>
              <a:buNone/>
            </a:pPr>
            <a:endParaRPr lang="pt-BR" i="0" dirty="0"/>
          </a:p>
          <a:p>
            <a:r>
              <a:rPr lang="pt-BR" dirty="0">
                <a:solidFill>
                  <a:srgbClr val="F06478"/>
                </a:solidFill>
              </a:rPr>
              <a:t>Duração: </a:t>
            </a:r>
            <a:r>
              <a:rPr lang="pt-BR" b="0" dirty="0">
                <a:solidFill>
                  <a:schemeClr val="tx1"/>
                </a:solidFill>
                <a:latin typeface="Exo 2.0 Light" pitchFamily="2" charset="77"/>
              </a:rPr>
              <a:t>15 min.</a:t>
            </a:r>
          </a:p>
          <a:p>
            <a:r>
              <a:rPr lang="pt-BR" dirty="0">
                <a:solidFill>
                  <a:srgbClr val="F06478"/>
                </a:solidFill>
              </a:rPr>
              <a:t>Tempo até aqui:</a:t>
            </a:r>
            <a:r>
              <a:rPr lang="pt-BR" dirty="0"/>
              <a:t> </a:t>
            </a:r>
            <a:r>
              <a:rPr lang="pt-BR" b="0" dirty="0">
                <a:solidFill>
                  <a:schemeClr val="tx1"/>
                </a:solidFill>
                <a:latin typeface="Exo 2.0 Light" pitchFamily="2" charset="77"/>
              </a:rPr>
              <a:t>01:55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Muito bacana, não é mesmo?!</a:t>
            </a:r>
            <a:endParaRPr lang="pt-BR" b="0" dirty="0">
              <a:solidFill>
                <a:schemeClr val="tx1"/>
              </a:solidFill>
              <a:latin typeface="Exo 2.0 Light" pitchFamily="2" charset="77"/>
            </a:endParaRPr>
          </a:p>
          <a:p>
            <a:pPr marL="0" lvl="0" indent="0" algn="just" rtl="0">
              <a:spcBef>
                <a:spcPts val="0"/>
              </a:spcBef>
              <a:spcAft>
                <a:spcPts val="0"/>
              </a:spcAft>
              <a:buClr>
                <a:schemeClr val="dk1"/>
              </a:buClr>
              <a:buSzPts val="1200"/>
              <a:buFont typeface="Calibri"/>
              <a:buNone/>
            </a:pPr>
            <a:endParaRPr i="0" dirty="0"/>
          </a:p>
          <a:p>
            <a:pPr marL="0" lvl="0" indent="0" algn="l" rtl="0">
              <a:spcBef>
                <a:spcPts val="0"/>
              </a:spcBef>
              <a:spcAft>
                <a:spcPts val="0"/>
              </a:spcAft>
              <a:buNone/>
            </a:pPr>
            <a:endParaRPr i="1" dirty="0"/>
          </a:p>
        </p:txBody>
      </p:sp>
      <p:sp>
        <p:nvSpPr>
          <p:cNvPr id="816" name="Google Shape;81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Hoje começaremos com um diagnóstico para avaliar nossos conhecimentos sobre o tema.</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Em seguida, vamos entender o que é negociação e quais são alguns dos seus principais mitos.</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Para finalizar, vamos entender como negociar melhor e praticar nossa negociação.</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Muito bacana, não é mesmo?!</a:t>
            </a:r>
            <a:endParaRPr lang="pt-BR" sz="1100" b="1" dirty="0">
              <a:solidFill>
                <a:schemeClr val="tx1"/>
              </a:solidFill>
              <a:latin typeface="+mn-lt"/>
              <a:ea typeface="Arial"/>
              <a:cs typeface="Arial"/>
              <a:sym typeface="Arial"/>
            </a:endParaRPr>
          </a:p>
          <a:p>
            <a:pPr marL="0" lvl="0" indent="0" algn="l" rtl="0">
              <a:spcBef>
                <a:spcPts val="0"/>
              </a:spcBef>
              <a:spcAft>
                <a:spcPts val="0"/>
              </a:spcAft>
              <a:buNone/>
            </a:pPr>
            <a:endParaRPr lang="pt-BR" sz="11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100" dirty="0">
                <a:latin typeface="Exo 2.0 Light" pitchFamily="2" charset="77"/>
                <a:ea typeface="Montserrat"/>
                <a:cs typeface="Montserrat"/>
                <a:sym typeface="Montserrat"/>
              </a:rPr>
              <a:t>Percorrer rapidamente todos os tópicos da Agenda</a:t>
            </a:r>
            <a:r>
              <a:rPr lang="pt-BR" sz="1100" dirty="0">
                <a:latin typeface="Exo 2.0 Light" pitchFamily="2" charset="77"/>
                <a:sym typeface="Montserrat"/>
              </a:rPr>
              <a:t>.</a:t>
            </a:r>
            <a:endParaRPr lang="pt-BR" sz="1100" dirty="0">
              <a:solidFill>
                <a:schemeClr val="tx1">
                  <a:lumMod val="50000"/>
                  <a:lumOff val="50000"/>
                </a:schemeClr>
              </a:solidFill>
              <a:latin typeface="Exo 2.0 Light" pitchFamily="2" charset="77"/>
              <a:ea typeface="Tahoma" pitchFamily="34" charset="0"/>
              <a:cs typeface="Tahoma" pitchFamily="34" charset="0"/>
            </a:endParaRPr>
          </a:p>
          <a:p>
            <a:endParaRPr lang="pt-BR" sz="1100" dirty="0"/>
          </a:p>
          <a:p>
            <a:endParaRPr lang="pt-BR" sz="1100" dirty="0"/>
          </a:p>
          <a:p>
            <a:r>
              <a:rPr lang="pt-BR" sz="1600" dirty="0">
                <a:solidFill>
                  <a:srgbClr val="F06478"/>
                </a:solidFill>
              </a:rPr>
              <a:t>Duração: </a:t>
            </a:r>
            <a:r>
              <a:rPr lang="pt-BR" sz="1600" b="0" dirty="0">
                <a:solidFill>
                  <a:schemeClr val="tx1"/>
                </a:solidFill>
                <a:latin typeface="Exo 2.0 Light" pitchFamily="2" charset="77"/>
              </a:rPr>
              <a:t>01 min.</a:t>
            </a:r>
          </a:p>
          <a:p>
            <a:r>
              <a:rPr lang="pt-BR" sz="1600" dirty="0">
                <a:solidFill>
                  <a:srgbClr val="F06478"/>
                </a:solidFill>
              </a:rPr>
              <a:t>Tempo até aqui:</a:t>
            </a:r>
            <a:r>
              <a:rPr lang="pt-BR" sz="1600" dirty="0"/>
              <a:t> </a:t>
            </a:r>
            <a:r>
              <a:rPr lang="pt-BR" sz="1600" b="0" dirty="0">
                <a:solidFill>
                  <a:schemeClr val="tx1"/>
                </a:solidFill>
                <a:latin typeface="Exo 2.0 Light" pitchFamily="2" charset="77"/>
              </a:rPr>
              <a:t>00:10 min.</a:t>
            </a:r>
          </a:p>
          <a:p>
            <a:r>
              <a:rPr lang="pt-BR" sz="1600" dirty="0">
                <a:solidFill>
                  <a:srgbClr val="F06478"/>
                </a:solidFill>
              </a:rPr>
              <a:t>Para chamar o próximo slide: </a:t>
            </a:r>
            <a:endParaRPr lang="pt-BR" sz="1600" dirty="0">
              <a:solidFill>
                <a:schemeClr val="tx1"/>
              </a:solidFill>
              <a:latin typeface="Exo 2.0 Light" pitchFamily="2" charset="77"/>
            </a:endParaRPr>
          </a:p>
          <a:p>
            <a:r>
              <a:rPr lang="pt-BR" sz="1600" b="0" dirty="0">
                <a:solidFill>
                  <a:schemeClr val="tx1"/>
                </a:solidFill>
                <a:latin typeface="Exo 2.0 Light" pitchFamily="2" charset="77"/>
                <a:sym typeface="Arial"/>
              </a:rPr>
              <a:t>Agora que já conhecemos a agenda do dia, iniciaremos nossa jornada...</a:t>
            </a:r>
            <a:endParaRPr lang="pt-BR" sz="1600" b="0" dirty="0">
              <a:solidFill>
                <a:schemeClr val="tx1"/>
              </a:solidFill>
              <a:latin typeface="Exo 2.0 Light" pitchFamily="2" charset="77"/>
            </a:endParaRPr>
          </a:p>
          <a:p>
            <a:endParaRPr lang="pt-BR" sz="1100" dirty="0"/>
          </a:p>
        </p:txBody>
      </p:sp>
      <p:sp>
        <p:nvSpPr>
          <p:cNvPr id="226" name="Google Shape;2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pt-BR" sz="1200" b="1" i="1" dirty="0">
                <a:latin typeface="Exo 2.0 Light" pitchFamily="2" charset="77"/>
                <a:ea typeface="Tahoma" pitchFamily="34" charset="0"/>
                <a:cs typeface="Tahoma" pitchFamily="34" charset="0"/>
              </a:rPr>
              <a:t>E  para quem quer seguir aprendendo, vou deixar aqui algumas recomendações complementares.</a:t>
            </a:r>
          </a:p>
          <a:p>
            <a:pPr marL="0" lvl="0" indent="0" algn="l" rtl="0">
              <a:spcBef>
                <a:spcPts val="0"/>
              </a:spcBef>
              <a:spcAft>
                <a:spcPts val="0"/>
              </a:spcAft>
              <a:buClr>
                <a:schemeClr val="dk1"/>
              </a:buClr>
              <a:buSzPts val="1200"/>
              <a:buFont typeface="Calibri"/>
              <a:buNone/>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01:57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para quem quer seguir aprendendo...</a:t>
            </a:r>
            <a:endParaRPr lang="pt-BR" b="0" dirty="0">
              <a:solidFill>
                <a:schemeClr val="tx1"/>
              </a:solidFill>
              <a:latin typeface="Exo 2.0 Light" pitchFamily="2" charset="77"/>
            </a:endParaRPr>
          </a:p>
          <a:p>
            <a:pPr marL="0" lvl="0" indent="0" algn="l" rtl="0">
              <a:spcBef>
                <a:spcPts val="0"/>
              </a:spcBef>
              <a:spcAft>
                <a:spcPts val="0"/>
              </a:spcAft>
              <a:buClr>
                <a:schemeClr val="dk1"/>
              </a:buClr>
              <a:buSzPts val="1200"/>
              <a:buFont typeface="Calibri"/>
              <a:buNone/>
            </a:pPr>
            <a:endParaRPr dirty="0"/>
          </a:p>
        </p:txBody>
      </p:sp>
      <p:sp>
        <p:nvSpPr>
          <p:cNvPr id="841" name="Google Shape;84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pt-BR" sz="1200" b="0" i="0" u="none" strike="noStrike" cap="none">
                <a:solidFill>
                  <a:srgbClr val="000000"/>
                </a:solidFill>
                <a:latin typeface="Calibri"/>
                <a:ea typeface="Calibri"/>
                <a:cs typeface="Calibri"/>
                <a:sym typeface="Calibri"/>
              </a:rPr>
              <a:t>40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2" name="Google Shape;852;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Antes de encerrarmos nossa aula, vou deixar aqui 3 sugestões complementares para que quiser se aprofundando no tema.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Não deixe de colocar em prática os conhecimentos aqui adquiridos e sempre que necessário rever o módulo e explorar nossos materiais complementares.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Citar cada uma das sugestões complementares;</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Lembrar que elas também estão disponíveis na Agenda da Mulher Empreendedora;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Incentivar as participantes a seguirem estudando sobre o assunto.</a:t>
            </a: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Chegamos ao fim do nosso workshop...</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853" name="Google Shape;853;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30000"/>
              </a:lnSpc>
            </a:pPr>
            <a:r>
              <a:rPr lang="pt-BR" sz="1200" b="1" i="1" dirty="0">
                <a:latin typeface="Exo 2.0 Light" pitchFamily="2" charset="77"/>
                <a:ea typeface="Tahoma" pitchFamily="34" charset="0"/>
                <a:cs typeface="Tahoma" pitchFamily="34" charset="0"/>
              </a:rPr>
              <a:t>Chegamos ao fim do nosso workshop.</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Não temos dúvidas de que esse é o primeiro passo para seus projetos crescerem ainda mais!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Boas vendas e até a próxima!</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t>
            </a:r>
            <a:endParaRPr lang="pt-BR" b="0" dirty="0">
              <a:solidFill>
                <a:schemeClr val="tx1"/>
              </a:solidFill>
              <a:latin typeface="Exo 2.0 Light" pitchFamily="2" charset="77"/>
            </a:endParaRPr>
          </a:p>
          <a:p>
            <a:pPr>
              <a:lnSpc>
                <a:spcPct val="130000"/>
              </a:lnSpc>
            </a:pPr>
            <a:endParaRPr lang="pt-BR" sz="1200" b="1" i="1" dirty="0">
              <a:latin typeface="Exo 2.0 Light" pitchFamily="2" charset="77"/>
              <a:ea typeface="Tahoma" pitchFamily="34" charset="0"/>
              <a:cs typeface="Tahoma" pitchFamily="34" charset="0"/>
            </a:endParaRPr>
          </a:p>
        </p:txBody>
      </p:sp>
      <p:sp>
        <p:nvSpPr>
          <p:cNvPr id="829" name="Google Shape;829;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2" name="Google Shape;87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Encerrar o workshop e deixar a capa projetada.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Se possível, colocar uma música.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Se despedir das participantes.</a:t>
            </a:r>
            <a:endParaRPr lang="pt-BR" sz="1200" dirty="0">
              <a:latin typeface="Exo 2.0 Light" pitchFamily="2" charset="77"/>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02:00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a:solidFill>
                  <a:schemeClr val="tx1"/>
                </a:solidFill>
                <a:latin typeface="Exo 2.0 Light" pitchFamily="2" charset="77"/>
                <a:sym typeface="Arial"/>
              </a:rPr>
              <a:t>-</a:t>
            </a:r>
            <a:endParaRPr lang="pt-BR" b="0">
              <a:solidFill>
                <a:schemeClr val="tx1"/>
              </a:solidFill>
              <a:latin typeface="Exo 2.0 Light" pitchFamily="2" charset="77"/>
            </a:endParaRPr>
          </a:p>
          <a:p>
            <a:pPr marL="0" lvl="0" indent="0" algn="l" rtl="0">
              <a:spcBef>
                <a:spcPts val="0"/>
              </a:spcBef>
              <a:spcAft>
                <a:spcPts val="0"/>
              </a:spcAft>
              <a:buNone/>
            </a:pPr>
            <a:endParaRPr/>
          </a:p>
        </p:txBody>
      </p:sp>
      <p:sp>
        <p:nvSpPr>
          <p:cNvPr id="873" name="Google Shape;87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Mas, antes de iniciarmos, te convidamos a refletir sobre o tema e seus conhecimentos prévios, com o nosso Diagnóstico Inicial.</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Lembrem-se que não existe certo ou errado. Utilize esse momento para refletir e resgatar sobre seus conhecimentos sobre o assunto.</a:t>
            </a:r>
            <a:endParaRPr lang="pt-BR" sz="1200" b="1" i="1" dirty="0">
              <a:latin typeface="Exo 2.0 Light" pitchFamily="2" charset="77"/>
              <a:ea typeface="Tahoma" pitchFamily="34" charset="0"/>
              <a:cs typeface="Tahoma" pitchFamily="34" charset="0"/>
              <a:sym typeface="Arial"/>
            </a:endParaRPr>
          </a:p>
          <a:p>
            <a:pPr marL="0" lvl="0" indent="0" algn="l" rtl="0">
              <a:spcBef>
                <a:spcPts val="0"/>
              </a:spcBef>
              <a:spcAft>
                <a:spcPts val="0"/>
              </a:spcAft>
              <a:buNone/>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Recomenda-se entregar uma folha impressa com o Diagnóstico para as participantes ou, se disponível, incentivar o uso da Agenda da Mulher Empreendedora.</a:t>
            </a:r>
            <a:endParaRPr lang="pt-BR" sz="1200" dirty="0">
              <a:solidFill>
                <a:schemeClr val="tx1">
                  <a:lumMod val="50000"/>
                  <a:lumOff val="50000"/>
                </a:schemeClr>
              </a:solidFill>
              <a:latin typeface="Exo 2.0 Light" pitchFamily="2" charset="77"/>
              <a:ea typeface="Tahoma" pitchFamily="34" charset="0"/>
              <a:cs typeface="Tahoma" pitchFamily="34" charset="0"/>
            </a:endParaRPr>
          </a:p>
          <a:p>
            <a:pPr marL="0" lvl="0" indent="0" algn="l" rtl="0">
              <a:spcBef>
                <a:spcPts val="0"/>
              </a:spcBef>
              <a:spcAft>
                <a:spcPts val="0"/>
              </a:spcAft>
              <a:buClr>
                <a:schemeClr val="dk1"/>
              </a:buClr>
              <a:buSzPts val="1200"/>
              <a:buFont typeface="Calibri"/>
              <a:buNone/>
            </a:pPr>
            <a:endParaRPr lang="es-ES" dirty="0"/>
          </a:p>
          <a:p>
            <a:pPr marL="0" lvl="0" indent="0" algn="l" rtl="0">
              <a:spcBef>
                <a:spcPts val="0"/>
              </a:spcBef>
              <a:spcAft>
                <a:spcPts val="0"/>
              </a:spcAft>
              <a:buClr>
                <a:schemeClr val="dk1"/>
              </a:buClr>
              <a:buSzPts val="1200"/>
              <a:buFont typeface="Calibri"/>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00:11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Para começarmos nosso módulo, reflita sobre as seguintes questões</a:t>
            </a:r>
            <a:r>
              <a:rPr lang="pt-BR" b="0" dirty="0">
                <a:solidFill>
                  <a:schemeClr val="tx1"/>
                </a:solidFill>
                <a:latin typeface="Exo 2.0 Light" pitchFamily="2" charset="77"/>
                <a:sym typeface="Montserrat"/>
              </a:rPr>
              <a:t>...</a:t>
            </a:r>
          </a:p>
          <a:p>
            <a:pPr marL="0" lvl="0" indent="0" algn="l" rtl="0">
              <a:spcBef>
                <a:spcPts val="0"/>
              </a:spcBef>
              <a:spcAft>
                <a:spcPts val="0"/>
              </a:spcAft>
              <a:buClr>
                <a:schemeClr val="dk1"/>
              </a:buClr>
              <a:buSzPts val="1200"/>
              <a:buFont typeface="Calibri"/>
              <a:buNone/>
            </a:pPr>
            <a:endParaRPr dirty="0"/>
          </a:p>
        </p:txBody>
      </p:sp>
      <p:sp>
        <p:nvSpPr>
          <p:cNvPr id="183" name="Google Shape;18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Para começarmos nosso módulo, reflita sobre as perguntas do slide.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Recomenda-se ler todas as perguntas para as participantes.</a:t>
            </a: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Algumas perguntas que podem ajudar no fechamento do diagnóstico são:</a:t>
            </a:r>
          </a:p>
          <a:p>
            <a:pPr marL="685800" lvl="1" indent="-228600">
              <a:buFont typeface="Wingdings" pitchFamily="2" charset="2"/>
              <a:buChar char="ü"/>
            </a:pPr>
            <a:r>
              <a:rPr lang="pt-BR" sz="1200" dirty="0">
                <a:latin typeface="Exo 2.0 Light" pitchFamily="2" charset="77"/>
              </a:rPr>
              <a:t>Como foi responder o diagnóstico para vocês?</a:t>
            </a:r>
          </a:p>
          <a:p>
            <a:pPr marL="685800" lvl="1" indent="-228600">
              <a:buFont typeface="Wingdings" pitchFamily="2" charset="2"/>
              <a:buChar char="ü"/>
            </a:pPr>
            <a:r>
              <a:rPr lang="pt-BR" sz="1200" dirty="0">
                <a:latin typeface="Exo 2.0 Light" pitchFamily="2" charset="77"/>
              </a:rPr>
              <a:t>Conseguiram responder todas as perguntas? </a:t>
            </a:r>
          </a:p>
          <a:p>
            <a:pPr marL="0" lvl="0" indent="0" algn="l" rtl="0">
              <a:spcBef>
                <a:spcPts val="1600"/>
              </a:spcBef>
              <a:spcAft>
                <a:spcPts val="0"/>
              </a:spcAft>
              <a:buNone/>
            </a:pPr>
            <a:r>
              <a:rPr lang="pt-BR" sz="1200" b="1" i="1" dirty="0">
                <a:latin typeface="Exo 2.0 Light" pitchFamily="2" charset="77"/>
                <a:ea typeface="Tahoma" pitchFamily="34" charset="0"/>
                <a:cs typeface="Tahoma" pitchFamily="34" charset="0"/>
                <a:sym typeface="Calibri"/>
              </a:rPr>
              <a:t>A verdade é que negociamos o tempo todo! </a:t>
            </a:r>
            <a:r>
              <a:rPr lang="pt-BR" sz="1200" b="1" i="1" dirty="0">
                <a:latin typeface="Exo 2.0 Light" pitchFamily="2" charset="77"/>
                <a:ea typeface="Tahoma" pitchFamily="34" charset="0"/>
                <a:cs typeface="Tahoma" pitchFamily="34" charset="0"/>
              </a:rPr>
              <a:t>Seja com sua família, seus gestores ou até mesmo desconhecidos, a verdade é que quando estamos nos relacionando com outras pessoas, estamos constantemente fazendo uma negociação.  </a:t>
            </a:r>
            <a:br>
              <a:rPr lang="pt-BR" sz="1200" b="1" i="1" dirty="0">
                <a:latin typeface="Exo 2.0 Light" pitchFamily="2" charset="77"/>
                <a:ea typeface="Tahoma" pitchFamily="34" charset="0"/>
                <a:cs typeface="Tahoma" pitchFamily="34" charset="0"/>
              </a:rPr>
            </a:b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Talvez existam outras situações em que você precisa negociar (e talvez nem perceba), como por exemplo: marcar um encontro com amigas, dividir tarefas em casa, apresentar um projeto, decidir qual delivery pedir, fechar uma compra, etc.</a:t>
            </a:r>
          </a:p>
          <a:p>
            <a:pPr marL="0" lvl="0" indent="0" algn="l" rtl="0">
              <a:spcBef>
                <a:spcPts val="1600"/>
              </a:spcBef>
              <a:spcAft>
                <a:spcPts val="0"/>
              </a:spcAft>
              <a:buNone/>
            </a:pPr>
            <a:r>
              <a:rPr lang="pt-BR" sz="1200" b="1" i="1" dirty="0">
                <a:latin typeface="Exo 2.0 Light" pitchFamily="2" charset="77"/>
                <a:ea typeface="Tahoma" pitchFamily="34" charset="0"/>
                <a:cs typeface="Tahoma" pitchFamily="34" charset="0"/>
              </a:rPr>
              <a:t>Resumindo: a negociação está muito presente em nossas vidas e em nossos negócios. Hoje nós vamos mergulhar no mundo da negociação e acordar essa grande negociadora dentro de vocês! </a:t>
            </a:r>
          </a:p>
          <a:p>
            <a:pPr marL="0" lvl="0" indent="0" algn="l" rtl="0">
              <a:lnSpc>
                <a:spcPct val="130000"/>
              </a:lnSpc>
              <a:spcBef>
                <a:spcPts val="1600"/>
              </a:spcBef>
              <a:spcAft>
                <a:spcPts val="0"/>
              </a:spcAft>
              <a:buNone/>
            </a:pPr>
            <a:endParaRPr lang="es-ES" dirty="0"/>
          </a:p>
          <a:p>
            <a:pPr marL="0" lvl="0" indent="0" algn="l" rtl="0">
              <a:lnSpc>
                <a:spcPct val="130000"/>
              </a:lnSpc>
              <a:spcBef>
                <a:spcPts val="160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08 min.</a:t>
            </a:r>
          </a:p>
          <a:p>
            <a:r>
              <a:rPr lang="pt-BR" dirty="0">
                <a:solidFill>
                  <a:srgbClr val="F06478"/>
                </a:solidFill>
              </a:rPr>
              <a:t>Tempo até aqui:</a:t>
            </a:r>
            <a:r>
              <a:rPr lang="pt-BR" dirty="0"/>
              <a:t> </a:t>
            </a:r>
            <a:r>
              <a:rPr lang="pt-BR" b="0" dirty="0">
                <a:solidFill>
                  <a:schemeClr val="tx1"/>
                </a:solidFill>
                <a:latin typeface="Exo 2.0 Light" pitchFamily="2" charset="77"/>
              </a:rPr>
              <a:t>00:19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Mas, o que é negociação ...</a:t>
            </a:r>
          </a:p>
          <a:p>
            <a:pPr marL="0" lvl="0" indent="0" algn="l" rtl="0">
              <a:lnSpc>
                <a:spcPct val="130000"/>
              </a:lnSpc>
              <a:spcBef>
                <a:spcPts val="1600"/>
              </a:spcBef>
              <a:spcAft>
                <a:spcPts val="0"/>
              </a:spcAft>
              <a:buNone/>
            </a:pPr>
            <a:endParaRPr dirty="0"/>
          </a:p>
        </p:txBody>
      </p:sp>
      <p:sp>
        <p:nvSpPr>
          <p:cNvPr id="195" name="Google Shape;19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pt-B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sz="1200" b="1" i="1" dirty="0">
                <a:latin typeface="Exo 2.0 Light" pitchFamily="2" charset="77"/>
                <a:ea typeface="Tahoma" pitchFamily="34" charset="0"/>
                <a:cs typeface="Tahoma" pitchFamily="34" charset="0"/>
              </a:rPr>
              <a:t>Mas, o que é negociação e por que é tão importante? </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algumas impressões e ideias das participantes sobre o tema</a:t>
            </a:r>
          </a:p>
          <a:p>
            <a:pPr marL="228600" lvl="0" indent="-228600" algn="l" rtl="0">
              <a:spcBef>
                <a:spcPts val="0"/>
              </a:spcBef>
              <a:spcAft>
                <a:spcPts val="0"/>
              </a:spcAft>
              <a:buFont typeface="Wingdings" pitchFamily="2" charset="2"/>
              <a:buChar char="ü"/>
            </a:pPr>
            <a:endParaRPr lang="pt-BR" sz="1200" b="1" dirty="0">
              <a:latin typeface="Exo 2.0 Light" pitchFamily="2" charset="77"/>
              <a:sym typeface="Montserrat"/>
            </a:endParaRPr>
          </a:p>
          <a:p>
            <a:pPr marL="228600" lvl="0" indent="-228600" algn="l" rtl="0">
              <a:spcBef>
                <a:spcPts val="0"/>
              </a:spcBef>
              <a:spcAft>
                <a:spcPts val="0"/>
              </a:spcAft>
              <a:buFont typeface="Wingdings" pitchFamily="2" charset="2"/>
              <a:buChar char="ü"/>
            </a:pPr>
            <a:endParaRPr lang="pt-BR" sz="1200" b="1" dirty="0">
              <a:latin typeface="Exo 2.0 Light" pitchFamily="2" charset="77"/>
              <a:sym typeface="Montserrat"/>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Basicamente, negociação é...</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b="1" dirty="0"/>
          </a:p>
        </p:txBody>
      </p:sp>
      <p:sp>
        <p:nvSpPr>
          <p:cNvPr id="183" name="Google Shape;18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2133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Negociar é algo que faz parte do cotidiano dos seres humanos, desde os primórdios da humanidade.</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 Ela é um fato diário e inevitável na vida de todos. A negociação é o resultado de uma situação contraditória, em que é necessário tomar uma decisão sobre algo em que os direitos e deveres dos outros estão envolvidos. </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Negociar não significa necessariamente um enfrentamento ou uma briga, mas sim, chegar a um acordo entre as partes.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Afinal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8</a:t>
            </a:fld>
            <a:endParaRPr lang="pt-BR"/>
          </a:p>
        </p:txBody>
      </p:sp>
    </p:spTree>
    <p:extLst>
      <p:ext uri="{BB962C8B-B14F-4D97-AF65-F5344CB8AC3E}">
        <p14:creationId xmlns:p14="http://schemas.microsoft.com/office/powerpoint/2010/main" val="4516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Como dito por </a:t>
            </a:r>
            <a:r>
              <a:rPr lang="pt-BR" sz="1200" b="1" i="1" dirty="0">
                <a:latin typeface="Exo 2.0 Light" pitchFamily="2" charset="77"/>
                <a:ea typeface="Tahoma" pitchFamily="34" charset="0"/>
                <a:cs typeface="Tahoma" pitchFamily="34" charset="0"/>
                <a:sym typeface="Exo 2"/>
              </a:rPr>
              <a:t>Luiz Augusto </a:t>
            </a:r>
            <a:r>
              <a:rPr lang="pt-BR" sz="1200" b="1" i="1" dirty="0" err="1">
                <a:latin typeface="Exo 2.0 Light" pitchFamily="2" charset="77"/>
                <a:ea typeface="Tahoma" pitchFamily="34" charset="0"/>
                <a:cs typeface="Tahoma" pitchFamily="34" charset="0"/>
                <a:sym typeface="Exo 2"/>
              </a:rPr>
              <a:t>Costacurta</a:t>
            </a:r>
            <a:r>
              <a:rPr lang="pt-BR" sz="1200" b="1" i="1" dirty="0">
                <a:latin typeface="Exo 2.0 Light" pitchFamily="2" charset="77"/>
                <a:ea typeface="Tahoma" pitchFamily="34" charset="0"/>
                <a:cs typeface="Tahoma" pitchFamily="34" charset="0"/>
                <a:sym typeface="Exo 2"/>
              </a:rPr>
              <a:t> Junqueira – Professor de administração e escrito, Fundação Getúlio Vargas:</a:t>
            </a:r>
          </a:p>
          <a:p>
            <a:pPr defTabSz="967585">
              <a:spcBef>
                <a:spcPct val="0"/>
              </a:spcBef>
              <a:defRPr/>
            </a:pPr>
            <a:endParaRPr lang="pt-BR" sz="1200" b="1" i="1" dirty="0">
              <a:latin typeface="Exo 2.0 Light" pitchFamily="2" charset="77"/>
              <a:ea typeface="Tahoma" pitchFamily="34" charset="0"/>
              <a:cs typeface="Tahoma" pitchFamily="34" charset="0"/>
              <a:sym typeface="Exo 2"/>
            </a:endParaRPr>
          </a:p>
          <a:p>
            <a:pPr defTabSz="967585">
              <a:spcBef>
                <a:spcPct val="0"/>
              </a:spcBef>
              <a:defRPr/>
            </a:pPr>
            <a:r>
              <a:rPr lang="pt-BR" sz="1200" b="1" i="1" dirty="0">
                <a:latin typeface="Exo 2.0 Light" pitchFamily="2" charset="77"/>
                <a:ea typeface="Tahoma" pitchFamily="34" charset="0"/>
                <a:cs typeface="Tahoma" pitchFamily="34" charset="0"/>
                <a:sym typeface="Exo 2 ExtraBold"/>
              </a:rPr>
              <a:t>“O processo de buscar aceitação de ideias, propósitos ou interesses visando o melhor resultado possível, de tal modo que as partes envolvidas tenham a oportunidade de apresentar toda sua argumentação e que o produto final seja maior que a soma das contribuições individuais”.</a:t>
            </a:r>
          </a:p>
          <a:p>
            <a:pPr defTabSz="967585">
              <a:spcBef>
                <a:spcPct val="0"/>
              </a:spcBef>
              <a:defRPr/>
            </a:pPr>
            <a:endParaRPr lang="pt-BR" sz="1200" b="1" i="1" dirty="0">
              <a:latin typeface="Exo 2.0 Light" pitchFamily="2" charset="77"/>
              <a:ea typeface="Tahoma" pitchFamily="34" charset="0"/>
              <a:cs typeface="Tahoma" pitchFamily="34" charset="0"/>
              <a:sym typeface="Exo 2 ExtraBold"/>
            </a:endParaRPr>
          </a:p>
          <a:p>
            <a:pPr defTabSz="967585">
              <a:spcBef>
                <a:spcPct val="0"/>
              </a:spcBef>
              <a:defRPr/>
            </a:pPr>
            <a:r>
              <a:rPr lang="pt-BR" sz="1200" b="1" i="1" dirty="0">
                <a:latin typeface="Exo 2.0 Light" pitchFamily="2" charset="77"/>
                <a:ea typeface="Tahoma" pitchFamily="34" charset="0"/>
                <a:cs typeface="Tahoma" pitchFamily="34" charset="0"/>
                <a:sym typeface="Calibri"/>
              </a:rPr>
              <a:t>A </a:t>
            </a:r>
            <a:r>
              <a:rPr lang="pt-BR" sz="1200" b="1" i="1" dirty="0">
                <a:latin typeface="Exo 2.0 Light" pitchFamily="2" charset="77"/>
                <a:ea typeface="Tahoma" pitchFamily="34" charset="0"/>
                <a:cs typeface="Tahoma" pitchFamily="34" charset="0"/>
              </a:rPr>
              <a:t>negociação mexe com interesses e resultados. Como estamos constantemente negociando, entende-se que quem sabe negociar consegue se posicionar e alcançar seus objetivos. Quem tem a habilidade de negociar consegue vender suas ideias e argumentos. E, com isso, convence as pessoas e chega mais vezes ao sim! </a:t>
            </a:r>
          </a:p>
          <a:p>
            <a:pPr defTabSz="967585">
              <a:spcBef>
                <a:spcPct val="0"/>
              </a:spcBef>
              <a:defRPr/>
            </a:pPr>
            <a:endParaRPr lang="pt-BR" sz="1200" b="1" i="1" dirty="0">
              <a:latin typeface="Exo 2.0 Light" pitchFamily="2" charset="77"/>
              <a:ea typeface="Tahoma" pitchFamily="34" charset="0"/>
              <a:cs typeface="Tahoma" pitchFamily="34" charset="0"/>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será que negociar ...</a:t>
            </a:r>
            <a:endParaRPr lang="pt-BR" b="0" dirty="0">
              <a:solidFill>
                <a:schemeClr val="tx1"/>
              </a:solidFill>
              <a:latin typeface="Exo 2.0 Light" pitchFamily="2" charset="77"/>
            </a:endParaRPr>
          </a:p>
          <a:p>
            <a:pPr defTabSz="967585">
              <a:spcBef>
                <a:spcPct val="0"/>
              </a:spcBef>
              <a:defRPr/>
            </a:pPr>
            <a:endParaRPr lang="pt-BR" sz="1200" b="1" i="1" dirty="0">
              <a:latin typeface="Exo 2.0 Light" pitchFamily="2" charset="77"/>
              <a:ea typeface="Tahoma" pitchFamily="34" charset="0"/>
              <a:cs typeface="Tahoma" pitchFamily="34" charset="0"/>
            </a:endParaRPr>
          </a:p>
        </p:txBody>
      </p:sp>
      <p:sp>
        <p:nvSpPr>
          <p:cNvPr id="230" name="Google Shape;23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5"/>
        <p:cNvGrpSpPr/>
        <p:nvPr/>
      </p:nvGrpSpPr>
      <p:grpSpPr>
        <a:xfrm>
          <a:off x="0" y="0"/>
          <a:ext cx="0" cy="0"/>
          <a:chOff x="0" y="0"/>
          <a:chExt cx="0" cy="0"/>
        </a:xfrm>
      </p:grpSpPr>
      <p:sp>
        <p:nvSpPr>
          <p:cNvPr id="16" name="Google Shape;1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2"/>
        <p:cNvGrpSpPr/>
        <p:nvPr/>
      </p:nvGrpSpPr>
      <p:grpSpPr>
        <a:xfrm>
          <a:off x="0" y="0"/>
          <a:ext cx="0" cy="0"/>
          <a:chOff x="0" y="0"/>
          <a:chExt cx="0" cy="0"/>
        </a:xfrm>
      </p:grpSpPr>
      <p:sp>
        <p:nvSpPr>
          <p:cNvPr id="73" name="Google Shape;7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8"/>
        <p:cNvGrpSpPr/>
        <p:nvPr/>
      </p:nvGrpSpPr>
      <p:grpSpPr>
        <a:xfrm>
          <a:off x="0" y="0"/>
          <a:ext cx="0" cy="0"/>
          <a:chOff x="0" y="0"/>
          <a:chExt cx="0" cy="0"/>
        </a:xfrm>
      </p:grpSpPr>
      <p:sp>
        <p:nvSpPr>
          <p:cNvPr id="79" name="Google Shape;79;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9"/>
        <p:cNvGrpSpPr/>
        <p:nvPr/>
      </p:nvGrpSpPr>
      <p:grpSpPr>
        <a:xfrm>
          <a:off x="0" y="0"/>
          <a:ext cx="0" cy="0"/>
          <a:chOff x="0" y="0"/>
          <a:chExt cx="0" cy="0"/>
        </a:xfrm>
      </p:grpSpPr>
      <p:sp>
        <p:nvSpPr>
          <p:cNvPr id="20" name="Google Shape;20;p5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Exo 2 Extra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5"/>
        <p:cNvGrpSpPr/>
        <p:nvPr/>
      </p:nvGrpSpPr>
      <p:grpSpPr>
        <a:xfrm>
          <a:off x="0" y="0"/>
          <a:ext cx="0" cy="0"/>
          <a:chOff x="0" y="0"/>
          <a:chExt cx="0" cy="0"/>
        </a:xfrm>
      </p:grpSpPr>
      <p:sp>
        <p:nvSpPr>
          <p:cNvPr id="26" name="Google Shape;26;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1"/>
        <p:cNvGrpSpPr/>
        <p:nvPr/>
      </p:nvGrpSpPr>
      <p:grpSpPr>
        <a:xfrm>
          <a:off x="0" y="0"/>
          <a:ext cx="0" cy="0"/>
          <a:chOff x="0" y="0"/>
          <a:chExt cx="0" cy="0"/>
        </a:xfrm>
      </p:grpSpPr>
      <p:sp>
        <p:nvSpPr>
          <p:cNvPr id="32" name="Google Shape;32;p5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Exo 2 Extra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B8B8B"/>
              </a:buClr>
              <a:buSzPts val="2400"/>
              <a:buNone/>
              <a:defRPr sz="2400">
                <a:solidFill>
                  <a:srgbClr val="8B8B8B"/>
                </a:solidFill>
              </a:defRPr>
            </a:lvl1pPr>
            <a:lvl2pPr marL="914400" lvl="1" indent="-228600" algn="l">
              <a:lnSpc>
                <a:spcPct val="90000"/>
              </a:lnSpc>
              <a:spcBef>
                <a:spcPts val="500"/>
              </a:spcBef>
              <a:spcAft>
                <a:spcPts val="0"/>
              </a:spcAft>
              <a:buClr>
                <a:srgbClr val="8B8B8B"/>
              </a:buClr>
              <a:buSzPts val="2000"/>
              <a:buNone/>
              <a:defRPr sz="2000">
                <a:solidFill>
                  <a:srgbClr val="8B8B8B"/>
                </a:solidFill>
              </a:defRPr>
            </a:lvl2pPr>
            <a:lvl3pPr marL="1371600" lvl="2" indent="-228600" algn="l">
              <a:lnSpc>
                <a:spcPct val="90000"/>
              </a:lnSpc>
              <a:spcBef>
                <a:spcPts val="500"/>
              </a:spcBef>
              <a:spcAft>
                <a:spcPts val="0"/>
              </a:spcAft>
              <a:buClr>
                <a:srgbClr val="8B8B8B"/>
              </a:buClr>
              <a:buSzPts val="1800"/>
              <a:buNone/>
              <a:defRPr sz="1800">
                <a:solidFill>
                  <a:srgbClr val="8B8B8B"/>
                </a:solidFill>
              </a:defRPr>
            </a:lvl3pPr>
            <a:lvl4pPr marL="1828800" lvl="3" indent="-228600" algn="l">
              <a:lnSpc>
                <a:spcPct val="90000"/>
              </a:lnSpc>
              <a:spcBef>
                <a:spcPts val="500"/>
              </a:spcBef>
              <a:spcAft>
                <a:spcPts val="0"/>
              </a:spcAft>
              <a:buClr>
                <a:srgbClr val="8B8B8B"/>
              </a:buClr>
              <a:buSzPts val="1600"/>
              <a:buNone/>
              <a:defRPr sz="1600">
                <a:solidFill>
                  <a:srgbClr val="8B8B8B"/>
                </a:solidFill>
              </a:defRPr>
            </a:lvl4pPr>
            <a:lvl5pPr marL="2286000" lvl="4" indent="-228600" algn="l">
              <a:lnSpc>
                <a:spcPct val="90000"/>
              </a:lnSpc>
              <a:spcBef>
                <a:spcPts val="500"/>
              </a:spcBef>
              <a:spcAft>
                <a:spcPts val="0"/>
              </a:spcAft>
              <a:buClr>
                <a:srgbClr val="8B8B8B"/>
              </a:buClr>
              <a:buSzPts val="1600"/>
              <a:buNone/>
              <a:defRPr sz="1600">
                <a:solidFill>
                  <a:srgbClr val="8B8B8B"/>
                </a:solidFill>
              </a:defRPr>
            </a:lvl5pPr>
            <a:lvl6pPr marL="2743200" lvl="5" indent="-228600" algn="l">
              <a:lnSpc>
                <a:spcPct val="90000"/>
              </a:lnSpc>
              <a:spcBef>
                <a:spcPts val="500"/>
              </a:spcBef>
              <a:spcAft>
                <a:spcPts val="0"/>
              </a:spcAft>
              <a:buClr>
                <a:srgbClr val="8B8B8B"/>
              </a:buClr>
              <a:buSzPts val="1600"/>
              <a:buNone/>
              <a:defRPr sz="1600">
                <a:solidFill>
                  <a:srgbClr val="8B8B8B"/>
                </a:solidFill>
              </a:defRPr>
            </a:lvl6pPr>
            <a:lvl7pPr marL="3200400" lvl="6" indent="-228600" algn="l">
              <a:lnSpc>
                <a:spcPct val="90000"/>
              </a:lnSpc>
              <a:spcBef>
                <a:spcPts val="500"/>
              </a:spcBef>
              <a:spcAft>
                <a:spcPts val="0"/>
              </a:spcAft>
              <a:buClr>
                <a:srgbClr val="8B8B8B"/>
              </a:buClr>
              <a:buSzPts val="1600"/>
              <a:buNone/>
              <a:defRPr sz="1600">
                <a:solidFill>
                  <a:srgbClr val="8B8B8B"/>
                </a:solidFill>
              </a:defRPr>
            </a:lvl7pPr>
            <a:lvl8pPr marL="3657600" lvl="7" indent="-228600" algn="l">
              <a:lnSpc>
                <a:spcPct val="90000"/>
              </a:lnSpc>
              <a:spcBef>
                <a:spcPts val="500"/>
              </a:spcBef>
              <a:spcAft>
                <a:spcPts val="0"/>
              </a:spcAft>
              <a:buClr>
                <a:srgbClr val="8B8B8B"/>
              </a:buClr>
              <a:buSzPts val="1600"/>
              <a:buNone/>
              <a:defRPr sz="1600">
                <a:solidFill>
                  <a:srgbClr val="8B8B8B"/>
                </a:solidFill>
              </a:defRPr>
            </a:lvl8pPr>
            <a:lvl9pPr marL="4114800" lvl="8" indent="-228600" algn="l">
              <a:lnSpc>
                <a:spcPct val="90000"/>
              </a:lnSpc>
              <a:spcBef>
                <a:spcPts val="500"/>
              </a:spcBef>
              <a:spcAft>
                <a:spcPts val="0"/>
              </a:spcAft>
              <a:buClr>
                <a:srgbClr val="8B8B8B"/>
              </a:buClr>
              <a:buSzPts val="1600"/>
              <a:buNone/>
              <a:defRPr sz="1600">
                <a:solidFill>
                  <a:srgbClr val="8B8B8B"/>
                </a:solidFill>
              </a:defRPr>
            </a:lvl9pPr>
          </a:lstStyle>
          <a:p>
            <a:endParaRPr/>
          </a:p>
        </p:txBody>
      </p:sp>
      <p:sp>
        <p:nvSpPr>
          <p:cNvPr id="34" name="Google Shape;34;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7"/>
        <p:cNvGrpSpPr/>
        <p:nvPr/>
      </p:nvGrpSpPr>
      <p:grpSpPr>
        <a:xfrm>
          <a:off x="0" y="0"/>
          <a:ext cx="0" cy="0"/>
          <a:chOff x="0" y="0"/>
          <a:chExt cx="0" cy="0"/>
        </a:xfrm>
      </p:grpSpPr>
      <p:sp>
        <p:nvSpPr>
          <p:cNvPr id="38" name="Google Shape;38;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4"/>
        <p:cNvGrpSpPr/>
        <p:nvPr/>
      </p:nvGrpSpPr>
      <p:grpSpPr>
        <a:xfrm>
          <a:off x="0" y="0"/>
          <a:ext cx="0" cy="0"/>
          <a:chOff x="0" y="0"/>
          <a:chExt cx="0" cy="0"/>
        </a:xfrm>
      </p:grpSpPr>
      <p:sp>
        <p:nvSpPr>
          <p:cNvPr id="45" name="Google Shape;45;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3"/>
        <p:cNvGrpSpPr/>
        <p:nvPr/>
      </p:nvGrpSpPr>
      <p:grpSpPr>
        <a:xfrm>
          <a:off x="0" y="0"/>
          <a:ext cx="0" cy="0"/>
          <a:chOff x="0" y="0"/>
          <a:chExt cx="0" cy="0"/>
        </a:xfrm>
      </p:grpSpPr>
      <p:sp>
        <p:nvSpPr>
          <p:cNvPr id="54" name="Google Shape;54;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8"/>
        <p:cNvGrpSpPr/>
        <p:nvPr/>
      </p:nvGrpSpPr>
      <p:grpSpPr>
        <a:xfrm>
          <a:off x="0" y="0"/>
          <a:ext cx="0" cy="0"/>
          <a:chOff x="0" y="0"/>
          <a:chExt cx="0" cy="0"/>
        </a:xfrm>
      </p:grpSpPr>
      <p:sp>
        <p:nvSpPr>
          <p:cNvPr id="59" name="Google Shape;59;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Exo 2 Extra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5"/>
        <p:cNvGrpSpPr/>
        <p:nvPr/>
      </p:nvGrpSpPr>
      <p:grpSpPr>
        <a:xfrm>
          <a:off x="0" y="0"/>
          <a:ext cx="0" cy="0"/>
          <a:chOff x="0" y="0"/>
          <a:chExt cx="0" cy="0"/>
        </a:xfrm>
      </p:grpSpPr>
      <p:sp>
        <p:nvSpPr>
          <p:cNvPr id="66" name="Google Shape;66;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Exo 2 Extra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8"/>
          <p:cNvSpPr>
            <a:spLocks noGrp="1"/>
          </p:cNvSpPr>
          <p:nvPr>
            <p:ph type="pic" idx="2"/>
          </p:nvPr>
        </p:nvSpPr>
        <p:spPr>
          <a:xfrm>
            <a:off x="5183188" y="987425"/>
            <a:ext cx="6172200" cy="4873625"/>
          </a:xfrm>
          <a:prstGeom prst="rect">
            <a:avLst/>
          </a:prstGeom>
          <a:noFill/>
          <a:ln>
            <a:noFill/>
          </a:ln>
        </p:spPr>
      </p:sp>
      <p:sp>
        <p:nvSpPr>
          <p:cNvPr id="68" name="Google Shape;68;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2 ExtraBold"/>
              <a:buNone/>
              <a:defRPr sz="4400" b="1" i="0" u="none" strike="noStrike" cap="none">
                <a:solidFill>
                  <a:schemeClr val="dk1"/>
                </a:solidFill>
                <a:latin typeface="Exo 2 ExtraBold"/>
                <a:ea typeface="Exo 2 ExtraBold"/>
                <a:cs typeface="Exo 2 ExtraBold"/>
                <a:sym typeface="Exo 2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B8B8B"/>
                </a:solidFill>
                <a:latin typeface="Nunito"/>
                <a:ea typeface="Nunito"/>
                <a:cs typeface="Nunito"/>
                <a:sym typeface="Nunito"/>
              </a:defRPr>
            </a:lvl1pPr>
            <a:lvl2pPr marR="0" lvl="1" algn="l" rtl="0">
              <a:spcBef>
                <a:spcPts val="0"/>
              </a:spcBef>
              <a:spcAft>
                <a:spcPts val="0"/>
              </a:spcAft>
              <a:buSzPts val="1400"/>
              <a:buNone/>
              <a:defRPr sz="1800" b="0" i="0" u="none" strike="noStrike" cap="none">
                <a:solidFill>
                  <a:schemeClr val="dk1"/>
                </a:solidFill>
                <a:latin typeface="Nunito"/>
                <a:ea typeface="Nunito"/>
                <a:cs typeface="Nunito"/>
                <a:sym typeface="Nunito"/>
              </a:defRPr>
            </a:lvl2pPr>
            <a:lvl3pPr marR="0" lvl="2" algn="l" rtl="0">
              <a:spcBef>
                <a:spcPts val="0"/>
              </a:spcBef>
              <a:spcAft>
                <a:spcPts val="0"/>
              </a:spcAft>
              <a:buSzPts val="1400"/>
              <a:buNone/>
              <a:defRPr sz="1800" b="0" i="0" u="none" strike="noStrike" cap="none">
                <a:solidFill>
                  <a:schemeClr val="dk1"/>
                </a:solidFill>
                <a:latin typeface="Nunito"/>
                <a:ea typeface="Nunito"/>
                <a:cs typeface="Nunito"/>
                <a:sym typeface="Nunito"/>
              </a:defRPr>
            </a:lvl3pPr>
            <a:lvl4pPr marR="0" lvl="3" algn="l" rtl="0">
              <a:spcBef>
                <a:spcPts val="0"/>
              </a:spcBef>
              <a:spcAft>
                <a:spcPts val="0"/>
              </a:spcAft>
              <a:buSzPts val="1400"/>
              <a:buNone/>
              <a:defRPr sz="1800" b="0" i="0" u="none" strike="noStrike" cap="none">
                <a:solidFill>
                  <a:schemeClr val="dk1"/>
                </a:solidFill>
                <a:latin typeface="Nunito"/>
                <a:ea typeface="Nunito"/>
                <a:cs typeface="Nunito"/>
                <a:sym typeface="Nunito"/>
              </a:defRPr>
            </a:lvl4pPr>
            <a:lvl5pPr marR="0" lvl="4" algn="l" rtl="0">
              <a:spcBef>
                <a:spcPts val="0"/>
              </a:spcBef>
              <a:spcAft>
                <a:spcPts val="0"/>
              </a:spcAft>
              <a:buSzPts val="1400"/>
              <a:buNone/>
              <a:defRPr sz="1800" b="0" i="0" u="none" strike="noStrike" cap="none">
                <a:solidFill>
                  <a:schemeClr val="dk1"/>
                </a:solidFill>
                <a:latin typeface="Nunito"/>
                <a:ea typeface="Nunito"/>
                <a:cs typeface="Nunito"/>
                <a:sym typeface="Nunito"/>
              </a:defRPr>
            </a:lvl5pPr>
            <a:lvl6pPr marR="0" lvl="5" algn="l" rtl="0">
              <a:spcBef>
                <a:spcPts val="0"/>
              </a:spcBef>
              <a:spcAft>
                <a:spcPts val="0"/>
              </a:spcAft>
              <a:buSzPts val="1400"/>
              <a:buNone/>
              <a:defRPr sz="1800" b="0" i="0" u="none" strike="noStrike" cap="none">
                <a:solidFill>
                  <a:schemeClr val="dk1"/>
                </a:solidFill>
                <a:latin typeface="Nunito"/>
                <a:ea typeface="Nunito"/>
                <a:cs typeface="Nunito"/>
                <a:sym typeface="Nunito"/>
              </a:defRPr>
            </a:lvl6pPr>
            <a:lvl7pPr marR="0" lvl="6" algn="l" rtl="0">
              <a:spcBef>
                <a:spcPts val="0"/>
              </a:spcBef>
              <a:spcAft>
                <a:spcPts val="0"/>
              </a:spcAft>
              <a:buSzPts val="1400"/>
              <a:buNone/>
              <a:defRPr sz="1800" b="0" i="0" u="none" strike="noStrike" cap="none">
                <a:solidFill>
                  <a:schemeClr val="dk1"/>
                </a:solidFill>
                <a:latin typeface="Nunito"/>
                <a:ea typeface="Nunito"/>
                <a:cs typeface="Nunito"/>
                <a:sym typeface="Nunito"/>
              </a:defRPr>
            </a:lvl7pPr>
            <a:lvl8pPr marR="0" lvl="7" algn="l" rtl="0">
              <a:spcBef>
                <a:spcPts val="0"/>
              </a:spcBef>
              <a:spcAft>
                <a:spcPts val="0"/>
              </a:spcAft>
              <a:buSzPts val="1400"/>
              <a:buNone/>
              <a:defRPr sz="1800" b="0" i="0" u="none" strike="noStrike" cap="none">
                <a:solidFill>
                  <a:schemeClr val="dk1"/>
                </a:solidFill>
                <a:latin typeface="Nunito"/>
                <a:ea typeface="Nunito"/>
                <a:cs typeface="Nunito"/>
                <a:sym typeface="Nunito"/>
              </a:defRPr>
            </a:lvl8pPr>
            <a:lvl9pPr marR="0" lvl="8" algn="l" rtl="0">
              <a:spcBef>
                <a:spcPts val="0"/>
              </a:spcBef>
              <a:spcAft>
                <a:spcPts val="0"/>
              </a:spcAft>
              <a:buSzPts val="1400"/>
              <a:buNone/>
              <a:defRPr sz="1800" b="0" i="0" u="none" strike="noStrike" cap="none">
                <a:solidFill>
                  <a:schemeClr val="dk1"/>
                </a:solidFill>
                <a:latin typeface="Nunito"/>
                <a:ea typeface="Nunito"/>
                <a:cs typeface="Nunito"/>
                <a:sym typeface="Nunito"/>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B8B8B"/>
                </a:solidFill>
                <a:latin typeface="Nunito"/>
                <a:ea typeface="Nunito"/>
                <a:cs typeface="Nunito"/>
                <a:sym typeface="Nunito"/>
              </a:defRPr>
            </a:lvl1pPr>
            <a:lvl2pPr marR="0" lvl="1" algn="l" rtl="0">
              <a:spcBef>
                <a:spcPts val="0"/>
              </a:spcBef>
              <a:spcAft>
                <a:spcPts val="0"/>
              </a:spcAft>
              <a:buSzPts val="1400"/>
              <a:buNone/>
              <a:defRPr sz="1800" b="0" i="0" u="none" strike="noStrike" cap="none">
                <a:solidFill>
                  <a:schemeClr val="dk1"/>
                </a:solidFill>
                <a:latin typeface="Nunito"/>
                <a:ea typeface="Nunito"/>
                <a:cs typeface="Nunito"/>
                <a:sym typeface="Nunito"/>
              </a:defRPr>
            </a:lvl2pPr>
            <a:lvl3pPr marR="0" lvl="2" algn="l" rtl="0">
              <a:spcBef>
                <a:spcPts val="0"/>
              </a:spcBef>
              <a:spcAft>
                <a:spcPts val="0"/>
              </a:spcAft>
              <a:buSzPts val="1400"/>
              <a:buNone/>
              <a:defRPr sz="1800" b="0" i="0" u="none" strike="noStrike" cap="none">
                <a:solidFill>
                  <a:schemeClr val="dk1"/>
                </a:solidFill>
                <a:latin typeface="Nunito"/>
                <a:ea typeface="Nunito"/>
                <a:cs typeface="Nunito"/>
                <a:sym typeface="Nunito"/>
              </a:defRPr>
            </a:lvl3pPr>
            <a:lvl4pPr marR="0" lvl="3" algn="l" rtl="0">
              <a:spcBef>
                <a:spcPts val="0"/>
              </a:spcBef>
              <a:spcAft>
                <a:spcPts val="0"/>
              </a:spcAft>
              <a:buSzPts val="1400"/>
              <a:buNone/>
              <a:defRPr sz="1800" b="0" i="0" u="none" strike="noStrike" cap="none">
                <a:solidFill>
                  <a:schemeClr val="dk1"/>
                </a:solidFill>
                <a:latin typeface="Nunito"/>
                <a:ea typeface="Nunito"/>
                <a:cs typeface="Nunito"/>
                <a:sym typeface="Nunito"/>
              </a:defRPr>
            </a:lvl4pPr>
            <a:lvl5pPr marR="0" lvl="4" algn="l" rtl="0">
              <a:spcBef>
                <a:spcPts val="0"/>
              </a:spcBef>
              <a:spcAft>
                <a:spcPts val="0"/>
              </a:spcAft>
              <a:buSzPts val="1400"/>
              <a:buNone/>
              <a:defRPr sz="1800" b="0" i="0" u="none" strike="noStrike" cap="none">
                <a:solidFill>
                  <a:schemeClr val="dk1"/>
                </a:solidFill>
                <a:latin typeface="Nunito"/>
                <a:ea typeface="Nunito"/>
                <a:cs typeface="Nunito"/>
                <a:sym typeface="Nunito"/>
              </a:defRPr>
            </a:lvl5pPr>
            <a:lvl6pPr marR="0" lvl="5" algn="l" rtl="0">
              <a:spcBef>
                <a:spcPts val="0"/>
              </a:spcBef>
              <a:spcAft>
                <a:spcPts val="0"/>
              </a:spcAft>
              <a:buSzPts val="1400"/>
              <a:buNone/>
              <a:defRPr sz="1800" b="0" i="0" u="none" strike="noStrike" cap="none">
                <a:solidFill>
                  <a:schemeClr val="dk1"/>
                </a:solidFill>
                <a:latin typeface="Nunito"/>
                <a:ea typeface="Nunito"/>
                <a:cs typeface="Nunito"/>
                <a:sym typeface="Nunito"/>
              </a:defRPr>
            </a:lvl6pPr>
            <a:lvl7pPr marR="0" lvl="6" algn="l" rtl="0">
              <a:spcBef>
                <a:spcPts val="0"/>
              </a:spcBef>
              <a:spcAft>
                <a:spcPts val="0"/>
              </a:spcAft>
              <a:buSzPts val="1400"/>
              <a:buNone/>
              <a:defRPr sz="1800" b="0" i="0" u="none" strike="noStrike" cap="none">
                <a:solidFill>
                  <a:schemeClr val="dk1"/>
                </a:solidFill>
                <a:latin typeface="Nunito"/>
                <a:ea typeface="Nunito"/>
                <a:cs typeface="Nunito"/>
                <a:sym typeface="Nunito"/>
              </a:defRPr>
            </a:lvl7pPr>
            <a:lvl8pPr marR="0" lvl="7" algn="l" rtl="0">
              <a:spcBef>
                <a:spcPts val="0"/>
              </a:spcBef>
              <a:spcAft>
                <a:spcPts val="0"/>
              </a:spcAft>
              <a:buSzPts val="1400"/>
              <a:buNone/>
              <a:defRPr sz="1800" b="0" i="0" u="none" strike="noStrike" cap="none">
                <a:solidFill>
                  <a:schemeClr val="dk1"/>
                </a:solidFill>
                <a:latin typeface="Nunito"/>
                <a:ea typeface="Nunito"/>
                <a:cs typeface="Nunito"/>
                <a:sym typeface="Nunito"/>
              </a:defRPr>
            </a:lvl8pPr>
            <a:lvl9pPr marR="0" lvl="8" algn="l" rtl="0">
              <a:spcBef>
                <a:spcPts val="0"/>
              </a:spcBef>
              <a:spcAft>
                <a:spcPts val="0"/>
              </a:spcAft>
              <a:buSzPts val="1400"/>
              <a:buNone/>
              <a:defRPr sz="1800" b="0" i="0" u="none" strike="noStrike" cap="none">
                <a:solidFill>
                  <a:schemeClr val="dk1"/>
                </a:solidFill>
                <a:latin typeface="Nunito"/>
                <a:ea typeface="Nunito"/>
                <a:cs typeface="Nunito"/>
                <a:sym typeface="Nunito"/>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B8B8B"/>
                </a:solidFill>
                <a:latin typeface="Nunito"/>
                <a:ea typeface="Nunito"/>
                <a:cs typeface="Nunito"/>
                <a:sym typeface="Nunito"/>
              </a:defRPr>
            </a:lvl1pPr>
            <a:lvl2pPr marL="0" marR="0" lvl="1" indent="0" algn="r" rtl="0">
              <a:spcBef>
                <a:spcPts val="0"/>
              </a:spcBef>
              <a:buNone/>
              <a:defRPr sz="1200" b="0" i="0" u="none" strike="noStrike" cap="none">
                <a:solidFill>
                  <a:srgbClr val="8B8B8B"/>
                </a:solidFill>
                <a:latin typeface="Nunito"/>
                <a:ea typeface="Nunito"/>
                <a:cs typeface="Nunito"/>
                <a:sym typeface="Nunito"/>
              </a:defRPr>
            </a:lvl2pPr>
            <a:lvl3pPr marL="0" marR="0" lvl="2" indent="0" algn="r" rtl="0">
              <a:spcBef>
                <a:spcPts val="0"/>
              </a:spcBef>
              <a:buNone/>
              <a:defRPr sz="1200" b="0" i="0" u="none" strike="noStrike" cap="none">
                <a:solidFill>
                  <a:srgbClr val="8B8B8B"/>
                </a:solidFill>
                <a:latin typeface="Nunito"/>
                <a:ea typeface="Nunito"/>
                <a:cs typeface="Nunito"/>
                <a:sym typeface="Nunito"/>
              </a:defRPr>
            </a:lvl3pPr>
            <a:lvl4pPr marL="0" marR="0" lvl="3" indent="0" algn="r" rtl="0">
              <a:spcBef>
                <a:spcPts val="0"/>
              </a:spcBef>
              <a:buNone/>
              <a:defRPr sz="1200" b="0" i="0" u="none" strike="noStrike" cap="none">
                <a:solidFill>
                  <a:srgbClr val="8B8B8B"/>
                </a:solidFill>
                <a:latin typeface="Nunito"/>
                <a:ea typeface="Nunito"/>
                <a:cs typeface="Nunito"/>
                <a:sym typeface="Nunito"/>
              </a:defRPr>
            </a:lvl4pPr>
            <a:lvl5pPr marL="0" marR="0" lvl="4" indent="0" algn="r" rtl="0">
              <a:spcBef>
                <a:spcPts val="0"/>
              </a:spcBef>
              <a:buNone/>
              <a:defRPr sz="1200" b="0" i="0" u="none" strike="noStrike" cap="none">
                <a:solidFill>
                  <a:srgbClr val="8B8B8B"/>
                </a:solidFill>
                <a:latin typeface="Nunito"/>
                <a:ea typeface="Nunito"/>
                <a:cs typeface="Nunito"/>
                <a:sym typeface="Nunito"/>
              </a:defRPr>
            </a:lvl5pPr>
            <a:lvl6pPr marL="0" marR="0" lvl="5" indent="0" algn="r" rtl="0">
              <a:spcBef>
                <a:spcPts val="0"/>
              </a:spcBef>
              <a:buNone/>
              <a:defRPr sz="1200" b="0" i="0" u="none" strike="noStrike" cap="none">
                <a:solidFill>
                  <a:srgbClr val="8B8B8B"/>
                </a:solidFill>
                <a:latin typeface="Nunito"/>
                <a:ea typeface="Nunito"/>
                <a:cs typeface="Nunito"/>
                <a:sym typeface="Nunito"/>
              </a:defRPr>
            </a:lvl6pPr>
            <a:lvl7pPr marL="0" marR="0" lvl="6" indent="0" algn="r" rtl="0">
              <a:spcBef>
                <a:spcPts val="0"/>
              </a:spcBef>
              <a:buNone/>
              <a:defRPr sz="1200" b="0" i="0" u="none" strike="noStrike" cap="none">
                <a:solidFill>
                  <a:srgbClr val="8B8B8B"/>
                </a:solidFill>
                <a:latin typeface="Nunito"/>
                <a:ea typeface="Nunito"/>
                <a:cs typeface="Nunito"/>
                <a:sym typeface="Nunito"/>
              </a:defRPr>
            </a:lvl7pPr>
            <a:lvl8pPr marL="0" marR="0" lvl="7" indent="0" algn="r" rtl="0">
              <a:spcBef>
                <a:spcPts val="0"/>
              </a:spcBef>
              <a:buNone/>
              <a:defRPr sz="1200" b="0" i="0" u="none" strike="noStrike" cap="none">
                <a:solidFill>
                  <a:srgbClr val="8B8B8B"/>
                </a:solidFill>
                <a:latin typeface="Nunito"/>
                <a:ea typeface="Nunito"/>
                <a:cs typeface="Nunito"/>
                <a:sym typeface="Nunito"/>
              </a:defRPr>
            </a:lvl8pPr>
            <a:lvl9pPr marL="0" marR="0" lvl="8" indent="0" algn="r" rtl="0">
              <a:spcBef>
                <a:spcPts val="0"/>
              </a:spcBef>
              <a:buNone/>
              <a:defRPr sz="1200" b="0" i="0" u="none" strike="noStrike" cap="none">
                <a:solidFill>
                  <a:srgbClr val="8B8B8B"/>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hyperlink" Target="https://www.amazon.com/Women-Dont-Ask-Negotiation-Strategies/dp/055338387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4.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notesSlide" Target="../notesSlides/notesSlide28.xml"/><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55.svg"/><Relationship Id="rId4" Type="http://schemas.openxmlformats.org/officeDocument/2006/relationships/image" Target="../media/image51.jpeg"/><Relationship Id="rId9"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gif"/><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4.svg"/><Relationship Id="rId5" Type="http://schemas.openxmlformats.org/officeDocument/2006/relationships/image" Target="../media/image4.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6.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jpg"/><Relationship Id="rId9" Type="http://schemas.openxmlformats.org/officeDocument/2006/relationships/image" Target="../media/image64.svg"/></Relationships>
</file>

<file path=ppt/slides/_rels/slide3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64.sv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4.svg"/><Relationship Id="rId5" Type="http://schemas.openxmlformats.org/officeDocument/2006/relationships/image" Target="../media/image4.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64.svg"/><Relationship Id="rId5" Type="http://schemas.openxmlformats.org/officeDocument/2006/relationships/image" Target="../media/image4.png"/><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jpg"/><Relationship Id="rId7"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78.png"/><Relationship Id="rId5" Type="http://schemas.openxmlformats.org/officeDocument/2006/relationships/image" Target="../media/image77.jpg"/><Relationship Id="rId4" Type="http://schemas.openxmlformats.org/officeDocument/2006/relationships/image" Target="../media/image76.jpg"/></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4.svg"/><Relationship Id="rId5" Type="http://schemas.openxmlformats.org/officeDocument/2006/relationships/image" Target="../media/image4.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notesSlide" Target="../notesSlides/notesSlide8.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2.svg"/><Relationship Id="rId5" Type="http://schemas.openxmlformats.org/officeDocument/2006/relationships/image" Target="../media/image13.png"/><Relationship Id="rId10" Type="http://schemas.openxmlformats.org/officeDocument/2006/relationships/image" Target="../media/image25.svg"/><Relationship Id="rId4" Type="http://schemas.openxmlformats.org/officeDocument/2006/relationships/image" Target="../media/image21.jpe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13" name="Imagem 12" descr="Grupo de pessoas em pé&#10;&#10;Descrição gerada automaticamente">
            <a:extLst>
              <a:ext uri="{FF2B5EF4-FFF2-40B4-BE49-F238E27FC236}">
                <a16:creationId xmlns:a16="http://schemas.microsoft.com/office/drawing/2014/main" id="{6571B531-3059-EA76-7189-9DF5840F96D4}"/>
              </a:ext>
            </a:extLst>
          </p:cNvPr>
          <p:cNvPicPr>
            <a:picLocks noChangeAspect="1"/>
          </p:cNvPicPr>
          <p:nvPr/>
        </p:nvPicPr>
        <p:blipFill>
          <a:blip r:embed="rId3"/>
          <a:stretch>
            <a:fillRect/>
          </a:stretch>
        </p:blipFill>
        <p:spPr>
          <a:xfrm flipH="1">
            <a:off x="2507768" y="-57683"/>
            <a:ext cx="10655625" cy="7105953"/>
          </a:xfrm>
          <a:prstGeom prst="rect">
            <a:avLst/>
          </a:prstGeom>
        </p:spPr>
      </p:pic>
      <p:sp>
        <p:nvSpPr>
          <p:cNvPr id="90" name="Google Shape;90;p1"/>
          <p:cNvSpPr/>
          <p:nvPr/>
        </p:nvSpPr>
        <p:spPr>
          <a:xfrm>
            <a:off x="0" y="-1"/>
            <a:ext cx="8241768" cy="6858001"/>
          </a:xfrm>
          <a:prstGeom prst="rect">
            <a:avLst/>
          </a:prstGeom>
          <a:gradFill>
            <a:gsLst>
              <a:gs pos="0">
                <a:srgbClr val="7F7F7F"/>
              </a:gs>
              <a:gs pos="30000">
                <a:srgbClr val="7F7F7F"/>
              </a:gs>
              <a:gs pos="100000">
                <a:srgbClr val="1E9B3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Nunito"/>
              <a:ea typeface="Nunito"/>
              <a:cs typeface="Nunito"/>
              <a:sym typeface="Nunito"/>
            </a:endParaRPr>
          </a:p>
        </p:txBody>
      </p:sp>
      <p:sp>
        <p:nvSpPr>
          <p:cNvPr id="91" name="Google Shape;91;p1"/>
          <p:cNvSpPr/>
          <p:nvPr/>
        </p:nvSpPr>
        <p:spPr>
          <a:xfrm rot="-1280655">
            <a:off x="-3307951" y="-1322286"/>
            <a:ext cx="10921610" cy="8912679"/>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93" name="Google Shape;93;p1"/>
          <p:cNvPicPr preferRelativeResize="0"/>
          <p:nvPr/>
        </p:nvPicPr>
        <p:blipFill rotWithShape="1">
          <a:blip r:embed="rId4">
            <a:alphaModFix/>
          </a:blip>
          <a:srcRect/>
          <a:stretch/>
        </p:blipFill>
        <p:spPr>
          <a:xfrm rot="4960450">
            <a:off x="8714118" y="4930803"/>
            <a:ext cx="4587072" cy="5509917"/>
          </a:xfrm>
          <a:prstGeom prst="rect">
            <a:avLst/>
          </a:prstGeom>
          <a:noFill/>
          <a:ln>
            <a:noFill/>
          </a:ln>
        </p:spPr>
      </p:pic>
      <p:grpSp>
        <p:nvGrpSpPr>
          <p:cNvPr id="2" name="Agrupar 1">
            <a:extLst>
              <a:ext uri="{FF2B5EF4-FFF2-40B4-BE49-F238E27FC236}">
                <a16:creationId xmlns:a16="http://schemas.microsoft.com/office/drawing/2014/main" id="{B507DC23-19DD-FB01-2C79-76B22E20C205}"/>
              </a:ext>
            </a:extLst>
          </p:cNvPr>
          <p:cNvGrpSpPr/>
          <p:nvPr/>
        </p:nvGrpSpPr>
        <p:grpSpPr>
          <a:xfrm>
            <a:off x="416111" y="1321401"/>
            <a:ext cx="3883967" cy="4512035"/>
            <a:chOff x="399275" y="1310090"/>
            <a:chExt cx="3883967" cy="4512035"/>
          </a:xfrm>
        </p:grpSpPr>
        <p:sp>
          <p:nvSpPr>
            <p:cNvPr id="3" name="CaixaDeTexto 2">
              <a:extLst>
                <a:ext uri="{FF2B5EF4-FFF2-40B4-BE49-F238E27FC236}">
                  <a16:creationId xmlns:a16="http://schemas.microsoft.com/office/drawing/2014/main" id="{1ABE8966-F12A-AE55-06C5-E8DD3C217680}"/>
                </a:ext>
              </a:extLst>
            </p:cNvPr>
            <p:cNvSpPr txBox="1"/>
            <p:nvPr/>
          </p:nvSpPr>
          <p:spPr>
            <a:xfrm>
              <a:off x="399275" y="2522610"/>
              <a:ext cx="3883967" cy="2582245"/>
            </a:xfrm>
            <a:prstGeom prst="rect">
              <a:avLst/>
            </a:prstGeom>
            <a:noFill/>
          </p:spPr>
          <p:txBody>
            <a:bodyPr wrap="square" rtlCol="0" anchor="ctr">
              <a:spAutoFit/>
            </a:bodyPr>
            <a:lstStyle/>
            <a:p>
              <a:pPr algn="ctr"/>
              <a:r>
                <a:rPr lang="pt-BR" sz="3600" b="1" dirty="0">
                  <a:solidFill>
                    <a:schemeClr val="bg1"/>
                  </a:solidFill>
                  <a:latin typeface="Exo 2.0 Extra Bold" pitchFamily="2" charset="77"/>
                </a:rPr>
                <a:t>Mulher Empreendedora Sicredi</a:t>
              </a:r>
            </a:p>
            <a:p>
              <a:pPr algn="ctr">
                <a:lnSpc>
                  <a:spcPct val="130000"/>
                </a:lnSpc>
                <a:spcBef>
                  <a:spcPts val="1200"/>
                </a:spcBef>
              </a:pPr>
              <a:r>
                <a:rPr lang="pt-BR" sz="1800" b="1" dirty="0">
                  <a:solidFill>
                    <a:schemeClr val="bg1"/>
                  </a:solidFill>
                  <a:latin typeface="Exo 2.0" pitchFamily="2" charset="77"/>
                </a:rPr>
                <a:t>Desenvolvendo autonomia e independência feminina</a:t>
              </a:r>
              <a:endParaRPr lang="pt-BR" b="1" dirty="0">
                <a:solidFill>
                  <a:schemeClr val="bg1"/>
                </a:solidFill>
                <a:latin typeface="Exo 2.0" pitchFamily="2" charset="77"/>
              </a:endParaRPr>
            </a:p>
          </p:txBody>
        </p:sp>
        <p:grpSp>
          <p:nvGrpSpPr>
            <p:cNvPr id="4" name="Agrupar 3">
              <a:extLst>
                <a:ext uri="{FF2B5EF4-FFF2-40B4-BE49-F238E27FC236}">
                  <a16:creationId xmlns:a16="http://schemas.microsoft.com/office/drawing/2014/main" id="{0B216466-9FCD-9924-C09F-BD7AE78A0AA1}"/>
                </a:ext>
              </a:extLst>
            </p:cNvPr>
            <p:cNvGrpSpPr>
              <a:grpSpLocks noChangeAspect="1"/>
            </p:cNvGrpSpPr>
            <p:nvPr/>
          </p:nvGrpSpPr>
          <p:grpSpPr>
            <a:xfrm>
              <a:off x="1678246" y="1310090"/>
              <a:ext cx="1561658" cy="917056"/>
              <a:chOff x="5434011" y="3038318"/>
              <a:chExt cx="1326071" cy="779206"/>
            </a:xfrm>
          </p:grpSpPr>
          <p:sp>
            <p:nvSpPr>
              <p:cNvPr id="6" name="Forma Livre: Forma 4">
                <a:extLst>
                  <a:ext uri="{FF2B5EF4-FFF2-40B4-BE49-F238E27FC236}">
                    <a16:creationId xmlns:a16="http://schemas.microsoft.com/office/drawing/2014/main" id="{F5A6FCDB-8952-B669-3B6C-41E52746EFBB}"/>
                  </a:ext>
                </a:extLst>
              </p:cNvPr>
              <p:cNvSpPr/>
              <p:nvPr/>
            </p:nvSpPr>
            <p:spPr>
              <a:xfrm>
                <a:off x="5434011" y="3273252"/>
                <a:ext cx="635839" cy="544272"/>
              </a:xfrm>
              <a:custGeom>
                <a:avLst/>
                <a:gdLst>
                  <a:gd name="connsiteX0" fmla="*/ 530600 w 635839"/>
                  <a:gd name="connsiteY0" fmla="*/ 543195 h 544272"/>
                  <a:gd name="connsiteX1" fmla="*/ 306477 w 635839"/>
                  <a:gd name="connsiteY1" fmla="*/ 311166 h 544272"/>
                  <a:gd name="connsiteX2" fmla="*/ 244945 w 635839"/>
                  <a:gd name="connsiteY2" fmla="*/ 254778 h 544272"/>
                  <a:gd name="connsiteX3" fmla="*/ 244945 w 635839"/>
                  <a:gd name="connsiteY3" fmla="*/ 254778 h 544272"/>
                  <a:gd name="connsiteX4" fmla="*/ 28156 w 635839"/>
                  <a:gd name="connsiteY4" fmla="*/ 87615 h 544272"/>
                  <a:gd name="connsiteX5" fmla="*/ -1562 w 635839"/>
                  <a:gd name="connsiteY5" fmla="*/ 40942 h 544272"/>
                  <a:gd name="connsiteX6" fmla="*/ 105119 w 635839"/>
                  <a:gd name="connsiteY6" fmla="*/ -968 h 544272"/>
                  <a:gd name="connsiteX7" fmla="*/ 633661 w 635839"/>
                  <a:gd name="connsiteY7" fmla="*/ 135145 h 544272"/>
                  <a:gd name="connsiteX8" fmla="*/ 632231 w 635839"/>
                  <a:gd name="connsiteY8" fmla="*/ 135811 h 544272"/>
                  <a:gd name="connsiteX9" fmla="*/ 633661 w 635839"/>
                  <a:gd name="connsiteY9" fmla="*/ 135145 h 544272"/>
                  <a:gd name="connsiteX10" fmla="*/ 530600 w 635839"/>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9" h="544272">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a:solidFill>
                  <a:schemeClr val="bg1"/>
                </a:solidFill>
                <a:prstDash val="solid"/>
                <a:miter/>
              </a:ln>
            </p:spPr>
            <p:txBody>
              <a:bodyPr rtlCol="0" anchor="ctr"/>
              <a:lstStyle/>
              <a:p>
                <a:endParaRPr lang="pt-BR" dirty="0"/>
              </a:p>
            </p:txBody>
          </p:sp>
          <p:sp>
            <p:nvSpPr>
              <p:cNvPr id="7" name="Forma Livre: Forma 5">
                <a:extLst>
                  <a:ext uri="{FF2B5EF4-FFF2-40B4-BE49-F238E27FC236}">
                    <a16:creationId xmlns:a16="http://schemas.microsoft.com/office/drawing/2014/main" id="{72F6EEF1-C14E-AC8F-B31A-7F8DA80F2771}"/>
                  </a:ext>
                </a:extLst>
              </p:cNvPr>
              <p:cNvSpPr/>
              <p:nvPr/>
            </p:nvSpPr>
            <p:spPr>
              <a:xfrm>
                <a:off x="5531171" y="3038318"/>
                <a:ext cx="538825" cy="695576"/>
              </a:xfrm>
              <a:custGeom>
                <a:avLst/>
                <a:gdLst>
                  <a:gd name="connsiteX0" fmla="*/ 268371 w 538825"/>
                  <a:gd name="connsiteY0" fmla="*/ 694500 h 695576"/>
                  <a:gd name="connsiteX1" fmla="*/ 165407 w 538825"/>
                  <a:gd name="connsiteY1" fmla="*/ 388747 h 695576"/>
                  <a:gd name="connsiteX2" fmla="*/ 133975 w 538825"/>
                  <a:gd name="connsiteY2" fmla="*/ 311405 h 695576"/>
                  <a:gd name="connsiteX3" fmla="*/ 133975 w 538825"/>
                  <a:gd name="connsiteY3" fmla="*/ 311405 h 695576"/>
                  <a:gd name="connsiteX4" fmla="*/ 10149 w 538825"/>
                  <a:gd name="connsiteY4" fmla="*/ 67469 h 695576"/>
                  <a:gd name="connsiteX5" fmla="*/ 3387 w 538825"/>
                  <a:gd name="connsiteY5" fmla="*/ 12510 h 695576"/>
                  <a:gd name="connsiteX6" fmla="*/ 117687 w 538825"/>
                  <a:gd name="connsiteY6" fmla="*/ 20415 h 695576"/>
                  <a:gd name="connsiteX7" fmla="*/ 536787 w 538825"/>
                  <a:gd name="connsiteY7" fmla="*/ 369983 h 695576"/>
                  <a:gd name="connsiteX8" fmla="*/ 536787 w 538825"/>
                  <a:gd name="connsiteY8" fmla="*/ 369983 h 695576"/>
                  <a:gd name="connsiteX9" fmla="*/ 268657 w 538825"/>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5" h="695576">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a:solidFill>
                  <a:schemeClr val="bg1"/>
                </a:solidFill>
                <a:prstDash val="solid"/>
                <a:miter/>
              </a:ln>
            </p:spPr>
            <p:txBody>
              <a:bodyPr rtlCol="0" anchor="ctr"/>
              <a:lstStyle/>
              <a:p>
                <a:endParaRPr lang="pt-BR" dirty="0"/>
              </a:p>
            </p:txBody>
          </p:sp>
          <p:sp>
            <p:nvSpPr>
              <p:cNvPr id="8" name="Forma Livre: Forma 6">
                <a:extLst>
                  <a:ext uri="{FF2B5EF4-FFF2-40B4-BE49-F238E27FC236}">
                    <a16:creationId xmlns:a16="http://schemas.microsoft.com/office/drawing/2014/main" id="{C786F5C1-E96B-6DA8-DC07-CE06311C864D}"/>
                  </a:ext>
                </a:extLst>
              </p:cNvPr>
              <p:cNvSpPr/>
              <p:nvPr/>
            </p:nvSpPr>
            <p:spPr>
              <a:xfrm>
                <a:off x="6124244" y="3273252"/>
                <a:ext cx="635838" cy="544272"/>
              </a:xfrm>
              <a:custGeom>
                <a:avLst/>
                <a:gdLst>
                  <a:gd name="connsiteX0" fmla="*/ 101160 w 635838"/>
                  <a:gd name="connsiteY0" fmla="*/ 543195 h 544272"/>
                  <a:gd name="connsiteX1" fmla="*/ 325284 w 635838"/>
                  <a:gd name="connsiteY1" fmla="*/ 311166 h 544272"/>
                  <a:gd name="connsiteX2" fmla="*/ 386817 w 635838"/>
                  <a:gd name="connsiteY2" fmla="*/ 254778 h 544272"/>
                  <a:gd name="connsiteX3" fmla="*/ 386817 w 635838"/>
                  <a:gd name="connsiteY3" fmla="*/ 254778 h 544272"/>
                  <a:gd name="connsiteX4" fmla="*/ 603604 w 635838"/>
                  <a:gd name="connsiteY4" fmla="*/ 87615 h 544272"/>
                  <a:gd name="connsiteX5" fmla="*/ 633323 w 635838"/>
                  <a:gd name="connsiteY5" fmla="*/ 40942 h 544272"/>
                  <a:gd name="connsiteX6" fmla="*/ 526644 w 635838"/>
                  <a:gd name="connsiteY6" fmla="*/ -968 h 544272"/>
                  <a:gd name="connsiteX7" fmla="*/ -1994 w 635838"/>
                  <a:gd name="connsiteY7" fmla="*/ 135145 h 544272"/>
                  <a:gd name="connsiteX8" fmla="*/ -471 w 635838"/>
                  <a:gd name="connsiteY8" fmla="*/ 135811 h 544272"/>
                  <a:gd name="connsiteX9" fmla="*/ -1898 w 635838"/>
                  <a:gd name="connsiteY9" fmla="*/ 135145 h 544272"/>
                  <a:gd name="connsiteX10" fmla="*/ 101160 w 635838"/>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8" h="544272">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a:solidFill>
                  <a:schemeClr val="bg1"/>
                </a:solidFill>
                <a:prstDash val="solid"/>
                <a:miter/>
              </a:ln>
            </p:spPr>
            <p:txBody>
              <a:bodyPr rtlCol="0" anchor="ctr"/>
              <a:lstStyle/>
              <a:p>
                <a:endParaRPr lang="pt-BR" dirty="0"/>
              </a:p>
            </p:txBody>
          </p:sp>
          <p:sp>
            <p:nvSpPr>
              <p:cNvPr id="9" name="Forma Livre: Forma 7">
                <a:extLst>
                  <a:ext uri="{FF2B5EF4-FFF2-40B4-BE49-F238E27FC236}">
                    <a16:creationId xmlns:a16="http://schemas.microsoft.com/office/drawing/2014/main" id="{1D880331-7067-BFB3-E510-D879A5A51384}"/>
                  </a:ext>
                </a:extLst>
              </p:cNvPr>
              <p:cNvSpPr/>
              <p:nvPr/>
            </p:nvSpPr>
            <p:spPr>
              <a:xfrm>
                <a:off x="6124479" y="3038318"/>
                <a:ext cx="538824" cy="695576"/>
              </a:xfrm>
              <a:custGeom>
                <a:avLst/>
                <a:gdLst>
                  <a:gd name="connsiteX0" fmla="*/ 266376 w 538824"/>
                  <a:gd name="connsiteY0" fmla="*/ 694500 h 695576"/>
                  <a:gd name="connsiteX1" fmla="*/ 369341 w 538824"/>
                  <a:gd name="connsiteY1" fmla="*/ 388747 h 695576"/>
                  <a:gd name="connsiteX2" fmla="*/ 400774 w 538824"/>
                  <a:gd name="connsiteY2" fmla="*/ 311405 h 695576"/>
                  <a:gd name="connsiteX3" fmla="*/ 400774 w 538824"/>
                  <a:gd name="connsiteY3" fmla="*/ 311405 h 695576"/>
                  <a:gd name="connsiteX4" fmla="*/ 524599 w 538824"/>
                  <a:gd name="connsiteY4" fmla="*/ 67469 h 695576"/>
                  <a:gd name="connsiteX5" fmla="*/ 531362 w 538824"/>
                  <a:gd name="connsiteY5" fmla="*/ 12510 h 695576"/>
                  <a:gd name="connsiteX6" fmla="*/ 417062 w 538824"/>
                  <a:gd name="connsiteY6" fmla="*/ 20415 h 695576"/>
                  <a:gd name="connsiteX7" fmla="*/ -2038 w 538824"/>
                  <a:gd name="connsiteY7" fmla="*/ 369983 h 695576"/>
                  <a:gd name="connsiteX8" fmla="*/ -2038 w 538824"/>
                  <a:gd name="connsiteY8" fmla="*/ 369983 h 695576"/>
                  <a:gd name="connsiteX9" fmla="*/ 266090 w 538824"/>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4" h="695576">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a:solidFill>
                  <a:schemeClr val="bg1"/>
                </a:solidFill>
                <a:prstDash val="solid"/>
                <a:miter/>
              </a:ln>
            </p:spPr>
            <p:txBody>
              <a:bodyPr rtlCol="0" anchor="ctr"/>
              <a:lstStyle/>
              <a:p>
                <a:endParaRPr lang="pt-BR" dirty="0"/>
              </a:p>
            </p:txBody>
          </p:sp>
        </p:grpSp>
        <p:pic>
          <p:nvPicPr>
            <p:cNvPr id="5" name="Imagem 4" descr="Uma imagem contendo objeto, relógio&#10;&#10;Descrição gerada automaticamente">
              <a:extLst>
                <a:ext uri="{FF2B5EF4-FFF2-40B4-BE49-F238E27FC236}">
                  <a16:creationId xmlns:a16="http://schemas.microsoft.com/office/drawing/2014/main" id="{3B6F6830-9A6C-2BB6-1C73-0C30EC79D15F}"/>
                </a:ext>
              </a:extLst>
            </p:cNvPr>
            <p:cNvPicPr>
              <a:picLocks noChangeAspect="1"/>
            </p:cNvPicPr>
            <p:nvPr/>
          </p:nvPicPr>
          <p:blipFill>
            <a:blip r:embed="rId5">
              <a:biLevel thresh="25000"/>
            </a:blip>
            <a:stretch>
              <a:fillRect/>
            </a:stretch>
          </p:blipFill>
          <p:spPr>
            <a:xfrm>
              <a:off x="415859" y="5372125"/>
              <a:ext cx="1531732" cy="450000"/>
            </a:xfrm>
            <a:prstGeom prst="rect">
              <a:avLst/>
            </a:prstGeom>
          </p:spPr>
        </p:pic>
      </p:grpSp>
      <p:sp>
        <p:nvSpPr>
          <p:cNvPr id="10" name="Google Shape;183;p1">
            <a:extLst>
              <a:ext uri="{FF2B5EF4-FFF2-40B4-BE49-F238E27FC236}">
                <a16:creationId xmlns:a16="http://schemas.microsoft.com/office/drawing/2014/main" id="{47D6DBD4-345E-D849-18A7-615FB2D26D17}"/>
              </a:ext>
            </a:extLst>
          </p:cNvPr>
          <p:cNvSpPr txBox="1"/>
          <p:nvPr/>
        </p:nvSpPr>
        <p:spPr>
          <a:xfrm>
            <a:off x="1757899" y="5304757"/>
            <a:ext cx="2681018" cy="584735"/>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200"/>
              <a:buFont typeface="Arial"/>
              <a:buNone/>
            </a:pPr>
            <a:r>
              <a:rPr lang="pt-BR" sz="3200" b="1" i="1" u="none" strike="noStrike" cap="none" dirty="0">
                <a:solidFill>
                  <a:srgbClr val="C8C8C8"/>
                </a:solidFill>
                <a:latin typeface="Exo 2 ExtraBold"/>
                <a:ea typeface="Exo 2 ExtraBold"/>
                <a:cs typeface="Exo 2 ExtraBold"/>
                <a:sym typeface="Exo 2 ExtraBold"/>
              </a:rPr>
              <a:t>LOGO COP</a:t>
            </a:r>
            <a:endParaRPr sz="1050" b="1" i="1" u="none" strike="noStrike" cap="none" dirty="0">
              <a:solidFill>
                <a:srgbClr val="C8C8C8"/>
              </a:solidFill>
              <a:latin typeface="Exo 2 ExtraBold"/>
              <a:ea typeface="Exo 2 ExtraBold"/>
              <a:cs typeface="Exo 2 ExtraBold"/>
              <a:sym typeface="Exo 2 ExtraBold"/>
            </a:endParaRPr>
          </a:p>
        </p:txBody>
      </p:sp>
      <p:pic>
        <p:nvPicPr>
          <p:cNvPr id="11" name="Gráfico 10">
            <a:extLst>
              <a:ext uri="{FF2B5EF4-FFF2-40B4-BE49-F238E27FC236}">
                <a16:creationId xmlns:a16="http://schemas.microsoft.com/office/drawing/2014/main" id="{7221917A-C22B-A1D4-5B14-A2A1784BA7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626195">
            <a:off x="-3219527" y="-2103619"/>
            <a:ext cx="9888393" cy="94257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9" descr="Pessoas sentadas ao redor de uma mesa&#10;&#10;Descrição gerada automaticamente"/>
          <p:cNvPicPr preferRelativeResize="0"/>
          <p:nvPr/>
        </p:nvPicPr>
        <p:blipFill rotWithShape="1">
          <a:blip r:embed="rId3">
            <a:alphaModFix/>
          </a:blip>
          <a:srcRect l="26520" b="8536"/>
          <a:stretch/>
        </p:blipFill>
        <p:spPr>
          <a:xfrm>
            <a:off x="0" y="-110654"/>
            <a:ext cx="8400909" cy="6968654"/>
          </a:xfrm>
          <a:prstGeom prst="rect">
            <a:avLst/>
          </a:prstGeom>
          <a:noFill/>
          <a:ln>
            <a:noFill/>
          </a:ln>
        </p:spPr>
      </p:pic>
      <p:sp>
        <p:nvSpPr>
          <p:cNvPr id="249" name="Google Shape;249;p9"/>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50" name="Google Shape;250;p9"/>
          <p:cNvSpPr txBox="1"/>
          <p:nvPr/>
        </p:nvSpPr>
        <p:spPr>
          <a:xfrm>
            <a:off x="7764758" y="2283716"/>
            <a:ext cx="4027894" cy="261606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Clr>
                <a:schemeClr val="lt1"/>
              </a:buClr>
              <a:buSzPts val="3600"/>
              <a:buFont typeface="Exo 2 ExtraBold"/>
              <a:buNone/>
            </a:pPr>
            <a:r>
              <a:rPr lang="pt-BR" sz="3600" b="1" i="1" dirty="0">
                <a:solidFill>
                  <a:schemeClr val="lt1"/>
                </a:solidFill>
                <a:latin typeface="Exo 2 ExtraBold"/>
                <a:ea typeface="Exo 2 ExtraBold"/>
                <a:cs typeface="Exo 2 ExtraBold"/>
                <a:sym typeface="Exo 2 ExtraBold"/>
              </a:rPr>
              <a:t>Mas, será que negociar é igual para homens e mulheres?</a:t>
            </a:r>
            <a:br>
              <a:rPr lang="pt-BR" sz="3600" b="1" i="1" dirty="0">
                <a:solidFill>
                  <a:schemeClr val="lt1"/>
                </a:solidFill>
                <a:latin typeface="Exo 2 ExtraBold"/>
                <a:ea typeface="Exo 2 ExtraBold"/>
                <a:cs typeface="Exo 2 ExtraBold"/>
                <a:sym typeface="Exo 2 ExtraBold"/>
              </a:rPr>
            </a:br>
            <a:endParaRPr sz="2000" b="1" i="1" dirty="0">
              <a:solidFill>
                <a:schemeClr val="lt1"/>
              </a:solidFill>
              <a:latin typeface="Exo 2 SemiBold"/>
              <a:ea typeface="Exo 2 SemiBold"/>
              <a:cs typeface="Exo 2 SemiBold"/>
              <a:sym typeface="Exo 2 SemiBold"/>
            </a:endParaRPr>
          </a:p>
        </p:txBody>
      </p:sp>
      <p:sp>
        <p:nvSpPr>
          <p:cNvPr id="251" name="Google Shape;251;p9"/>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52" name="Google Shape;252;p9"/>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10</a:t>
            </a:fld>
            <a:endParaRPr sz="1400" b="1">
              <a:solidFill>
                <a:schemeClr val="lt1"/>
              </a:solidFill>
              <a:latin typeface="Exo 2 ExtraBold"/>
              <a:ea typeface="Exo 2 ExtraBold"/>
              <a:cs typeface="Exo 2 ExtraBold"/>
              <a:sym typeface="Exo 2 ExtraBold"/>
            </a:endParaRPr>
          </a:p>
        </p:txBody>
      </p:sp>
      <p:pic>
        <p:nvPicPr>
          <p:cNvPr id="253" name="Google Shape;253;p9"/>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pic>
        <p:nvPicPr>
          <p:cNvPr id="2" name="Gráfico 1">
            <a:extLst>
              <a:ext uri="{FF2B5EF4-FFF2-40B4-BE49-F238E27FC236}">
                <a16:creationId xmlns:a16="http://schemas.microsoft.com/office/drawing/2014/main" id="{825BE256-E8DF-F44E-08DA-ACCB57FBDB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7111403">
            <a:off x="-2948768" y="-1427848"/>
            <a:ext cx="11357489" cy="9603041"/>
          </a:xfrm>
          <a:prstGeom prst="rect">
            <a:avLst/>
          </a:prstGeom>
        </p:spPr>
      </p:pic>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50000">
              <a:schemeClr val="dk1"/>
            </a:gs>
            <a:gs pos="100000">
              <a:schemeClr val="accent4"/>
            </a:gs>
          </a:gsLst>
          <a:lin ang="2700000" scaled="0"/>
        </a:gradFill>
        <a:effectLst/>
      </p:bgPr>
    </p:bg>
    <p:spTree>
      <p:nvGrpSpPr>
        <p:cNvPr id="1" name="Shape 259"/>
        <p:cNvGrpSpPr/>
        <p:nvPr/>
      </p:nvGrpSpPr>
      <p:grpSpPr>
        <a:xfrm>
          <a:off x="0" y="0"/>
          <a:ext cx="0" cy="0"/>
          <a:chOff x="0" y="0"/>
          <a:chExt cx="0" cy="0"/>
        </a:xfrm>
      </p:grpSpPr>
      <p:pic>
        <p:nvPicPr>
          <p:cNvPr id="260" name="Google Shape;260;p10"/>
          <p:cNvPicPr preferRelativeResize="0"/>
          <p:nvPr/>
        </p:nvPicPr>
        <p:blipFill rotWithShape="1">
          <a:blip r:embed="rId3">
            <a:alphaModFix/>
          </a:blip>
          <a:srcRect/>
          <a:stretch/>
        </p:blipFill>
        <p:spPr>
          <a:xfrm rot="-9435525" flipH="1">
            <a:off x="-2270924" y="-2468104"/>
            <a:ext cx="10764367" cy="12929980"/>
          </a:xfrm>
          <a:prstGeom prst="rect">
            <a:avLst/>
          </a:prstGeom>
          <a:noFill/>
          <a:ln>
            <a:noFill/>
          </a:ln>
        </p:spPr>
      </p:pic>
      <p:sp>
        <p:nvSpPr>
          <p:cNvPr id="261" name="Google Shape;261;p10"/>
          <p:cNvSpPr/>
          <p:nvPr/>
        </p:nvSpPr>
        <p:spPr>
          <a:xfrm rot="-9930681">
            <a:off x="-2134467" y="-3540859"/>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262" name="Google Shape;262;p10"/>
          <p:cNvSpPr txBox="1"/>
          <p:nvPr/>
        </p:nvSpPr>
        <p:spPr>
          <a:xfrm>
            <a:off x="763525" y="2384746"/>
            <a:ext cx="3053919"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8000" b="1" i="1">
                <a:solidFill>
                  <a:schemeClr val="lt1"/>
                </a:solidFill>
                <a:latin typeface="Exo 2 ExtraBold"/>
                <a:ea typeface="Exo 2 ExtraBold"/>
                <a:cs typeface="Exo 2 ExtraBold"/>
                <a:sym typeface="Exo 2 ExtraBold"/>
              </a:rPr>
              <a:t>7,6%</a:t>
            </a:r>
            <a:endParaRPr/>
          </a:p>
        </p:txBody>
      </p:sp>
      <p:sp>
        <p:nvSpPr>
          <p:cNvPr id="263" name="Google Shape;263;p10"/>
          <p:cNvSpPr txBox="1"/>
          <p:nvPr/>
        </p:nvSpPr>
        <p:spPr>
          <a:xfrm>
            <a:off x="4575507" y="3851550"/>
            <a:ext cx="3041371"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das mulheres tentaram negociar o valor a partir da oferta que receberam.</a:t>
            </a:r>
            <a:endParaRPr sz="1800">
              <a:solidFill>
                <a:schemeClr val="lt1"/>
              </a:solidFill>
              <a:latin typeface="Nunito"/>
              <a:ea typeface="Nunito"/>
              <a:cs typeface="Nunito"/>
              <a:sym typeface="Nunito"/>
            </a:endParaRPr>
          </a:p>
        </p:txBody>
      </p:sp>
      <p:sp>
        <p:nvSpPr>
          <p:cNvPr id="264" name="Google Shape;264;p10"/>
          <p:cNvSpPr txBox="1"/>
          <p:nvPr/>
        </p:nvSpPr>
        <p:spPr>
          <a:xfrm>
            <a:off x="4563292" y="2386634"/>
            <a:ext cx="3053919"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8000" b="1" i="1">
                <a:solidFill>
                  <a:schemeClr val="lt1"/>
                </a:solidFill>
                <a:latin typeface="Exo 2 ExtraBold"/>
                <a:ea typeface="Exo 2 ExtraBold"/>
                <a:cs typeface="Exo 2 ExtraBold"/>
                <a:sym typeface="Exo 2 ExtraBold"/>
              </a:rPr>
              <a:t>7%</a:t>
            </a:r>
            <a:endParaRPr/>
          </a:p>
        </p:txBody>
      </p:sp>
      <p:sp>
        <p:nvSpPr>
          <p:cNvPr id="265" name="Google Shape;265;p10"/>
          <p:cNvSpPr txBox="1"/>
          <p:nvPr/>
        </p:nvSpPr>
        <p:spPr>
          <a:xfrm>
            <a:off x="8392357" y="2386634"/>
            <a:ext cx="3053919"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8000" b="1" i="1">
                <a:solidFill>
                  <a:schemeClr val="lt1"/>
                </a:solidFill>
                <a:latin typeface="Exo 2 ExtraBold"/>
                <a:ea typeface="Exo 2 ExtraBold"/>
                <a:cs typeface="Exo 2 ExtraBold"/>
                <a:sym typeface="Exo 2 ExtraBold"/>
              </a:rPr>
              <a:t>57%</a:t>
            </a:r>
            <a:endParaRPr/>
          </a:p>
        </p:txBody>
      </p:sp>
      <p:sp>
        <p:nvSpPr>
          <p:cNvPr id="266" name="Google Shape;266;p10"/>
          <p:cNvSpPr txBox="1"/>
          <p:nvPr/>
        </p:nvSpPr>
        <p:spPr>
          <a:xfrm>
            <a:off x="1091217" y="3859222"/>
            <a:ext cx="2374432"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ou quase US$ 4000 maior, em média, do que das mulheres.</a:t>
            </a:r>
            <a:endParaRPr sz="1800">
              <a:solidFill>
                <a:schemeClr val="lt1"/>
              </a:solidFill>
              <a:latin typeface="Nunito"/>
              <a:ea typeface="Nunito"/>
              <a:cs typeface="Nunito"/>
              <a:sym typeface="Nunito"/>
            </a:endParaRPr>
          </a:p>
        </p:txBody>
      </p:sp>
      <p:sp>
        <p:nvSpPr>
          <p:cNvPr id="267" name="Google Shape;267;p10"/>
          <p:cNvSpPr txBox="1"/>
          <p:nvPr/>
        </p:nvSpPr>
        <p:spPr>
          <a:xfrm>
            <a:off x="8380858" y="3859222"/>
            <a:ext cx="3041371"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dos homens pediram por mais dinheiro em uma negociação inicial.</a:t>
            </a:r>
            <a:endParaRPr sz="1800">
              <a:solidFill>
                <a:schemeClr val="lt1"/>
              </a:solidFill>
              <a:latin typeface="Nunito"/>
              <a:ea typeface="Nunito"/>
              <a:cs typeface="Nunito"/>
              <a:sym typeface="Nunito"/>
            </a:endParaRPr>
          </a:p>
        </p:txBody>
      </p:sp>
      <p:sp>
        <p:nvSpPr>
          <p:cNvPr id="268" name="Google Shape;268;p10"/>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11</a:t>
            </a:fld>
            <a:endParaRPr sz="1400" b="1">
              <a:solidFill>
                <a:schemeClr val="lt1"/>
              </a:solidFill>
              <a:latin typeface="Exo 2 ExtraBold"/>
              <a:ea typeface="Exo 2 ExtraBold"/>
              <a:cs typeface="Exo 2 ExtraBold"/>
              <a:sym typeface="Exo 2 ExtraBold"/>
            </a:endParaRPr>
          </a:p>
        </p:txBody>
      </p:sp>
      <p:sp>
        <p:nvSpPr>
          <p:cNvPr id="269" name="Google Shape;269;p10"/>
          <p:cNvSpPr/>
          <p:nvPr/>
        </p:nvSpPr>
        <p:spPr>
          <a:xfrm rot="-9239077">
            <a:off x="-2104098" y="-2773233"/>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noFill/>
          <a:ln w="3810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cxnSp>
        <p:nvCxnSpPr>
          <p:cNvPr id="270" name="Google Shape;270;p10"/>
          <p:cNvCxnSpPr/>
          <p:nvPr/>
        </p:nvCxnSpPr>
        <p:spPr>
          <a:xfrm>
            <a:off x="4188100" y="2537215"/>
            <a:ext cx="0" cy="1783571"/>
          </a:xfrm>
          <a:prstGeom prst="straightConnector1">
            <a:avLst/>
          </a:prstGeom>
          <a:noFill/>
          <a:ln w="12700" cap="flat" cmpd="sng">
            <a:solidFill>
              <a:srgbClr val="BFBFBF"/>
            </a:solidFill>
            <a:prstDash val="dash"/>
            <a:miter lim="800000"/>
            <a:headEnd type="none" w="sm" len="sm"/>
            <a:tailEnd type="none" w="sm" len="sm"/>
          </a:ln>
        </p:spPr>
      </p:cxnSp>
      <p:cxnSp>
        <p:nvCxnSpPr>
          <p:cNvPr id="271" name="Google Shape;271;p10"/>
          <p:cNvCxnSpPr/>
          <p:nvPr/>
        </p:nvCxnSpPr>
        <p:spPr>
          <a:xfrm>
            <a:off x="8004617" y="2537215"/>
            <a:ext cx="0" cy="1783571"/>
          </a:xfrm>
          <a:prstGeom prst="straightConnector1">
            <a:avLst/>
          </a:prstGeom>
          <a:noFill/>
          <a:ln w="12700" cap="flat" cmpd="sng">
            <a:solidFill>
              <a:srgbClr val="BFBFBF"/>
            </a:solidFill>
            <a:prstDash val="dash"/>
            <a:miter lim="800000"/>
            <a:headEnd type="none" w="sm" len="sm"/>
            <a:tailEnd type="none" w="sm" len="sm"/>
          </a:ln>
        </p:spPr>
      </p:cxnSp>
      <p:sp>
        <p:nvSpPr>
          <p:cNvPr id="272" name="Google Shape;272;p10"/>
          <p:cNvSpPr txBox="1"/>
          <p:nvPr/>
        </p:nvSpPr>
        <p:spPr>
          <a:xfrm>
            <a:off x="699910" y="5271867"/>
            <a:ext cx="3643488" cy="33855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600" b="1" i="1">
                <a:solidFill>
                  <a:schemeClr val="lt1"/>
                </a:solidFill>
                <a:latin typeface="Nunito"/>
                <a:ea typeface="Nunito"/>
                <a:cs typeface="Nunito"/>
                <a:sym typeface="Nunito"/>
              </a:rPr>
              <a:t>Fonte: </a:t>
            </a:r>
            <a:r>
              <a:rPr lang="pt-BR" sz="1600" i="1" u="sng">
                <a:solidFill>
                  <a:schemeClr val="lt1"/>
                </a:solidFill>
                <a:latin typeface="Nunito"/>
                <a:ea typeface="Nunito"/>
                <a:cs typeface="Nunito"/>
                <a:sym typeface="Nunito"/>
                <a:hlinkClick r:id="rId4">
                  <a:extLst>
                    <a:ext uri="{A12FA001-AC4F-418D-AE19-62706E023703}">
                      <ahyp:hlinkClr xmlns:ahyp="http://schemas.microsoft.com/office/drawing/2018/hyperlinkcolor" val="tx"/>
                    </a:ext>
                  </a:extLst>
                </a:hlinkClick>
              </a:rPr>
              <a:t>Livro - Women Don't Ask</a:t>
            </a:r>
            <a:endParaRPr sz="1600" i="1">
              <a:solidFill>
                <a:schemeClr val="lt1"/>
              </a:solidFill>
              <a:latin typeface="Nunito"/>
              <a:ea typeface="Nunito"/>
              <a:cs typeface="Nunito"/>
              <a:sym typeface="Nunito"/>
            </a:endParaRPr>
          </a:p>
        </p:txBody>
      </p:sp>
      <p:sp>
        <p:nvSpPr>
          <p:cNvPr id="273" name="Google Shape;273;p10"/>
          <p:cNvSpPr txBox="1"/>
          <p:nvPr/>
        </p:nvSpPr>
        <p:spPr>
          <a:xfrm>
            <a:off x="763524" y="1850859"/>
            <a:ext cx="3053919" cy="64633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Os salários iniciais anuais dos homens eram</a:t>
            </a:r>
            <a:endParaRPr sz="1800">
              <a:solidFill>
                <a:schemeClr val="lt1"/>
              </a:solidFill>
              <a:latin typeface="Nunito"/>
              <a:ea typeface="Nunito"/>
              <a:cs typeface="Nunito"/>
              <a:sym typeface="Nunito"/>
            </a:endParaRPr>
          </a:p>
        </p:txBody>
      </p:sp>
      <p:sp>
        <p:nvSpPr>
          <p:cNvPr id="274" name="Google Shape;274;p10"/>
          <p:cNvSpPr txBox="1"/>
          <p:nvPr/>
        </p:nvSpPr>
        <p:spPr>
          <a:xfrm>
            <a:off x="4563291" y="2118333"/>
            <a:ext cx="3065418"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Apenas</a:t>
            </a:r>
            <a:endParaRPr sz="1800">
              <a:solidFill>
                <a:schemeClr val="lt1"/>
              </a:solidFill>
              <a:latin typeface="Nunito"/>
              <a:ea typeface="Nunito"/>
              <a:cs typeface="Nunito"/>
              <a:sym typeface="Nunito"/>
            </a:endParaRPr>
          </a:p>
        </p:txBody>
      </p:sp>
      <p:sp>
        <p:nvSpPr>
          <p:cNvPr id="275" name="Google Shape;275;p10"/>
          <p:cNvSpPr txBox="1"/>
          <p:nvPr/>
        </p:nvSpPr>
        <p:spPr>
          <a:xfrm>
            <a:off x="8304838" y="2127858"/>
            <a:ext cx="3065418"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Enquanto</a:t>
            </a:r>
            <a:endParaRPr sz="1800">
              <a:solidFill>
                <a:schemeClr val="lt1"/>
              </a:solidFill>
              <a:latin typeface="Nunito"/>
              <a:ea typeface="Nunito"/>
              <a:cs typeface="Nunito"/>
              <a:sym typeface="Nunito"/>
            </a:endParaRPr>
          </a:p>
        </p:txBody>
      </p:sp>
      <p:sp>
        <p:nvSpPr>
          <p:cNvPr id="276" name="Google Shape;276;p10"/>
          <p:cNvSpPr/>
          <p:nvPr/>
        </p:nvSpPr>
        <p:spPr>
          <a:xfrm>
            <a:off x="699910" y="5145308"/>
            <a:ext cx="3643488" cy="572622"/>
          </a:xfrm>
          <a:prstGeom prst="roundRect">
            <a:avLst>
              <a:gd name="adj" fmla="val 16667"/>
            </a:avLst>
          </a:prstGeom>
          <a:noFill/>
          <a:ln w="254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grpSp>
        <p:nvGrpSpPr>
          <p:cNvPr id="277" name="Google Shape;277;p10"/>
          <p:cNvGrpSpPr/>
          <p:nvPr/>
        </p:nvGrpSpPr>
        <p:grpSpPr>
          <a:xfrm>
            <a:off x="4188100" y="5561009"/>
            <a:ext cx="317716" cy="313841"/>
            <a:chOff x="11071282" y="4666386"/>
            <a:chExt cx="317716" cy="313841"/>
          </a:xfrm>
        </p:grpSpPr>
        <p:sp>
          <p:nvSpPr>
            <p:cNvPr id="278" name="Google Shape;278;p10"/>
            <p:cNvSpPr/>
            <p:nvPr/>
          </p:nvSpPr>
          <p:spPr>
            <a:xfrm>
              <a:off x="11071282" y="4666386"/>
              <a:ext cx="317716" cy="31384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800">
                  <a:solidFill>
                    <a:schemeClr val="lt1"/>
                  </a:solidFill>
                  <a:latin typeface="Nunito"/>
                  <a:ea typeface="Nunito"/>
                  <a:cs typeface="Nunito"/>
                  <a:sym typeface="Nunito"/>
                </a:rPr>
                <a:t> </a:t>
              </a:r>
              <a:endParaRPr/>
            </a:p>
          </p:txBody>
        </p:sp>
        <p:pic>
          <p:nvPicPr>
            <p:cNvPr id="279" name="Google Shape;279;p10"/>
            <p:cNvPicPr preferRelativeResize="0"/>
            <p:nvPr/>
          </p:nvPicPr>
          <p:blipFill rotWithShape="1">
            <a:blip r:embed="rId5">
              <a:alphaModFix/>
            </a:blip>
            <a:srcRect/>
            <a:stretch/>
          </p:blipFill>
          <p:spPr>
            <a:xfrm>
              <a:off x="11130128" y="4703447"/>
              <a:ext cx="200025" cy="228600"/>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3" name="Imagem 2" descr="Mulher olhando para computador&#10;&#10;Descrição gerada automaticamente">
            <a:extLst>
              <a:ext uri="{FF2B5EF4-FFF2-40B4-BE49-F238E27FC236}">
                <a16:creationId xmlns:a16="http://schemas.microsoft.com/office/drawing/2014/main" id="{8F7B1CDE-A99D-3846-31E9-6EFB3493B9C2}"/>
              </a:ext>
            </a:extLst>
          </p:cNvPr>
          <p:cNvPicPr>
            <a:picLocks noChangeAspect="1"/>
          </p:cNvPicPr>
          <p:nvPr/>
        </p:nvPicPr>
        <p:blipFill>
          <a:blip r:embed="rId3"/>
          <a:stretch>
            <a:fillRect/>
          </a:stretch>
        </p:blipFill>
        <p:spPr>
          <a:xfrm>
            <a:off x="-657055" y="0"/>
            <a:ext cx="10287000" cy="6858000"/>
          </a:xfrm>
          <a:prstGeom prst="rect">
            <a:avLst/>
          </a:prstGeom>
        </p:spPr>
      </p:pic>
      <p:sp>
        <p:nvSpPr>
          <p:cNvPr id="285" name="Google Shape;285;p11"/>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86" name="Google Shape;286;p11"/>
          <p:cNvSpPr txBox="1"/>
          <p:nvPr/>
        </p:nvSpPr>
        <p:spPr>
          <a:xfrm>
            <a:off x="7778456" y="1100479"/>
            <a:ext cx="4027894" cy="470894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Clr>
                <a:schemeClr val="lt1"/>
              </a:buClr>
              <a:buSzPts val="3600"/>
              <a:buFont typeface="Exo 2 ExtraBold"/>
              <a:buNone/>
            </a:pPr>
            <a:r>
              <a:rPr lang="pt-BR" sz="3600" b="1" i="1" dirty="0">
                <a:solidFill>
                  <a:schemeClr val="lt1"/>
                </a:solidFill>
                <a:latin typeface="Exo 2 ExtraBold"/>
                <a:ea typeface="Exo 2 ExtraBold"/>
                <a:cs typeface="Exo 2 ExtraBold"/>
                <a:sym typeface="Exo 2 ExtraBold"/>
              </a:rPr>
              <a:t>Nesse contexto, tendemos a acreditar mais nos chamados mitos da negociação. </a:t>
            </a:r>
          </a:p>
          <a:p>
            <a:pPr marL="0" marR="0" lvl="0" indent="0" algn="l" rtl="0">
              <a:spcBef>
                <a:spcPts val="0"/>
              </a:spcBef>
              <a:spcAft>
                <a:spcPts val="0"/>
              </a:spcAft>
              <a:buClr>
                <a:schemeClr val="lt1"/>
              </a:buClr>
              <a:buSzPts val="3600"/>
              <a:buFont typeface="Exo 2 ExtraBold"/>
              <a:buNone/>
            </a:pPr>
            <a:endParaRPr lang="pt-BR" sz="3600" b="1" i="1" dirty="0">
              <a:solidFill>
                <a:schemeClr val="lt1"/>
              </a:solidFill>
              <a:latin typeface="Exo 2 ExtraBold"/>
              <a:ea typeface="Exo 2 SemiBold"/>
              <a:cs typeface="Exo 2 SemiBold"/>
              <a:sym typeface="Exo 2 ExtraBold"/>
            </a:endParaRPr>
          </a:p>
          <a:p>
            <a:pPr marL="0" marR="0" lvl="0" indent="0" algn="l" rtl="0">
              <a:spcBef>
                <a:spcPts val="0"/>
              </a:spcBef>
              <a:spcAft>
                <a:spcPts val="0"/>
              </a:spcAft>
              <a:buClr>
                <a:schemeClr val="lt1"/>
              </a:buClr>
              <a:buSzPts val="3600"/>
              <a:buFont typeface="Exo 2 ExtraBold"/>
              <a:buNone/>
            </a:pPr>
            <a:r>
              <a:rPr lang="pt-BR" sz="2400" b="1" i="1" dirty="0">
                <a:solidFill>
                  <a:schemeClr val="lt1"/>
                </a:solidFill>
                <a:latin typeface="Exo 2 ExtraBold"/>
                <a:ea typeface="Exo 2 SemiBold"/>
                <a:cs typeface="Exo 2 SemiBold"/>
                <a:sym typeface="Exo 2 ExtraBold"/>
              </a:rPr>
              <a:t>Vamos conhecer quais são alguns deles.</a:t>
            </a:r>
            <a:endParaRPr b="1" i="1" dirty="0">
              <a:solidFill>
                <a:schemeClr val="lt1"/>
              </a:solidFill>
              <a:latin typeface="Exo 2 SemiBold"/>
              <a:ea typeface="Exo 2 SemiBold"/>
              <a:cs typeface="Exo 2 SemiBold"/>
              <a:sym typeface="Exo 2 SemiBold"/>
            </a:endParaRPr>
          </a:p>
        </p:txBody>
      </p:sp>
      <p:sp>
        <p:nvSpPr>
          <p:cNvPr id="287" name="Google Shape;287;p11"/>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88" name="Google Shape;288;p11"/>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12</a:t>
            </a:fld>
            <a:endParaRPr sz="1400" b="1">
              <a:solidFill>
                <a:schemeClr val="lt1"/>
              </a:solidFill>
              <a:latin typeface="Exo 2 ExtraBold"/>
              <a:ea typeface="Exo 2 ExtraBold"/>
              <a:cs typeface="Exo 2 ExtraBold"/>
              <a:sym typeface="Exo 2 ExtraBold"/>
            </a:endParaRPr>
          </a:p>
        </p:txBody>
      </p:sp>
      <p:pic>
        <p:nvPicPr>
          <p:cNvPr id="289" name="Google Shape;289;p11"/>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pic>
        <p:nvPicPr>
          <p:cNvPr id="4" name="Gráfico 3">
            <a:extLst>
              <a:ext uri="{FF2B5EF4-FFF2-40B4-BE49-F238E27FC236}">
                <a16:creationId xmlns:a16="http://schemas.microsoft.com/office/drawing/2014/main" id="{9A4096D3-25C9-F2B7-FF14-578AD965CA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7111403">
            <a:off x="-2948768" y="-1427848"/>
            <a:ext cx="11357489" cy="9603041"/>
          </a:xfrm>
          <a:prstGeom prst="rect">
            <a:avLst/>
          </a:prstGeom>
        </p:spPr>
      </p:pic>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12"/>
          <p:cNvPicPr preferRelativeResize="0"/>
          <p:nvPr/>
        </p:nvPicPr>
        <p:blipFill rotWithShape="1">
          <a:blip r:embed="rId3">
            <a:alphaModFix/>
          </a:blip>
          <a:srcRect l="16264" r="-6419"/>
          <a:stretch/>
        </p:blipFill>
        <p:spPr>
          <a:xfrm>
            <a:off x="0" y="2760"/>
            <a:ext cx="9284144" cy="6861788"/>
          </a:xfrm>
          <a:prstGeom prst="rect">
            <a:avLst/>
          </a:prstGeom>
          <a:noFill/>
          <a:ln>
            <a:noFill/>
          </a:ln>
        </p:spPr>
      </p:pic>
      <p:sp>
        <p:nvSpPr>
          <p:cNvPr id="296" name="Google Shape;296;p12"/>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97" name="Google Shape;297;p12"/>
          <p:cNvSpPr txBox="1"/>
          <p:nvPr/>
        </p:nvSpPr>
        <p:spPr>
          <a:xfrm>
            <a:off x="7986135" y="3549978"/>
            <a:ext cx="3443865" cy="1200288"/>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Clr>
                <a:schemeClr val="lt1"/>
              </a:buClr>
              <a:buSzPts val="3600"/>
              <a:buFont typeface="Exo 2 ExtraBold"/>
              <a:buNone/>
            </a:pPr>
            <a:r>
              <a:rPr lang="pt-BR" sz="3600" b="1" i="1" dirty="0">
                <a:solidFill>
                  <a:schemeClr val="lt1"/>
                </a:solidFill>
                <a:latin typeface="Exo 2 ExtraBold"/>
                <a:ea typeface="Exo 2 ExtraBold"/>
                <a:cs typeface="Exo 2 ExtraBold"/>
                <a:sym typeface="Exo 2 ExtraBold"/>
              </a:rPr>
              <a:t>Mitos da negociação</a:t>
            </a:r>
            <a:endParaRPr sz="3600" b="1" i="1" dirty="0">
              <a:solidFill>
                <a:schemeClr val="lt1"/>
              </a:solidFill>
              <a:latin typeface="Exo 2 ExtraBold"/>
              <a:ea typeface="Exo 2 ExtraBold"/>
              <a:cs typeface="Exo 2 ExtraBold"/>
              <a:sym typeface="Exo 2 ExtraBold"/>
            </a:endParaRPr>
          </a:p>
        </p:txBody>
      </p:sp>
      <p:sp>
        <p:nvSpPr>
          <p:cNvPr id="298" name="Google Shape;298;p12"/>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99" name="Google Shape;299;p12"/>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13</a:t>
            </a:fld>
            <a:endParaRPr sz="1400" b="1">
              <a:solidFill>
                <a:schemeClr val="lt1"/>
              </a:solidFill>
              <a:latin typeface="Exo 2 ExtraBold"/>
              <a:ea typeface="Exo 2 ExtraBold"/>
              <a:cs typeface="Exo 2 ExtraBold"/>
              <a:sym typeface="Exo 2 ExtraBold"/>
            </a:endParaRPr>
          </a:p>
        </p:txBody>
      </p:sp>
      <p:pic>
        <p:nvPicPr>
          <p:cNvPr id="300" name="Google Shape;300;p12"/>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sp>
        <p:nvSpPr>
          <p:cNvPr id="2" name="CaixaDeTexto 1">
            <a:extLst>
              <a:ext uri="{FF2B5EF4-FFF2-40B4-BE49-F238E27FC236}">
                <a16:creationId xmlns:a16="http://schemas.microsoft.com/office/drawing/2014/main" id="{C731C301-6B00-F358-DD6E-8253DDD16C48}"/>
              </a:ext>
            </a:extLst>
          </p:cNvPr>
          <p:cNvSpPr txBox="1"/>
          <p:nvPr/>
        </p:nvSpPr>
        <p:spPr>
          <a:xfrm>
            <a:off x="7986088" y="1735582"/>
            <a:ext cx="3443865" cy="1938992"/>
          </a:xfrm>
          <a:prstGeom prst="rect">
            <a:avLst/>
          </a:prstGeom>
          <a:noFill/>
        </p:spPr>
        <p:txBody>
          <a:bodyPr wrap="square" rtlCol="0">
            <a:spAutoFit/>
          </a:bodyPr>
          <a:lstStyle/>
          <a:p>
            <a:pPr algn="ctr"/>
            <a:r>
              <a:rPr lang="pt-BR" sz="12000" b="1" dirty="0">
                <a:ln w="38100">
                  <a:solidFill>
                    <a:schemeClr val="bg1"/>
                  </a:solidFill>
                </a:ln>
                <a:noFill/>
                <a:latin typeface="Exo 2.0 Extra Bold" pitchFamily="2" charset="77"/>
              </a:rPr>
              <a:t>07</a:t>
            </a:r>
          </a:p>
        </p:txBody>
      </p:sp>
      <p:pic>
        <p:nvPicPr>
          <p:cNvPr id="3" name="Gráfico 2">
            <a:extLst>
              <a:ext uri="{FF2B5EF4-FFF2-40B4-BE49-F238E27FC236}">
                <a16:creationId xmlns:a16="http://schemas.microsoft.com/office/drawing/2014/main" id="{AD8010AA-F910-F285-4783-2497F5CF01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895602">
            <a:off x="-2948768" y="-1427848"/>
            <a:ext cx="11357489" cy="9603041"/>
          </a:xfrm>
          <a:prstGeom prst="rect">
            <a:avLst/>
          </a:prstGeom>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3" descr="Mulher com roupa azul&#10;&#10;Descrição gerada automaticamente com confiança média"/>
          <p:cNvPicPr preferRelativeResize="0"/>
          <p:nvPr/>
        </p:nvPicPr>
        <p:blipFill rotWithShape="1">
          <a:blip r:embed="rId3">
            <a:alphaModFix/>
          </a:blip>
          <a:srcRect/>
          <a:stretch/>
        </p:blipFill>
        <p:spPr>
          <a:xfrm flipH="1">
            <a:off x="0" y="-3723"/>
            <a:ext cx="10287000" cy="6858000"/>
          </a:xfrm>
          <a:prstGeom prst="rect">
            <a:avLst/>
          </a:prstGeom>
          <a:noFill/>
          <a:ln>
            <a:noFill/>
          </a:ln>
        </p:spPr>
      </p:pic>
      <p:sp>
        <p:nvSpPr>
          <p:cNvPr id="309" name="Google Shape;309;p13"/>
          <p:cNvSpPr/>
          <p:nvPr/>
        </p:nvSpPr>
        <p:spPr>
          <a:xfrm>
            <a:off x="564166" y="-3723"/>
            <a:ext cx="12192000" cy="6861723"/>
          </a:xfrm>
          <a:prstGeom prst="rect">
            <a:avLst/>
          </a:prstGeom>
          <a:gradFill>
            <a:gsLst>
              <a:gs pos="0">
                <a:srgbClr val="F6F9FC">
                  <a:alpha val="6274"/>
                </a:srgbClr>
              </a:gs>
              <a:gs pos="14000">
                <a:srgbClr val="F6F9FC">
                  <a:alpha val="6274"/>
                </a:srgbClr>
              </a:gs>
              <a:gs pos="30000">
                <a:srgbClr val="F6F9FC">
                  <a:alpha val="6274"/>
                </a:srgbClr>
              </a:gs>
              <a:gs pos="60000">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11" name="Google Shape;311;p13"/>
          <p:cNvSpPr/>
          <p:nvPr/>
        </p:nvSpPr>
        <p:spPr>
          <a:xfrm rot="3298156" flipH="1">
            <a:off x="6789841" y="-7334501"/>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12" name="Google Shape;312;p13"/>
          <p:cNvSpPr txBox="1"/>
          <p:nvPr/>
        </p:nvSpPr>
        <p:spPr>
          <a:xfrm>
            <a:off x="7368448" y="2819835"/>
            <a:ext cx="4112935" cy="255450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Em uma negociação, acreditei que tudo o</a:t>
            </a:r>
            <a:br>
              <a:rPr lang="pt-BR" sz="3200" b="1" i="1" dirty="0">
                <a:solidFill>
                  <a:schemeClr val="dk2"/>
                </a:solidFill>
                <a:latin typeface="Exo 2 ExtraBold"/>
                <a:ea typeface="Exo 2 ExtraBold"/>
                <a:cs typeface="Exo 2 ExtraBold"/>
                <a:sym typeface="Exo 2 ExtraBold"/>
              </a:rPr>
            </a:br>
            <a:r>
              <a:rPr lang="pt-BR" sz="3200" b="1" i="1" dirty="0">
                <a:solidFill>
                  <a:schemeClr val="dk2"/>
                </a:solidFill>
                <a:latin typeface="Exo 2 ExtraBold"/>
                <a:ea typeface="Exo 2 ExtraBold"/>
                <a:cs typeface="Exo 2 ExtraBold"/>
                <a:sym typeface="Exo 2 ExtraBold"/>
              </a:rPr>
              <a:t>que a outra parte disse era verdade</a:t>
            </a:r>
            <a:endParaRPr sz="2000" dirty="0">
              <a:solidFill>
                <a:schemeClr val="dk1"/>
              </a:solidFill>
              <a:latin typeface="Nunito"/>
              <a:ea typeface="Nunito"/>
              <a:cs typeface="Nunito"/>
              <a:sym typeface="Nunito"/>
            </a:endParaRPr>
          </a:p>
        </p:txBody>
      </p:sp>
      <p:sp>
        <p:nvSpPr>
          <p:cNvPr id="313" name="Google Shape;313;p13"/>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14" name="Google Shape;314;p13"/>
          <p:cNvSpPr txBox="1"/>
          <p:nvPr/>
        </p:nvSpPr>
        <p:spPr>
          <a:xfrm>
            <a:off x="335792" y="6181223"/>
            <a:ext cx="44213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14</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6EDC1D94-470B-A289-28ED-456567606C7D}"/>
              </a:ext>
            </a:extLst>
          </p:cNvPr>
          <p:cNvSpPr txBox="1"/>
          <p:nvPr/>
        </p:nvSpPr>
        <p:spPr>
          <a:xfrm>
            <a:off x="7981631" y="877120"/>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14"/>
          <p:cNvPicPr preferRelativeResize="0"/>
          <p:nvPr/>
        </p:nvPicPr>
        <p:blipFill rotWithShape="1">
          <a:blip r:embed="rId3">
            <a:alphaModFix/>
          </a:blip>
          <a:srcRect l="2862" t="9961" r="7098"/>
          <a:stretch/>
        </p:blipFill>
        <p:spPr>
          <a:xfrm>
            <a:off x="1900582" y="0"/>
            <a:ext cx="10291418" cy="6858332"/>
          </a:xfrm>
          <a:prstGeom prst="rect">
            <a:avLst/>
          </a:prstGeom>
          <a:noFill/>
          <a:ln>
            <a:noFill/>
          </a:ln>
        </p:spPr>
      </p:pic>
      <p:sp>
        <p:nvSpPr>
          <p:cNvPr id="321" name="Google Shape;321;p14"/>
          <p:cNvSpPr/>
          <p:nvPr/>
        </p:nvSpPr>
        <p:spPr>
          <a:xfrm flipH="1">
            <a:off x="0" y="0"/>
            <a:ext cx="12192000" cy="6861723"/>
          </a:xfrm>
          <a:prstGeom prst="rect">
            <a:avLst/>
          </a:prstGeom>
          <a:gradFill>
            <a:gsLst>
              <a:gs pos="0">
                <a:srgbClr val="F6F9FC">
                  <a:alpha val="6274"/>
                </a:srgbClr>
              </a:gs>
              <a:gs pos="14000">
                <a:srgbClr val="F6F9FC">
                  <a:alpha val="6274"/>
                </a:srgbClr>
              </a:gs>
              <a:gs pos="30000">
                <a:srgbClr val="F6F9FC">
                  <a:alpha val="6274"/>
                </a:srgbClr>
              </a:gs>
              <a:gs pos="60000">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22" name="Google Shape;322;p14"/>
          <p:cNvSpPr/>
          <p:nvPr/>
        </p:nvSpPr>
        <p:spPr>
          <a:xfrm rot="-3298156">
            <a:off x="-9797498" y="-7255397"/>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23" name="Google Shape;323;p14"/>
          <p:cNvSpPr txBox="1"/>
          <p:nvPr/>
        </p:nvSpPr>
        <p:spPr>
          <a:xfrm>
            <a:off x="699510" y="3328776"/>
            <a:ext cx="3392904"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Não achei que tudo era negociável</a:t>
            </a:r>
            <a:endParaRPr sz="1800" dirty="0"/>
          </a:p>
        </p:txBody>
      </p:sp>
      <p:sp>
        <p:nvSpPr>
          <p:cNvPr id="325" name="Google Shape;325;p14"/>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26" name="Google Shape;326;p14"/>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15</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C535D00E-33A9-3F04-D5E4-9F0394B95B35}"/>
              </a:ext>
            </a:extLst>
          </p:cNvPr>
          <p:cNvSpPr txBox="1"/>
          <p:nvPr/>
        </p:nvSpPr>
        <p:spPr>
          <a:xfrm>
            <a:off x="1083290" y="1490008"/>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02</a:t>
            </a: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p15"/>
          <p:cNvPicPr preferRelativeResize="0"/>
          <p:nvPr/>
        </p:nvPicPr>
        <p:blipFill rotWithShape="1">
          <a:blip r:embed="rId3">
            <a:alphaModFix/>
          </a:blip>
          <a:srcRect l="-565" t="18367" r="18931"/>
          <a:stretch/>
        </p:blipFill>
        <p:spPr>
          <a:xfrm flipH="1">
            <a:off x="-1" y="0"/>
            <a:ext cx="10293927" cy="6858000"/>
          </a:xfrm>
          <a:prstGeom prst="rect">
            <a:avLst/>
          </a:prstGeom>
          <a:noFill/>
          <a:ln>
            <a:noFill/>
          </a:ln>
        </p:spPr>
      </p:pic>
      <p:sp>
        <p:nvSpPr>
          <p:cNvPr id="333" name="Google Shape;333;p15"/>
          <p:cNvSpPr/>
          <p:nvPr/>
        </p:nvSpPr>
        <p:spPr>
          <a:xfrm>
            <a:off x="0" y="0"/>
            <a:ext cx="12192000" cy="6861723"/>
          </a:xfrm>
          <a:prstGeom prst="rect">
            <a:avLst/>
          </a:prstGeom>
          <a:gradFill>
            <a:gsLst>
              <a:gs pos="0">
                <a:srgbClr val="F6F9FC">
                  <a:alpha val="6274"/>
                </a:srgbClr>
              </a:gs>
              <a:gs pos="14000">
                <a:srgbClr val="F6F9FC">
                  <a:alpha val="6274"/>
                </a:srgbClr>
              </a:gs>
              <a:gs pos="30000">
                <a:srgbClr val="F6F9FC">
                  <a:alpha val="6274"/>
                </a:srgbClr>
              </a:gs>
              <a:gs pos="60000">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34" name="Google Shape;334;p15"/>
          <p:cNvSpPr/>
          <p:nvPr/>
        </p:nvSpPr>
        <p:spPr>
          <a:xfrm rot="3298156" flipH="1">
            <a:off x="7149238" y="-7622046"/>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35" name="Google Shape;335;p15"/>
          <p:cNvSpPr txBox="1"/>
          <p:nvPr/>
        </p:nvSpPr>
        <p:spPr>
          <a:xfrm>
            <a:off x="7401000" y="3270665"/>
            <a:ext cx="4057650" cy="20620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Coloquei todas as cartas na mesa logo no início</a:t>
            </a:r>
            <a:br>
              <a:rPr lang="pt-BR" sz="3200" b="1" i="1" dirty="0">
                <a:solidFill>
                  <a:schemeClr val="dk2"/>
                </a:solidFill>
                <a:latin typeface="Exo 2 ExtraBold"/>
                <a:ea typeface="Exo 2 ExtraBold"/>
                <a:cs typeface="Exo 2 ExtraBold"/>
                <a:sym typeface="Exo 2 ExtraBold"/>
              </a:rPr>
            </a:br>
            <a:r>
              <a:rPr lang="pt-BR" sz="3200" b="1" i="1" dirty="0">
                <a:solidFill>
                  <a:schemeClr val="dk2"/>
                </a:solidFill>
                <a:latin typeface="Exo 2 ExtraBold"/>
                <a:ea typeface="Exo 2 ExtraBold"/>
                <a:cs typeface="Exo 2 ExtraBold"/>
                <a:sym typeface="Exo 2 ExtraBold"/>
              </a:rPr>
              <a:t>da conversa</a:t>
            </a:r>
            <a:endParaRPr sz="1800" dirty="0"/>
          </a:p>
        </p:txBody>
      </p:sp>
      <p:sp>
        <p:nvSpPr>
          <p:cNvPr id="337" name="Google Shape;337;p15"/>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38" name="Google Shape;338;p15"/>
          <p:cNvSpPr txBox="1"/>
          <p:nvPr/>
        </p:nvSpPr>
        <p:spPr>
          <a:xfrm>
            <a:off x="335792" y="6181223"/>
            <a:ext cx="44213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16</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AC6A8C83-EDA0-E4D7-1E23-44345404AC2D}"/>
              </a:ext>
            </a:extLst>
          </p:cNvPr>
          <p:cNvSpPr txBox="1"/>
          <p:nvPr/>
        </p:nvSpPr>
        <p:spPr>
          <a:xfrm>
            <a:off x="7995153" y="1343364"/>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03</a:t>
            </a:r>
          </a:p>
        </p:txBody>
      </p:sp>
    </p:spTree>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flipH="1">
            <a:off x="1912760" y="0"/>
            <a:ext cx="10291173" cy="6858000"/>
          </a:xfrm>
          <a:prstGeom prst="rect">
            <a:avLst/>
          </a:prstGeom>
          <a:noFill/>
          <a:ln>
            <a:noFill/>
          </a:ln>
        </p:spPr>
      </p:pic>
      <p:sp>
        <p:nvSpPr>
          <p:cNvPr id="345" name="Google Shape;345;p16"/>
          <p:cNvSpPr/>
          <p:nvPr/>
        </p:nvSpPr>
        <p:spPr>
          <a:xfrm flipH="1">
            <a:off x="0" y="0"/>
            <a:ext cx="12192000" cy="6861723"/>
          </a:xfrm>
          <a:prstGeom prst="rect">
            <a:avLst/>
          </a:prstGeom>
          <a:gradFill>
            <a:gsLst>
              <a:gs pos="0">
                <a:srgbClr val="F6F9FC">
                  <a:alpha val="6274"/>
                </a:srgbClr>
              </a:gs>
              <a:gs pos="14000">
                <a:srgbClr val="F6F9FC">
                  <a:alpha val="6274"/>
                </a:srgbClr>
              </a:gs>
              <a:gs pos="30000">
                <a:srgbClr val="F6F9FC">
                  <a:alpha val="6274"/>
                </a:srgbClr>
              </a:gs>
              <a:gs pos="60000">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46" name="Google Shape;346;p16"/>
          <p:cNvSpPr/>
          <p:nvPr/>
        </p:nvSpPr>
        <p:spPr>
          <a:xfrm rot="-3298156">
            <a:off x="-11352010" y="-8266610"/>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47" name="Google Shape;347;p16"/>
          <p:cNvSpPr txBox="1"/>
          <p:nvPr/>
        </p:nvSpPr>
        <p:spPr>
          <a:xfrm>
            <a:off x="658739" y="3015343"/>
            <a:ext cx="3384645" cy="20620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Pedi desculpas e permissão para falar ou questionar algo</a:t>
            </a:r>
            <a:endParaRPr sz="1800" dirty="0"/>
          </a:p>
        </p:txBody>
      </p:sp>
      <p:sp>
        <p:nvSpPr>
          <p:cNvPr id="349" name="Google Shape;349;p16"/>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50" name="Google Shape;350;p16"/>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17</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01D96BC2-F328-81B8-8CBD-72CDAACBCED7}"/>
              </a:ext>
            </a:extLst>
          </p:cNvPr>
          <p:cNvSpPr txBox="1"/>
          <p:nvPr/>
        </p:nvSpPr>
        <p:spPr>
          <a:xfrm>
            <a:off x="1038390" y="1076351"/>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04</a:t>
            </a: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7" descr="Mulher sentada na mesa comendo&#10;&#10;Descrição gerada automaticamente"/>
          <p:cNvPicPr preferRelativeResize="0"/>
          <p:nvPr/>
        </p:nvPicPr>
        <p:blipFill rotWithShape="1">
          <a:blip r:embed="rId3">
            <a:alphaModFix/>
          </a:blip>
          <a:srcRect/>
          <a:stretch/>
        </p:blipFill>
        <p:spPr>
          <a:xfrm>
            <a:off x="-3732029" y="0"/>
            <a:ext cx="12179751" cy="6851110"/>
          </a:xfrm>
          <a:prstGeom prst="rect">
            <a:avLst/>
          </a:prstGeom>
          <a:noFill/>
          <a:ln>
            <a:noFill/>
          </a:ln>
        </p:spPr>
      </p:pic>
      <p:sp>
        <p:nvSpPr>
          <p:cNvPr id="357" name="Google Shape;357;p17"/>
          <p:cNvSpPr/>
          <p:nvPr/>
        </p:nvSpPr>
        <p:spPr>
          <a:xfrm>
            <a:off x="335792" y="6890"/>
            <a:ext cx="12896850" cy="6858000"/>
          </a:xfrm>
          <a:prstGeom prst="rect">
            <a:avLst/>
          </a:prstGeom>
          <a:gradFill>
            <a:gsLst>
              <a:gs pos="0">
                <a:srgbClr val="F6F9FC">
                  <a:alpha val="6274"/>
                </a:srgbClr>
              </a:gs>
              <a:gs pos="14000">
                <a:srgbClr val="F6F9FC">
                  <a:alpha val="6274"/>
                </a:srgbClr>
              </a:gs>
              <a:gs pos="30000">
                <a:srgbClr val="F6F9FC">
                  <a:alpha val="6274"/>
                </a:srgbClr>
              </a:gs>
              <a:gs pos="52999">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58" name="Google Shape;358;p17"/>
          <p:cNvSpPr/>
          <p:nvPr/>
        </p:nvSpPr>
        <p:spPr>
          <a:xfrm rot="3298156" flipH="1">
            <a:off x="7149238" y="-7238054"/>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59" name="Google Shape;359;p17"/>
          <p:cNvSpPr txBox="1"/>
          <p:nvPr/>
        </p:nvSpPr>
        <p:spPr>
          <a:xfrm>
            <a:off x="8076259" y="3650402"/>
            <a:ext cx="3034918"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Não pedi o que eu queria</a:t>
            </a:r>
            <a:endParaRPr sz="1800" dirty="0"/>
          </a:p>
        </p:txBody>
      </p:sp>
      <p:sp>
        <p:nvSpPr>
          <p:cNvPr id="361" name="Google Shape;361;p17"/>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62" name="Google Shape;362;p17"/>
          <p:cNvSpPr txBox="1"/>
          <p:nvPr/>
        </p:nvSpPr>
        <p:spPr>
          <a:xfrm>
            <a:off x="335792" y="6181223"/>
            <a:ext cx="44213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18</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FC399472-17F3-82D5-9393-E5573D52F422}"/>
              </a:ext>
            </a:extLst>
          </p:cNvPr>
          <p:cNvSpPr txBox="1"/>
          <p:nvPr/>
        </p:nvSpPr>
        <p:spPr>
          <a:xfrm>
            <a:off x="8289354" y="1711410"/>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05</a:t>
            </a:r>
          </a:p>
        </p:txBody>
      </p:sp>
    </p:spTree>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18"/>
          <p:cNvPicPr preferRelativeResize="0"/>
          <p:nvPr/>
        </p:nvPicPr>
        <p:blipFill rotWithShape="1">
          <a:blip r:embed="rId3">
            <a:alphaModFix/>
          </a:blip>
          <a:srcRect l="-28349" r="28348"/>
          <a:stretch/>
        </p:blipFill>
        <p:spPr>
          <a:xfrm>
            <a:off x="1910822" y="0"/>
            <a:ext cx="10281178" cy="6858000"/>
          </a:xfrm>
          <a:prstGeom prst="rect">
            <a:avLst/>
          </a:prstGeom>
          <a:noFill/>
          <a:ln>
            <a:noFill/>
          </a:ln>
        </p:spPr>
      </p:pic>
      <p:sp>
        <p:nvSpPr>
          <p:cNvPr id="369" name="Google Shape;369;p18"/>
          <p:cNvSpPr/>
          <p:nvPr/>
        </p:nvSpPr>
        <p:spPr>
          <a:xfrm flipH="1">
            <a:off x="0" y="0"/>
            <a:ext cx="12192000" cy="6861723"/>
          </a:xfrm>
          <a:prstGeom prst="rect">
            <a:avLst/>
          </a:prstGeom>
          <a:gradFill>
            <a:gsLst>
              <a:gs pos="0">
                <a:srgbClr val="F6F9FC">
                  <a:alpha val="6274"/>
                </a:srgbClr>
              </a:gs>
              <a:gs pos="14000">
                <a:srgbClr val="F6F9FC">
                  <a:alpha val="6274"/>
                </a:srgbClr>
              </a:gs>
              <a:gs pos="30000">
                <a:srgbClr val="F6F9FC">
                  <a:alpha val="6274"/>
                </a:srgbClr>
              </a:gs>
              <a:gs pos="60000">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70" name="Google Shape;370;p18"/>
          <p:cNvSpPr/>
          <p:nvPr/>
        </p:nvSpPr>
        <p:spPr>
          <a:xfrm rot="-3298156">
            <a:off x="-10627092" y="-7002111"/>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71" name="Google Shape;371;p18"/>
          <p:cNvSpPr txBox="1"/>
          <p:nvPr/>
        </p:nvSpPr>
        <p:spPr>
          <a:xfrm>
            <a:off x="639906" y="3429000"/>
            <a:ext cx="3846946"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Fiquei agradecida por algo que me foi dado</a:t>
            </a:r>
            <a:endParaRPr sz="1800" dirty="0"/>
          </a:p>
        </p:txBody>
      </p:sp>
      <p:sp>
        <p:nvSpPr>
          <p:cNvPr id="373" name="Google Shape;373;p18"/>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74" name="Google Shape;374;p18"/>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19</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D711B210-80C0-9B38-01D8-FA46D1089DA6}"/>
              </a:ext>
            </a:extLst>
          </p:cNvPr>
          <p:cNvSpPr txBox="1"/>
          <p:nvPr/>
        </p:nvSpPr>
        <p:spPr>
          <a:xfrm>
            <a:off x="1250707" y="1490008"/>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06</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4" name="Imagem 3" descr="Mulher sentada em frente a computador&#10;&#10;Descrição gerada automaticamente">
            <a:extLst>
              <a:ext uri="{FF2B5EF4-FFF2-40B4-BE49-F238E27FC236}">
                <a16:creationId xmlns:a16="http://schemas.microsoft.com/office/drawing/2014/main" id="{A99E0B6C-3F19-84B5-F05B-331500D6C435}"/>
              </a:ext>
            </a:extLst>
          </p:cNvPr>
          <p:cNvPicPr>
            <a:picLocks noChangeAspect="1"/>
          </p:cNvPicPr>
          <p:nvPr/>
        </p:nvPicPr>
        <p:blipFill>
          <a:blip r:embed="rId3"/>
          <a:stretch>
            <a:fillRect/>
          </a:stretch>
        </p:blipFill>
        <p:spPr>
          <a:xfrm>
            <a:off x="-860612" y="-2"/>
            <a:ext cx="11744890" cy="7351398"/>
          </a:xfrm>
          <a:prstGeom prst="rect">
            <a:avLst/>
          </a:prstGeom>
        </p:spPr>
      </p:pic>
      <p:sp>
        <p:nvSpPr>
          <p:cNvPr id="108" name="Google Shape;108;p2"/>
          <p:cNvSpPr/>
          <p:nvPr/>
        </p:nvSpPr>
        <p:spPr>
          <a:xfrm flipH="1">
            <a:off x="2350998" y="-2"/>
            <a:ext cx="10123635" cy="6968505"/>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09" name="Google Shape;109;p2"/>
          <p:cNvSpPr txBox="1"/>
          <p:nvPr/>
        </p:nvSpPr>
        <p:spPr>
          <a:xfrm>
            <a:off x="6717886" y="4097943"/>
            <a:ext cx="5030267" cy="584775"/>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3200"/>
              <a:buFont typeface="Exo 2"/>
              <a:buNone/>
            </a:pPr>
            <a:r>
              <a:rPr lang="pt-BR" sz="3200" b="0" i="0" u="none" strike="noStrike" cap="none" dirty="0">
                <a:solidFill>
                  <a:schemeClr val="lt1"/>
                </a:solidFill>
                <a:latin typeface="Exo 2"/>
                <a:ea typeface="Exo 2"/>
                <a:cs typeface="Exo 2"/>
                <a:sym typeface="Exo 2"/>
              </a:rPr>
              <a:t>Pilar Comunicação</a:t>
            </a:r>
            <a:endParaRPr sz="1800" b="0" i="0" u="none" strike="noStrike" cap="none" dirty="0">
              <a:solidFill>
                <a:schemeClr val="lt1"/>
              </a:solidFill>
              <a:latin typeface="Exo 2"/>
              <a:ea typeface="Exo 2"/>
              <a:cs typeface="Exo 2"/>
              <a:sym typeface="Exo 2"/>
            </a:endParaRPr>
          </a:p>
        </p:txBody>
      </p:sp>
      <p:sp>
        <p:nvSpPr>
          <p:cNvPr id="110" name="Google Shape;110;p2"/>
          <p:cNvSpPr txBox="1"/>
          <p:nvPr/>
        </p:nvSpPr>
        <p:spPr>
          <a:xfrm>
            <a:off x="6166712" y="3321708"/>
            <a:ext cx="6014867" cy="830956"/>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Clr>
                <a:schemeClr val="lt1"/>
              </a:buClr>
              <a:buSzPts val="4800"/>
              <a:buFont typeface="Exo 2 ExtraBold"/>
              <a:buNone/>
            </a:pPr>
            <a:r>
              <a:rPr lang="pt-BR" sz="4800" b="1" i="1" u="none" strike="noStrike" cap="none" dirty="0">
                <a:solidFill>
                  <a:schemeClr val="lt1"/>
                </a:solidFill>
                <a:latin typeface="Exo 2 ExtraBold"/>
                <a:ea typeface="Exo 2 ExtraBold"/>
                <a:cs typeface="Exo 2 ExtraBold"/>
                <a:sym typeface="Exo 2 ExtraBold"/>
              </a:rPr>
              <a:t>Negociação</a:t>
            </a:r>
            <a:endParaRPr sz="1600" b="0" i="0" u="none" strike="noStrike" cap="none" dirty="0">
              <a:solidFill>
                <a:schemeClr val="dk1"/>
              </a:solidFill>
              <a:latin typeface="Nunito"/>
              <a:ea typeface="Nunito"/>
              <a:cs typeface="Nunito"/>
              <a:sym typeface="Nunito"/>
            </a:endParaRPr>
          </a:p>
        </p:txBody>
      </p:sp>
      <p:pic>
        <p:nvPicPr>
          <p:cNvPr id="111" name="Google Shape;111;p2"/>
          <p:cNvPicPr preferRelativeResize="0"/>
          <p:nvPr/>
        </p:nvPicPr>
        <p:blipFill rotWithShape="1">
          <a:blip r:embed="rId4">
            <a:alphaModFix/>
          </a:blip>
          <a:srcRect/>
          <a:stretch/>
        </p:blipFill>
        <p:spPr>
          <a:xfrm rot="9572297">
            <a:off x="9941435" y="-771043"/>
            <a:ext cx="2149677" cy="2582157"/>
          </a:xfrm>
          <a:prstGeom prst="rect">
            <a:avLst/>
          </a:prstGeom>
          <a:noFill/>
          <a:ln>
            <a:noFill/>
          </a:ln>
        </p:spPr>
      </p:pic>
      <p:grpSp>
        <p:nvGrpSpPr>
          <p:cNvPr id="112" name="Google Shape;112;p2"/>
          <p:cNvGrpSpPr/>
          <p:nvPr/>
        </p:nvGrpSpPr>
        <p:grpSpPr>
          <a:xfrm>
            <a:off x="8393316" y="2165990"/>
            <a:ext cx="1561658" cy="917056"/>
            <a:chOff x="5434011" y="3038318"/>
            <a:chExt cx="1326071" cy="779206"/>
          </a:xfrm>
        </p:grpSpPr>
        <p:sp>
          <p:nvSpPr>
            <p:cNvPr id="113" name="Google Shape;113;p2"/>
            <p:cNvSpPr/>
            <p:nvPr/>
          </p:nvSpPr>
          <p:spPr>
            <a:xfrm>
              <a:off x="5434011" y="3273252"/>
              <a:ext cx="635839" cy="544272"/>
            </a:xfrm>
            <a:custGeom>
              <a:avLst/>
              <a:gdLst/>
              <a:ahLst/>
              <a:cxnLst/>
              <a:rect l="l" t="t" r="r" b="b"/>
              <a:pathLst>
                <a:path w="635839" h="544272" extrusionOk="0">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114" name="Google Shape;114;p2"/>
            <p:cNvSpPr/>
            <p:nvPr/>
          </p:nvSpPr>
          <p:spPr>
            <a:xfrm>
              <a:off x="5531171" y="3038318"/>
              <a:ext cx="538825" cy="695576"/>
            </a:xfrm>
            <a:custGeom>
              <a:avLst/>
              <a:gdLst/>
              <a:ahLst/>
              <a:cxnLst/>
              <a:rect l="l" t="t" r="r" b="b"/>
              <a:pathLst>
                <a:path w="538825" h="695576" extrusionOk="0">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115" name="Google Shape;115;p2"/>
            <p:cNvSpPr/>
            <p:nvPr/>
          </p:nvSpPr>
          <p:spPr>
            <a:xfrm>
              <a:off x="6124244" y="3273252"/>
              <a:ext cx="635838" cy="544272"/>
            </a:xfrm>
            <a:custGeom>
              <a:avLst/>
              <a:gdLst/>
              <a:ahLst/>
              <a:cxnLst/>
              <a:rect l="l" t="t" r="r" b="b"/>
              <a:pathLst>
                <a:path w="635838" h="544272" extrusionOk="0">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116" name="Google Shape;116;p2"/>
            <p:cNvSpPr/>
            <p:nvPr/>
          </p:nvSpPr>
          <p:spPr>
            <a:xfrm>
              <a:off x="6124479" y="3038318"/>
              <a:ext cx="538824" cy="695576"/>
            </a:xfrm>
            <a:custGeom>
              <a:avLst/>
              <a:gdLst/>
              <a:ahLst/>
              <a:cxnLst/>
              <a:rect l="l" t="t" r="r" b="b"/>
              <a:pathLst>
                <a:path w="538824" h="695576" extrusionOk="0">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grpSp>
      <p:pic>
        <p:nvPicPr>
          <p:cNvPr id="2" name="Gráfico 1">
            <a:extLst>
              <a:ext uri="{FF2B5EF4-FFF2-40B4-BE49-F238E27FC236}">
                <a16:creationId xmlns:a16="http://schemas.microsoft.com/office/drawing/2014/main" id="{6E7DFF0C-F6DF-07EF-09EB-E7A69C0D2C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823993">
            <a:off x="-3645238" y="-1372521"/>
            <a:ext cx="11357489" cy="9603041"/>
          </a:xfrm>
          <a:prstGeom prst="rect">
            <a:avLst/>
          </a:prstGeom>
        </p:spPr>
      </p:pic>
    </p:spTree>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19"/>
          <p:cNvPicPr preferRelativeResize="0"/>
          <p:nvPr/>
        </p:nvPicPr>
        <p:blipFill rotWithShape="1">
          <a:blip r:embed="rId3">
            <a:alphaModFix/>
          </a:blip>
          <a:srcRect l="-17708" t="6352" r="24061"/>
          <a:stretch/>
        </p:blipFill>
        <p:spPr>
          <a:xfrm flipH="1">
            <a:off x="-1" y="0"/>
            <a:ext cx="10286999" cy="6857999"/>
          </a:xfrm>
          <a:prstGeom prst="rect">
            <a:avLst/>
          </a:prstGeom>
          <a:noFill/>
          <a:ln>
            <a:noFill/>
          </a:ln>
        </p:spPr>
      </p:pic>
      <p:sp>
        <p:nvSpPr>
          <p:cNvPr id="381" name="Google Shape;381;p19"/>
          <p:cNvSpPr/>
          <p:nvPr/>
        </p:nvSpPr>
        <p:spPr>
          <a:xfrm>
            <a:off x="1187116" y="0"/>
            <a:ext cx="11357308" cy="6858000"/>
          </a:xfrm>
          <a:prstGeom prst="rect">
            <a:avLst/>
          </a:prstGeom>
          <a:gradFill>
            <a:gsLst>
              <a:gs pos="0">
                <a:srgbClr val="F6F9FC">
                  <a:alpha val="6274"/>
                </a:srgbClr>
              </a:gs>
              <a:gs pos="14000">
                <a:srgbClr val="F6F9FC">
                  <a:alpha val="6274"/>
                </a:srgbClr>
              </a:gs>
              <a:gs pos="30000">
                <a:srgbClr val="F6F9FC">
                  <a:alpha val="6274"/>
                </a:srgbClr>
              </a:gs>
              <a:gs pos="52999">
                <a:srgbClr val="FFFFFF"/>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Exo 2"/>
              <a:ea typeface="Exo 2"/>
              <a:cs typeface="Exo 2"/>
              <a:sym typeface="Exo 2"/>
            </a:endParaRPr>
          </a:p>
        </p:txBody>
      </p:sp>
      <p:sp>
        <p:nvSpPr>
          <p:cNvPr id="382" name="Google Shape;382;p19"/>
          <p:cNvSpPr/>
          <p:nvPr/>
        </p:nvSpPr>
        <p:spPr>
          <a:xfrm rot="3298156" flipH="1">
            <a:off x="7558432" y="-7067406"/>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Exo 2"/>
              <a:ea typeface="Exo 2"/>
              <a:cs typeface="Exo 2"/>
              <a:sym typeface="Exo 2"/>
            </a:endParaRPr>
          </a:p>
        </p:txBody>
      </p:sp>
      <p:sp>
        <p:nvSpPr>
          <p:cNvPr id="383" name="Google Shape;383;p19"/>
          <p:cNvSpPr txBox="1"/>
          <p:nvPr/>
        </p:nvSpPr>
        <p:spPr>
          <a:xfrm>
            <a:off x="7426745" y="2841556"/>
            <a:ext cx="4178571" cy="304694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3200" b="1" i="1" dirty="0">
                <a:solidFill>
                  <a:schemeClr val="dk2"/>
                </a:solidFill>
                <a:latin typeface="Exo 2 ExtraBold"/>
                <a:ea typeface="Exo 2 ExtraBold"/>
                <a:cs typeface="Exo 2 ExtraBold"/>
                <a:sym typeface="Exo 2 ExtraBold"/>
              </a:rPr>
              <a:t>Fiquei com</a:t>
            </a:r>
            <a:br>
              <a:rPr lang="pt-BR" sz="3200" b="1" i="1" dirty="0">
                <a:solidFill>
                  <a:schemeClr val="dk2"/>
                </a:solidFill>
                <a:latin typeface="Exo 2 ExtraBold"/>
                <a:ea typeface="Exo 2 ExtraBold"/>
                <a:cs typeface="Exo 2 ExtraBold"/>
                <a:sym typeface="Exo 2 ExtraBold"/>
              </a:rPr>
            </a:br>
            <a:r>
              <a:rPr lang="pt-BR" sz="3200" b="1" i="1" dirty="0">
                <a:solidFill>
                  <a:schemeClr val="dk2"/>
                </a:solidFill>
                <a:latin typeface="Exo 2 ExtraBold"/>
                <a:ea typeface="Exo 2 ExtraBold"/>
                <a:cs typeface="Exo 2 ExtraBold"/>
                <a:sym typeface="Exo 2 ExtraBold"/>
              </a:rPr>
              <a:t>medo de perder o relacionamento com a pessoa com a qual estava negociando</a:t>
            </a:r>
            <a:endParaRPr sz="1800" dirty="0"/>
          </a:p>
        </p:txBody>
      </p:sp>
      <p:sp>
        <p:nvSpPr>
          <p:cNvPr id="385" name="Google Shape;385;p19"/>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386" name="Google Shape;386;p19"/>
          <p:cNvSpPr txBox="1"/>
          <p:nvPr/>
        </p:nvSpPr>
        <p:spPr>
          <a:xfrm>
            <a:off x="335792" y="6181223"/>
            <a:ext cx="44213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20</a:t>
            </a:fld>
            <a:endParaRPr sz="1400" b="1">
              <a:solidFill>
                <a:schemeClr val="lt1"/>
              </a:solidFill>
              <a:latin typeface="Exo 2 ExtraBold"/>
              <a:ea typeface="Exo 2 ExtraBold"/>
              <a:cs typeface="Exo 2 ExtraBold"/>
              <a:sym typeface="Exo 2 ExtraBold"/>
            </a:endParaRPr>
          </a:p>
        </p:txBody>
      </p:sp>
      <p:sp>
        <p:nvSpPr>
          <p:cNvPr id="2" name="CaixaDeTexto 1">
            <a:extLst>
              <a:ext uri="{FF2B5EF4-FFF2-40B4-BE49-F238E27FC236}">
                <a16:creationId xmlns:a16="http://schemas.microsoft.com/office/drawing/2014/main" id="{390FCBE8-5BD2-B44B-A5FD-6DEBC3C8BF91}"/>
              </a:ext>
            </a:extLst>
          </p:cNvPr>
          <p:cNvSpPr txBox="1"/>
          <p:nvPr/>
        </p:nvSpPr>
        <p:spPr>
          <a:xfrm>
            <a:off x="8203359" y="902564"/>
            <a:ext cx="2625344" cy="1938992"/>
          </a:xfrm>
          <a:prstGeom prst="rect">
            <a:avLst/>
          </a:prstGeom>
          <a:noFill/>
        </p:spPr>
        <p:txBody>
          <a:bodyPr wrap="square" rtlCol="0">
            <a:spAutoFit/>
          </a:bodyPr>
          <a:lstStyle/>
          <a:p>
            <a:pPr algn="ctr"/>
            <a:r>
              <a:rPr lang="pt-BR" sz="12000" b="1" i="1" dirty="0">
                <a:ln w="38100">
                  <a:solidFill>
                    <a:schemeClr val="bg2"/>
                  </a:solidFill>
                </a:ln>
                <a:noFill/>
                <a:latin typeface="Exo 2.0 Extra Bold" pitchFamily="2" charset="77"/>
              </a:rPr>
              <a:t>07</a:t>
            </a:r>
          </a:p>
        </p:txBody>
      </p:sp>
    </p:spTree>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20" descr="Mulher com os braços para cima&#10;&#10;Descrição gerada automaticamente com confiança média"/>
          <p:cNvPicPr preferRelativeResize="0"/>
          <p:nvPr/>
        </p:nvPicPr>
        <p:blipFill rotWithShape="1">
          <a:blip r:embed="rId3">
            <a:alphaModFix/>
          </a:blip>
          <a:srcRect l="6527" r="24721" b="23349"/>
          <a:stretch/>
        </p:blipFill>
        <p:spPr>
          <a:xfrm>
            <a:off x="2962844" y="-1"/>
            <a:ext cx="9229156" cy="6858001"/>
          </a:xfrm>
          <a:prstGeom prst="rect">
            <a:avLst/>
          </a:prstGeom>
          <a:noFill/>
          <a:ln>
            <a:noFill/>
          </a:ln>
        </p:spPr>
      </p:pic>
      <p:sp>
        <p:nvSpPr>
          <p:cNvPr id="393" name="Google Shape;393;p20"/>
          <p:cNvSpPr/>
          <p:nvPr/>
        </p:nvSpPr>
        <p:spPr>
          <a:xfrm>
            <a:off x="0" y="-1"/>
            <a:ext cx="9124993" cy="6858001"/>
          </a:xfrm>
          <a:prstGeom prst="rect">
            <a:avLst/>
          </a:prstGeom>
          <a:gradFill>
            <a:gsLst>
              <a:gs pos="0">
                <a:schemeClr val="dk2"/>
              </a:gs>
              <a:gs pos="39000">
                <a:schemeClr val="dk2"/>
              </a:gs>
              <a:gs pos="100000">
                <a:srgbClr val="F06478">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grpSp>
        <p:nvGrpSpPr>
          <p:cNvPr id="394" name="Google Shape;394;p20"/>
          <p:cNvGrpSpPr/>
          <p:nvPr/>
        </p:nvGrpSpPr>
        <p:grpSpPr>
          <a:xfrm rot="-9511463">
            <a:off x="5245650" y="3635194"/>
            <a:ext cx="944532" cy="888721"/>
            <a:chOff x="194157" y="674041"/>
            <a:chExt cx="944532" cy="888721"/>
          </a:xfrm>
        </p:grpSpPr>
        <p:pic>
          <p:nvPicPr>
            <p:cNvPr id="395" name="Google Shape;395;p20"/>
            <p:cNvPicPr preferRelativeResize="0"/>
            <p:nvPr/>
          </p:nvPicPr>
          <p:blipFill rotWithShape="1">
            <a:blip r:embed="rId4">
              <a:alphaModFix/>
            </a:blip>
            <a:srcRect/>
            <a:stretch/>
          </p:blipFill>
          <p:spPr>
            <a:xfrm rot="5591532" flipH="1">
              <a:off x="131992" y="774051"/>
              <a:ext cx="782592" cy="615639"/>
            </a:xfrm>
            <a:prstGeom prst="rect">
              <a:avLst/>
            </a:prstGeom>
            <a:noFill/>
            <a:ln>
              <a:noFill/>
            </a:ln>
          </p:spPr>
        </p:pic>
        <p:pic>
          <p:nvPicPr>
            <p:cNvPr id="396" name="Google Shape;396;p20"/>
            <p:cNvPicPr preferRelativeResize="0"/>
            <p:nvPr/>
          </p:nvPicPr>
          <p:blipFill rotWithShape="1">
            <a:blip r:embed="rId5">
              <a:alphaModFix/>
            </a:blip>
            <a:srcRect/>
            <a:stretch/>
          </p:blipFill>
          <p:spPr>
            <a:xfrm rot="5591532" flipH="1">
              <a:off x="418261" y="847112"/>
              <a:ext cx="782592" cy="615639"/>
            </a:xfrm>
            <a:prstGeom prst="rect">
              <a:avLst/>
            </a:prstGeom>
            <a:noFill/>
            <a:ln>
              <a:noFill/>
            </a:ln>
          </p:spPr>
        </p:pic>
      </p:grpSp>
      <p:grpSp>
        <p:nvGrpSpPr>
          <p:cNvPr id="397" name="Google Shape;397;p20"/>
          <p:cNvGrpSpPr/>
          <p:nvPr/>
        </p:nvGrpSpPr>
        <p:grpSpPr>
          <a:xfrm rot="1165804">
            <a:off x="194159" y="1169575"/>
            <a:ext cx="944532" cy="888721"/>
            <a:chOff x="194157" y="674041"/>
            <a:chExt cx="944532" cy="888721"/>
          </a:xfrm>
        </p:grpSpPr>
        <p:pic>
          <p:nvPicPr>
            <p:cNvPr id="398" name="Google Shape;398;p20"/>
            <p:cNvPicPr preferRelativeResize="0"/>
            <p:nvPr/>
          </p:nvPicPr>
          <p:blipFill rotWithShape="1">
            <a:blip r:embed="rId4">
              <a:alphaModFix/>
            </a:blip>
            <a:srcRect/>
            <a:stretch/>
          </p:blipFill>
          <p:spPr>
            <a:xfrm rot="5591532" flipH="1">
              <a:off x="131992" y="774051"/>
              <a:ext cx="782592" cy="615639"/>
            </a:xfrm>
            <a:prstGeom prst="rect">
              <a:avLst/>
            </a:prstGeom>
            <a:noFill/>
            <a:ln>
              <a:noFill/>
            </a:ln>
          </p:spPr>
        </p:pic>
        <p:pic>
          <p:nvPicPr>
            <p:cNvPr id="399" name="Google Shape;399;p20"/>
            <p:cNvPicPr preferRelativeResize="0"/>
            <p:nvPr/>
          </p:nvPicPr>
          <p:blipFill rotWithShape="1">
            <a:blip r:embed="rId5">
              <a:alphaModFix/>
            </a:blip>
            <a:srcRect/>
            <a:stretch/>
          </p:blipFill>
          <p:spPr>
            <a:xfrm rot="5591532" flipH="1">
              <a:off x="418261" y="847112"/>
              <a:ext cx="782592" cy="615639"/>
            </a:xfrm>
            <a:prstGeom prst="rect">
              <a:avLst/>
            </a:prstGeom>
            <a:noFill/>
            <a:ln>
              <a:noFill/>
            </a:ln>
          </p:spPr>
        </p:pic>
      </p:grpSp>
      <p:sp>
        <p:nvSpPr>
          <p:cNvPr id="400" name="Google Shape;400;p20"/>
          <p:cNvSpPr txBox="1"/>
          <p:nvPr/>
        </p:nvSpPr>
        <p:spPr>
          <a:xfrm>
            <a:off x="623891" y="1477718"/>
            <a:ext cx="5219472" cy="390256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dirty="0">
                <a:solidFill>
                  <a:schemeClr val="lt1"/>
                </a:solidFill>
                <a:latin typeface="Exo 2 ExtraBold"/>
                <a:ea typeface="Exo 2 ExtraBold"/>
                <a:cs typeface="Exo 2 ExtraBold"/>
                <a:sym typeface="Exo 2 ExtraBold"/>
              </a:rPr>
              <a:t>Até que as mulheres sejam tão ambiciosas quanto os homens, elas não vão alcançar tanto quanto eles.</a:t>
            </a:r>
            <a:endParaRPr dirty="0"/>
          </a:p>
          <a:p>
            <a:pPr marL="0" marR="0" lvl="0" indent="0" algn="ctr" rtl="0">
              <a:lnSpc>
                <a:spcPct val="130000"/>
              </a:lnSpc>
              <a:spcBef>
                <a:spcPts val="0"/>
              </a:spcBef>
              <a:spcAft>
                <a:spcPts val="0"/>
              </a:spcAft>
              <a:buNone/>
            </a:pPr>
            <a:endParaRPr sz="2000" b="1" i="1" dirty="0">
              <a:solidFill>
                <a:schemeClr val="lt1"/>
              </a:solidFill>
              <a:latin typeface="Exo 2 ExtraBold"/>
              <a:ea typeface="Exo 2 ExtraBold"/>
              <a:cs typeface="Exo 2 ExtraBold"/>
              <a:sym typeface="Exo 2 ExtraBold"/>
            </a:endParaRPr>
          </a:p>
          <a:p>
            <a:pPr marL="0" marR="0" lvl="0" indent="0" algn="ctr" rtl="0">
              <a:lnSpc>
                <a:spcPct val="130000"/>
              </a:lnSpc>
              <a:spcBef>
                <a:spcPts val="0"/>
              </a:spcBef>
              <a:spcAft>
                <a:spcPts val="0"/>
              </a:spcAft>
              <a:buNone/>
            </a:pPr>
            <a:r>
              <a:rPr lang="pt-BR" sz="1600" b="1" i="1" dirty="0" err="1">
                <a:solidFill>
                  <a:schemeClr val="lt1"/>
                </a:solidFill>
                <a:latin typeface="Exo 2"/>
                <a:ea typeface="Exo 2"/>
                <a:cs typeface="Exo 2"/>
                <a:sym typeface="Exo 2"/>
              </a:rPr>
              <a:t>Sheryl</a:t>
            </a:r>
            <a:r>
              <a:rPr lang="pt-BR" sz="1600" b="1" i="1" dirty="0">
                <a:solidFill>
                  <a:schemeClr val="lt1"/>
                </a:solidFill>
                <a:latin typeface="Exo 2"/>
                <a:ea typeface="Exo 2"/>
                <a:cs typeface="Exo 2"/>
                <a:sym typeface="Exo 2"/>
              </a:rPr>
              <a:t> </a:t>
            </a:r>
            <a:r>
              <a:rPr lang="pt-BR" sz="1600" b="1" i="1" dirty="0" err="1">
                <a:solidFill>
                  <a:schemeClr val="lt1"/>
                </a:solidFill>
                <a:latin typeface="Exo 2"/>
                <a:ea typeface="Exo 2"/>
                <a:cs typeface="Exo 2"/>
                <a:sym typeface="Exo 2"/>
              </a:rPr>
              <a:t>Sandberg</a:t>
            </a:r>
            <a:r>
              <a:rPr lang="pt-BR" sz="1600" b="1" i="1" dirty="0">
                <a:solidFill>
                  <a:schemeClr val="lt1"/>
                </a:solidFill>
                <a:latin typeface="Exo 2"/>
                <a:ea typeface="Exo 2"/>
                <a:cs typeface="Exo 2"/>
                <a:sym typeface="Exo 2"/>
              </a:rPr>
              <a:t> – </a:t>
            </a:r>
            <a:r>
              <a:rPr lang="pt-BR" sz="1600" i="1" dirty="0">
                <a:solidFill>
                  <a:schemeClr val="lt1"/>
                </a:solidFill>
                <a:latin typeface="Exo 2"/>
                <a:ea typeface="Exo 2"/>
                <a:cs typeface="Exo 2"/>
                <a:sym typeface="Exo 2"/>
              </a:rPr>
              <a:t>executiva americana e ex-diretora de Operações do Facebook/Meta.</a:t>
            </a:r>
            <a:endParaRPr dirty="0"/>
          </a:p>
        </p:txBody>
      </p:sp>
      <p:sp>
        <p:nvSpPr>
          <p:cNvPr id="402" name="Google Shape;402;p20"/>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03" name="Google Shape;403;p20"/>
          <p:cNvSpPr txBox="1"/>
          <p:nvPr/>
        </p:nvSpPr>
        <p:spPr>
          <a:xfrm>
            <a:off x="335792" y="6181223"/>
            <a:ext cx="39475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2"/>
                </a:solidFill>
                <a:latin typeface="Exo 2 ExtraBold"/>
                <a:ea typeface="Exo 2 ExtraBold"/>
                <a:cs typeface="Exo 2 ExtraBold"/>
                <a:sym typeface="Exo 2 ExtraBold"/>
              </a:rPr>
              <a:t>21</a:t>
            </a:fld>
            <a:endParaRPr sz="1400" b="1">
              <a:solidFill>
                <a:schemeClr val="lt2"/>
              </a:solidFill>
              <a:latin typeface="Exo 2 ExtraBold"/>
              <a:ea typeface="Exo 2 ExtraBold"/>
              <a:cs typeface="Exo 2 ExtraBold"/>
              <a:sym typeface="Exo 2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21"/>
          <p:cNvPicPr preferRelativeResize="0"/>
          <p:nvPr/>
        </p:nvPicPr>
        <p:blipFill rotWithShape="1">
          <a:blip r:embed="rId3">
            <a:alphaModFix/>
          </a:blip>
          <a:srcRect l="16710"/>
          <a:stretch/>
        </p:blipFill>
        <p:spPr>
          <a:xfrm>
            <a:off x="-1" y="1"/>
            <a:ext cx="8571117" cy="6858000"/>
          </a:xfrm>
          <a:prstGeom prst="rect">
            <a:avLst/>
          </a:prstGeom>
          <a:noFill/>
          <a:ln>
            <a:noFill/>
          </a:ln>
        </p:spPr>
      </p:pic>
      <p:sp>
        <p:nvSpPr>
          <p:cNvPr id="410" name="Google Shape;410;p21"/>
          <p:cNvSpPr/>
          <p:nvPr/>
        </p:nvSpPr>
        <p:spPr>
          <a:xfrm flipH="1">
            <a:off x="4178346" y="-962"/>
            <a:ext cx="8038065" cy="6858962"/>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12" name="Google Shape;412;p21"/>
          <p:cNvSpPr txBox="1"/>
          <p:nvPr/>
        </p:nvSpPr>
        <p:spPr>
          <a:xfrm>
            <a:off x="7882803" y="2151266"/>
            <a:ext cx="3355813" cy="255450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pt-BR" sz="4000" b="1" dirty="0">
                <a:solidFill>
                  <a:schemeClr val="lt1"/>
                </a:solidFill>
                <a:latin typeface="Exo 2 ExtraBold"/>
                <a:ea typeface="Exo 2 ExtraBold"/>
                <a:cs typeface="Exo 2 ExtraBold"/>
                <a:sym typeface="Exo 2 ExtraBold"/>
              </a:rPr>
              <a:t>Mas, como podemos negociar melhor?</a:t>
            </a:r>
            <a:endParaRPr sz="4000" b="1" dirty="0">
              <a:solidFill>
                <a:schemeClr val="lt1"/>
              </a:solidFill>
              <a:latin typeface="Nunito"/>
              <a:ea typeface="Nunito"/>
              <a:cs typeface="Nunito"/>
              <a:sym typeface="Nunito"/>
            </a:endParaRPr>
          </a:p>
        </p:txBody>
      </p:sp>
      <p:sp>
        <p:nvSpPr>
          <p:cNvPr id="413" name="Google Shape;413;p21"/>
          <p:cNvSpPr/>
          <p:nvPr/>
        </p:nvSpPr>
        <p:spPr>
          <a:xfrm rot="1974999">
            <a:off x="10954208" y="5279031"/>
            <a:ext cx="2203953" cy="277075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14" name="Google Shape;414;p21"/>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22</a:t>
            </a:fld>
            <a:endParaRPr sz="1400" b="1">
              <a:solidFill>
                <a:schemeClr val="lt1"/>
              </a:solidFill>
              <a:latin typeface="Exo 2 ExtraBold"/>
              <a:ea typeface="Exo 2 ExtraBold"/>
              <a:cs typeface="Exo 2 ExtraBold"/>
              <a:sym typeface="Exo 2 ExtraBold"/>
            </a:endParaRPr>
          </a:p>
        </p:txBody>
      </p:sp>
      <p:pic>
        <p:nvPicPr>
          <p:cNvPr id="415" name="Google Shape;415;p21"/>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pic>
        <p:nvPicPr>
          <p:cNvPr id="2" name="Gráfico 1">
            <a:extLst>
              <a:ext uri="{FF2B5EF4-FFF2-40B4-BE49-F238E27FC236}">
                <a16:creationId xmlns:a16="http://schemas.microsoft.com/office/drawing/2014/main" id="{5CF08C40-EBA6-DEFD-9C66-49769339D8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7111403">
            <a:off x="-2948768" y="-1427848"/>
            <a:ext cx="11357489" cy="960304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22" descr="Homem sentado em banco de madeira na floresta&#10;&#10;Descrição gerada automaticamente com confiança média"/>
          <p:cNvPicPr preferRelativeResize="0"/>
          <p:nvPr/>
        </p:nvPicPr>
        <p:blipFill rotWithShape="1">
          <a:blip r:embed="rId3">
            <a:alphaModFix/>
          </a:blip>
          <a:srcRect l="-21852" r="21851"/>
          <a:stretch/>
        </p:blipFill>
        <p:spPr>
          <a:xfrm>
            <a:off x="1905000" y="0"/>
            <a:ext cx="10287000" cy="6858000"/>
          </a:xfrm>
          <a:prstGeom prst="rect">
            <a:avLst/>
          </a:prstGeom>
          <a:noFill/>
          <a:ln>
            <a:noFill/>
          </a:ln>
        </p:spPr>
      </p:pic>
      <p:sp>
        <p:nvSpPr>
          <p:cNvPr id="422" name="Google Shape;422;p22"/>
          <p:cNvSpPr/>
          <p:nvPr/>
        </p:nvSpPr>
        <p:spPr>
          <a:xfrm>
            <a:off x="-36787" y="-1"/>
            <a:ext cx="10087357" cy="6913639"/>
          </a:xfrm>
          <a:prstGeom prst="rect">
            <a:avLst/>
          </a:prstGeom>
          <a:gradFill>
            <a:gsLst>
              <a:gs pos="0">
                <a:srgbClr val="64C800">
                  <a:alpha val="60000"/>
                </a:srgbClr>
              </a:gs>
              <a:gs pos="100000">
                <a:srgbClr val="1E9B3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23" name="Google Shape;423;p22"/>
          <p:cNvSpPr/>
          <p:nvPr/>
        </p:nvSpPr>
        <p:spPr>
          <a:xfrm>
            <a:off x="-36786" y="-962"/>
            <a:ext cx="8013654" cy="6913640"/>
          </a:xfrm>
          <a:custGeom>
            <a:avLst/>
            <a:gdLst/>
            <a:ahLst/>
            <a:cxnLst/>
            <a:rect l="l" t="t" r="r" b="b"/>
            <a:pathLst>
              <a:path w="8013654" h="6913640" extrusionOk="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lt1"/>
              </a:gs>
              <a:gs pos="100000">
                <a:srgbClr val="F2F2F2"/>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24" name="Google Shape;424;p22"/>
          <p:cNvSpPr txBox="1"/>
          <p:nvPr/>
        </p:nvSpPr>
        <p:spPr>
          <a:xfrm>
            <a:off x="666424" y="1384576"/>
            <a:ext cx="3277779" cy="350044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pt-BR" sz="3600" b="1" i="1" dirty="0">
                <a:solidFill>
                  <a:schemeClr val="dk2"/>
                </a:solidFill>
                <a:latin typeface="Exo 2 ExtraBold"/>
                <a:ea typeface="Exo 2 ExtraBold"/>
                <a:cs typeface="Exo 2 ExtraBold"/>
                <a:sym typeface="Exo 2 ExtraBold"/>
              </a:rPr>
              <a:t>Tipos de negociação</a:t>
            </a:r>
            <a:endParaRPr dirty="0"/>
          </a:p>
          <a:p>
            <a:pPr marL="0" marR="0" lvl="0" indent="0" algn="l" rtl="0">
              <a:lnSpc>
                <a:spcPct val="130000"/>
              </a:lnSpc>
              <a:spcBef>
                <a:spcPts val="1400"/>
              </a:spcBef>
              <a:spcAft>
                <a:spcPts val="0"/>
              </a:spcAft>
              <a:buNone/>
            </a:pPr>
            <a:endParaRPr sz="1600" dirty="0">
              <a:solidFill>
                <a:schemeClr val="dk1"/>
              </a:solidFill>
              <a:latin typeface="Nunito"/>
              <a:ea typeface="Nunito"/>
              <a:cs typeface="Nunito"/>
              <a:sym typeface="Nunito"/>
            </a:endParaRPr>
          </a:p>
          <a:p>
            <a:pPr marL="360000" marR="0" lvl="0" indent="0" algn="l" rtl="0">
              <a:lnSpc>
                <a:spcPct val="130000"/>
              </a:lnSpc>
              <a:spcBef>
                <a:spcPts val="1400"/>
              </a:spcBef>
              <a:spcAft>
                <a:spcPts val="0"/>
              </a:spcAft>
              <a:buNone/>
            </a:pPr>
            <a:r>
              <a:rPr lang="pt-BR" sz="1600" b="1" dirty="0">
                <a:solidFill>
                  <a:schemeClr val="dk2"/>
                </a:solidFill>
                <a:latin typeface="Nunito"/>
                <a:ea typeface="Nunito"/>
                <a:cs typeface="Nunito"/>
                <a:sym typeface="Nunito"/>
              </a:rPr>
              <a:t>Negociação competitiva</a:t>
            </a:r>
            <a:r>
              <a:rPr lang="pt-BR" sz="1600" dirty="0">
                <a:solidFill>
                  <a:schemeClr val="dk1"/>
                </a:solidFill>
                <a:latin typeface="Nunito"/>
                <a:ea typeface="Nunito"/>
                <a:cs typeface="Nunito"/>
                <a:sym typeface="Nunito"/>
              </a:rPr>
              <a:t>, distributiva ou ganha-perde;</a:t>
            </a:r>
            <a:endParaRPr dirty="0"/>
          </a:p>
          <a:p>
            <a:pPr marL="360000" marR="0" lvl="0" indent="0" algn="l" rtl="0">
              <a:lnSpc>
                <a:spcPct val="130000"/>
              </a:lnSpc>
              <a:spcBef>
                <a:spcPts val="2800"/>
              </a:spcBef>
              <a:spcAft>
                <a:spcPts val="0"/>
              </a:spcAft>
              <a:buNone/>
            </a:pPr>
            <a:r>
              <a:rPr lang="pt-BR" sz="1600" b="1" dirty="0">
                <a:solidFill>
                  <a:schemeClr val="dk2"/>
                </a:solidFill>
                <a:latin typeface="Nunito"/>
                <a:ea typeface="Nunito"/>
                <a:cs typeface="Nunito"/>
                <a:sym typeface="Nunito"/>
              </a:rPr>
              <a:t>Negociação cooperativa</a:t>
            </a:r>
            <a:r>
              <a:rPr lang="pt-BR" sz="1600" dirty="0">
                <a:solidFill>
                  <a:schemeClr val="dk1"/>
                </a:solidFill>
                <a:latin typeface="Nunito"/>
                <a:ea typeface="Nunito"/>
                <a:cs typeface="Nunito"/>
                <a:sym typeface="Nunito"/>
              </a:rPr>
              <a:t>, integrativa ou ganha-ganha.</a:t>
            </a:r>
            <a:endParaRPr dirty="0"/>
          </a:p>
        </p:txBody>
      </p:sp>
      <p:sp>
        <p:nvSpPr>
          <p:cNvPr id="425" name="Google Shape;425;p22"/>
          <p:cNvSpPr/>
          <p:nvPr/>
        </p:nvSpPr>
        <p:spPr>
          <a:xfrm rot="1344472">
            <a:off x="4949566" y="-1227671"/>
            <a:ext cx="6963959" cy="8754904"/>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26" name="Google Shape;426;p22"/>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27" name="Google Shape;427;p22"/>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23</a:t>
            </a:fld>
            <a:endParaRPr sz="1400" b="1">
              <a:solidFill>
                <a:schemeClr val="lt1"/>
              </a:solidFill>
              <a:latin typeface="Exo 2 ExtraBold"/>
              <a:ea typeface="Exo 2 ExtraBold"/>
              <a:cs typeface="Exo 2 ExtraBold"/>
              <a:sym typeface="Exo 2 ExtraBold"/>
            </a:endParaRPr>
          </a:p>
        </p:txBody>
      </p:sp>
      <p:pic>
        <p:nvPicPr>
          <p:cNvPr id="428" name="Google Shape;428;p22"/>
          <p:cNvPicPr preferRelativeResize="0"/>
          <p:nvPr/>
        </p:nvPicPr>
        <p:blipFill rotWithShape="1">
          <a:blip r:embed="rId4">
            <a:alphaModFix/>
          </a:blip>
          <a:srcRect/>
          <a:stretch/>
        </p:blipFill>
        <p:spPr>
          <a:xfrm>
            <a:off x="-963844" y="4885981"/>
            <a:ext cx="2149677" cy="2582157"/>
          </a:xfrm>
          <a:prstGeom prst="rect">
            <a:avLst/>
          </a:prstGeom>
          <a:noFill/>
          <a:ln>
            <a:noFill/>
          </a:ln>
        </p:spPr>
      </p:pic>
      <p:cxnSp>
        <p:nvCxnSpPr>
          <p:cNvPr id="429" name="Google Shape;429;p22"/>
          <p:cNvCxnSpPr/>
          <p:nvPr/>
        </p:nvCxnSpPr>
        <p:spPr>
          <a:xfrm rot="10800000">
            <a:off x="367248" y="3037201"/>
            <a:ext cx="3808968" cy="0"/>
          </a:xfrm>
          <a:prstGeom prst="straightConnector1">
            <a:avLst/>
          </a:prstGeom>
          <a:noFill/>
          <a:ln w="9525" cap="flat" cmpd="sng">
            <a:solidFill>
              <a:srgbClr val="BFBFBF"/>
            </a:solidFill>
            <a:prstDash val="dash"/>
            <a:miter lim="800000"/>
            <a:headEnd type="none" w="sm" len="sm"/>
            <a:tailEnd type="none" w="sm" len="sm"/>
          </a:ln>
        </p:spPr>
      </p:cxnSp>
      <p:cxnSp>
        <p:nvCxnSpPr>
          <p:cNvPr id="430" name="Google Shape;430;p22"/>
          <p:cNvCxnSpPr/>
          <p:nvPr/>
        </p:nvCxnSpPr>
        <p:spPr>
          <a:xfrm rot="10800000">
            <a:off x="367248" y="4006192"/>
            <a:ext cx="3808968" cy="0"/>
          </a:xfrm>
          <a:prstGeom prst="straightConnector1">
            <a:avLst/>
          </a:prstGeom>
          <a:noFill/>
          <a:ln w="9525" cap="flat" cmpd="sng">
            <a:solidFill>
              <a:srgbClr val="BFBFBF"/>
            </a:solidFill>
            <a:prstDash val="dash"/>
            <a:miter lim="800000"/>
            <a:headEnd type="none" w="sm" len="sm"/>
            <a:tailEnd type="none" w="sm" len="sm"/>
          </a:ln>
        </p:spPr>
      </p:cxnSp>
      <p:cxnSp>
        <p:nvCxnSpPr>
          <p:cNvPr id="431" name="Google Shape;431;p22"/>
          <p:cNvCxnSpPr/>
          <p:nvPr/>
        </p:nvCxnSpPr>
        <p:spPr>
          <a:xfrm rot="10800000">
            <a:off x="367248" y="5016127"/>
            <a:ext cx="3808968" cy="0"/>
          </a:xfrm>
          <a:prstGeom prst="straightConnector1">
            <a:avLst/>
          </a:prstGeom>
          <a:noFill/>
          <a:ln w="9525" cap="flat" cmpd="sng">
            <a:solidFill>
              <a:srgbClr val="BFBFBF"/>
            </a:solidFill>
            <a:prstDash val="dash"/>
            <a:miter lim="800000"/>
            <a:headEnd type="none" w="sm" len="sm"/>
            <a:tailEnd type="none" w="sm" len="sm"/>
          </a:ln>
        </p:spPr>
      </p:cxnSp>
      <p:sp>
        <p:nvSpPr>
          <p:cNvPr id="432" name="Google Shape;432;p22"/>
          <p:cNvSpPr/>
          <p:nvPr/>
        </p:nvSpPr>
        <p:spPr>
          <a:xfrm>
            <a:off x="727631" y="3298983"/>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33" name="Google Shape;433;p22"/>
          <p:cNvSpPr/>
          <p:nvPr/>
        </p:nvSpPr>
        <p:spPr>
          <a:xfrm>
            <a:off x="727631" y="4295269"/>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23"/>
          <p:cNvPicPr preferRelativeResize="0"/>
          <p:nvPr/>
        </p:nvPicPr>
        <p:blipFill rotWithShape="1">
          <a:blip r:embed="rId3">
            <a:alphaModFix/>
          </a:blip>
          <a:srcRect l="8791" t="12" r="3363" b="11"/>
          <a:stretch/>
        </p:blipFill>
        <p:spPr>
          <a:xfrm>
            <a:off x="-2" y="-1923"/>
            <a:ext cx="9111917" cy="6913639"/>
          </a:xfrm>
          <a:prstGeom prst="rect">
            <a:avLst/>
          </a:prstGeom>
          <a:noFill/>
          <a:ln>
            <a:noFill/>
          </a:ln>
        </p:spPr>
      </p:pic>
      <p:sp>
        <p:nvSpPr>
          <p:cNvPr id="440" name="Google Shape;440;p23"/>
          <p:cNvSpPr/>
          <p:nvPr/>
        </p:nvSpPr>
        <p:spPr>
          <a:xfrm flipH="1">
            <a:off x="0" y="-1"/>
            <a:ext cx="12192000" cy="6913639"/>
          </a:xfrm>
          <a:prstGeom prst="rect">
            <a:avLst/>
          </a:prstGeom>
          <a:gradFill>
            <a:gsLst>
              <a:gs pos="0">
                <a:srgbClr val="64C800">
                  <a:alpha val="60000"/>
                </a:srgbClr>
              </a:gs>
              <a:gs pos="100000">
                <a:srgbClr val="1E9B32">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41" name="Google Shape;441;p23"/>
          <p:cNvSpPr/>
          <p:nvPr/>
        </p:nvSpPr>
        <p:spPr>
          <a:xfrm flipH="1">
            <a:off x="4560000" y="0"/>
            <a:ext cx="7632000" cy="6911716"/>
          </a:xfrm>
          <a:prstGeom prst="rect">
            <a:avLst/>
          </a:prstGeom>
          <a:gradFill>
            <a:gsLst>
              <a:gs pos="0">
                <a:schemeClr val="lt1"/>
              </a:gs>
              <a:gs pos="50000">
                <a:schemeClr val="lt1"/>
              </a:gs>
              <a:gs pos="100000">
                <a:srgbClr val="F2F2F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42" name="Google Shape;442;p23"/>
          <p:cNvSpPr/>
          <p:nvPr/>
        </p:nvSpPr>
        <p:spPr>
          <a:xfrm rot="1473581" flipH="1">
            <a:off x="5635839" y="127851"/>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443" name="Google Shape;443;p23"/>
          <p:cNvPicPr preferRelativeResize="0"/>
          <p:nvPr/>
        </p:nvPicPr>
        <p:blipFill rotWithShape="1">
          <a:blip r:embed="rId4">
            <a:alphaModFix/>
          </a:blip>
          <a:srcRect/>
          <a:stretch/>
        </p:blipFill>
        <p:spPr>
          <a:xfrm rot="2250838" flipH="1">
            <a:off x="6200946" y="-157739"/>
            <a:ext cx="9118825" cy="7173476"/>
          </a:xfrm>
          <a:prstGeom prst="rect">
            <a:avLst/>
          </a:prstGeom>
          <a:noFill/>
          <a:ln>
            <a:noFill/>
          </a:ln>
        </p:spPr>
      </p:pic>
      <p:pic>
        <p:nvPicPr>
          <p:cNvPr id="444" name="Google Shape;444;p23"/>
          <p:cNvPicPr preferRelativeResize="0"/>
          <p:nvPr/>
        </p:nvPicPr>
        <p:blipFill rotWithShape="1">
          <a:blip r:embed="rId5">
            <a:alphaModFix/>
          </a:blip>
          <a:srcRect/>
          <a:stretch/>
        </p:blipFill>
        <p:spPr>
          <a:xfrm rot="-120000">
            <a:off x="7181241" y="-1454109"/>
            <a:ext cx="7053220" cy="8472211"/>
          </a:xfrm>
          <a:prstGeom prst="rect">
            <a:avLst/>
          </a:prstGeom>
          <a:noFill/>
          <a:ln>
            <a:noFill/>
          </a:ln>
        </p:spPr>
      </p:pic>
      <p:sp>
        <p:nvSpPr>
          <p:cNvPr id="445" name="Google Shape;445;p23"/>
          <p:cNvSpPr/>
          <p:nvPr/>
        </p:nvSpPr>
        <p:spPr>
          <a:xfrm>
            <a:off x="6088138" y="1143000"/>
            <a:ext cx="5736614" cy="5346000"/>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grpSp>
        <p:nvGrpSpPr>
          <p:cNvPr id="446" name="Google Shape;446;p23"/>
          <p:cNvGrpSpPr/>
          <p:nvPr/>
        </p:nvGrpSpPr>
        <p:grpSpPr>
          <a:xfrm>
            <a:off x="6455451" y="3283695"/>
            <a:ext cx="206476" cy="1837638"/>
            <a:chOff x="952033" y="-1040628"/>
            <a:chExt cx="206476" cy="1837638"/>
          </a:xfrm>
        </p:grpSpPr>
        <p:sp>
          <p:nvSpPr>
            <p:cNvPr id="447" name="Google Shape;447;p23"/>
            <p:cNvSpPr/>
            <p:nvPr/>
          </p:nvSpPr>
          <p:spPr>
            <a:xfrm>
              <a:off x="952033" y="-1040628"/>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48" name="Google Shape;448;p23"/>
            <p:cNvSpPr/>
            <p:nvPr/>
          </p:nvSpPr>
          <p:spPr>
            <a:xfrm>
              <a:off x="952033" y="-210892"/>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49" name="Google Shape;449;p23"/>
            <p:cNvSpPr/>
            <p:nvPr/>
          </p:nvSpPr>
          <p:spPr>
            <a:xfrm>
              <a:off x="952033" y="634886"/>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grpSp>
      <p:sp>
        <p:nvSpPr>
          <p:cNvPr id="450" name="Google Shape;450;p23"/>
          <p:cNvSpPr txBox="1"/>
          <p:nvPr/>
        </p:nvSpPr>
        <p:spPr>
          <a:xfrm>
            <a:off x="6374286" y="1790743"/>
            <a:ext cx="5264093" cy="37815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b="1" i="1">
                <a:solidFill>
                  <a:schemeClr val="dk2"/>
                </a:solidFill>
                <a:latin typeface="Exo 2 ExtraBold"/>
                <a:ea typeface="Exo 2 ExtraBold"/>
                <a:cs typeface="Exo 2 ExtraBold"/>
                <a:sym typeface="Exo 2 ExtraBold"/>
              </a:rPr>
              <a:t>Negociação competitiva, distributiva ou ganha-perde</a:t>
            </a:r>
            <a:endParaRPr/>
          </a:p>
          <a:p>
            <a:pPr marL="0" marR="0" lvl="0" indent="0" algn="l" rtl="0">
              <a:spcBef>
                <a:spcPts val="0"/>
              </a:spcBef>
              <a:spcAft>
                <a:spcPts val="0"/>
              </a:spcAft>
              <a:buNone/>
            </a:pPr>
            <a:endParaRPr sz="1400">
              <a:solidFill>
                <a:schemeClr val="dk1"/>
              </a:solidFill>
              <a:latin typeface="Nunito"/>
              <a:ea typeface="Nunito"/>
              <a:cs typeface="Nunito"/>
              <a:sym typeface="Nunito"/>
            </a:endParaRPr>
          </a:p>
          <a:p>
            <a:pPr marL="0" marR="0" lvl="0" indent="0" algn="l" rtl="0">
              <a:lnSpc>
                <a:spcPct val="130000"/>
              </a:lnSpc>
              <a:spcBef>
                <a:spcPts val="800"/>
              </a:spcBef>
              <a:spcAft>
                <a:spcPts val="0"/>
              </a:spcAft>
              <a:buNone/>
            </a:pPr>
            <a:endParaRPr sz="1600">
              <a:solidFill>
                <a:schemeClr val="dk1"/>
              </a:solidFill>
              <a:latin typeface="Nunito"/>
              <a:ea typeface="Nunito"/>
              <a:cs typeface="Nunito"/>
              <a:sym typeface="Nunito"/>
            </a:endParaRPr>
          </a:p>
          <a:p>
            <a:pPr marL="360000" marR="0" lvl="0" indent="0" algn="l" rtl="0">
              <a:lnSpc>
                <a:spcPct val="130000"/>
              </a:lnSpc>
              <a:spcBef>
                <a:spcPts val="0"/>
              </a:spcBef>
              <a:spcAft>
                <a:spcPts val="0"/>
              </a:spcAft>
              <a:buNone/>
            </a:pPr>
            <a:r>
              <a:rPr lang="pt-BR" sz="1600">
                <a:solidFill>
                  <a:schemeClr val="dk1"/>
                </a:solidFill>
                <a:latin typeface="Nunito"/>
                <a:ea typeface="Nunito"/>
                <a:cs typeface="Nunito"/>
                <a:sym typeface="Nunito"/>
              </a:rPr>
              <a:t>Normalmente </a:t>
            </a:r>
            <a:r>
              <a:rPr lang="pt-BR" sz="1600" b="1">
                <a:solidFill>
                  <a:schemeClr val="dk1"/>
                </a:solidFill>
                <a:latin typeface="Nunito"/>
                <a:ea typeface="Nunito"/>
                <a:cs typeface="Nunito"/>
                <a:sym typeface="Nunito"/>
              </a:rPr>
              <a:t>só uma das partes sai ganhando;</a:t>
            </a:r>
            <a:endParaRPr/>
          </a:p>
          <a:p>
            <a:pPr marL="360000" marR="0" lvl="0" indent="0" algn="l" rtl="0">
              <a:lnSpc>
                <a:spcPct val="130000"/>
              </a:lnSpc>
              <a:spcBef>
                <a:spcPts val="800"/>
              </a:spcBef>
              <a:spcAft>
                <a:spcPts val="0"/>
              </a:spcAft>
              <a:buNone/>
            </a:pPr>
            <a:endParaRPr sz="1600">
              <a:solidFill>
                <a:schemeClr val="dk1"/>
              </a:solidFill>
              <a:latin typeface="Nunito"/>
              <a:ea typeface="Nunito"/>
              <a:cs typeface="Nunito"/>
              <a:sym typeface="Nunito"/>
            </a:endParaRPr>
          </a:p>
          <a:p>
            <a:pPr marL="360000" marR="0" lvl="0" indent="0" algn="l" rtl="0">
              <a:lnSpc>
                <a:spcPct val="130000"/>
              </a:lnSpc>
              <a:spcBef>
                <a:spcPts val="800"/>
              </a:spcBef>
              <a:spcAft>
                <a:spcPts val="0"/>
              </a:spcAft>
              <a:buNone/>
            </a:pPr>
            <a:r>
              <a:rPr lang="pt-BR" sz="1600">
                <a:solidFill>
                  <a:schemeClr val="dk1"/>
                </a:solidFill>
                <a:latin typeface="Nunito"/>
                <a:ea typeface="Nunito"/>
                <a:cs typeface="Nunito"/>
                <a:sym typeface="Nunito"/>
              </a:rPr>
              <a:t>O </a:t>
            </a:r>
            <a:r>
              <a:rPr lang="pt-BR" sz="1600" b="1">
                <a:solidFill>
                  <a:schemeClr val="dk1"/>
                </a:solidFill>
                <a:latin typeface="Nunito"/>
                <a:ea typeface="Nunito"/>
                <a:cs typeface="Nunito"/>
                <a:sym typeface="Nunito"/>
              </a:rPr>
              <a:t>relacionamento a longo prazo</a:t>
            </a:r>
            <a:r>
              <a:rPr lang="pt-BR" sz="1600">
                <a:solidFill>
                  <a:schemeClr val="dk1"/>
                </a:solidFill>
                <a:latin typeface="Nunito"/>
                <a:ea typeface="Nunito"/>
                <a:cs typeface="Nunito"/>
                <a:sym typeface="Nunito"/>
              </a:rPr>
              <a:t> não é priorizado;</a:t>
            </a:r>
            <a:endParaRPr/>
          </a:p>
          <a:p>
            <a:pPr marL="360000" marR="0" lvl="0" indent="0" algn="l" rtl="0">
              <a:lnSpc>
                <a:spcPct val="130000"/>
              </a:lnSpc>
              <a:spcBef>
                <a:spcPts val="800"/>
              </a:spcBef>
              <a:spcAft>
                <a:spcPts val="0"/>
              </a:spcAft>
              <a:buNone/>
            </a:pPr>
            <a:endParaRPr sz="1600">
              <a:solidFill>
                <a:schemeClr val="dk1"/>
              </a:solidFill>
              <a:latin typeface="Nunito"/>
              <a:ea typeface="Nunito"/>
              <a:cs typeface="Nunito"/>
              <a:sym typeface="Nunito"/>
            </a:endParaRPr>
          </a:p>
          <a:p>
            <a:pPr marL="360000" marR="0" lvl="0" indent="0" algn="l" rtl="0">
              <a:lnSpc>
                <a:spcPct val="130000"/>
              </a:lnSpc>
              <a:spcBef>
                <a:spcPts val="800"/>
              </a:spcBef>
              <a:spcAft>
                <a:spcPts val="0"/>
              </a:spcAft>
              <a:buNone/>
            </a:pPr>
            <a:r>
              <a:rPr lang="pt-BR" sz="1600">
                <a:solidFill>
                  <a:schemeClr val="dk1"/>
                </a:solidFill>
                <a:latin typeface="Nunito"/>
                <a:ea typeface="Nunito"/>
                <a:cs typeface="Nunito"/>
                <a:sym typeface="Nunito"/>
              </a:rPr>
              <a:t>Tende a ser uma negociação mais agressiva e com menos vinculo criado entre as partes.</a:t>
            </a:r>
            <a:endParaRPr/>
          </a:p>
        </p:txBody>
      </p:sp>
      <p:sp>
        <p:nvSpPr>
          <p:cNvPr id="451" name="Google Shape;451;p23"/>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52" name="Google Shape;452;p23"/>
          <p:cNvSpPr txBox="1"/>
          <p:nvPr/>
        </p:nvSpPr>
        <p:spPr>
          <a:xfrm>
            <a:off x="335792" y="6181223"/>
            <a:ext cx="44213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24</a:t>
            </a:fld>
            <a:endParaRPr sz="1400" b="1">
              <a:solidFill>
                <a:schemeClr val="lt1"/>
              </a:solidFill>
              <a:latin typeface="Exo 2 ExtraBold"/>
              <a:ea typeface="Exo 2 ExtraBold"/>
              <a:cs typeface="Exo 2 ExtraBold"/>
              <a:sym typeface="Exo 2 ExtraBold"/>
            </a:endParaRPr>
          </a:p>
        </p:txBody>
      </p:sp>
      <p:cxnSp>
        <p:nvCxnSpPr>
          <p:cNvPr id="453" name="Google Shape;453;p23"/>
          <p:cNvCxnSpPr/>
          <p:nvPr/>
        </p:nvCxnSpPr>
        <p:spPr>
          <a:xfrm rot="10800000">
            <a:off x="6455451" y="3752865"/>
            <a:ext cx="4968000" cy="0"/>
          </a:xfrm>
          <a:prstGeom prst="straightConnector1">
            <a:avLst/>
          </a:prstGeom>
          <a:noFill/>
          <a:ln w="9525" cap="flat" cmpd="sng">
            <a:solidFill>
              <a:srgbClr val="BFBFBF"/>
            </a:solidFill>
            <a:prstDash val="dash"/>
            <a:miter lim="800000"/>
            <a:headEnd type="none" w="sm" len="sm"/>
            <a:tailEnd type="none" w="sm" len="sm"/>
          </a:ln>
        </p:spPr>
      </p:cxnSp>
      <p:cxnSp>
        <p:nvCxnSpPr>
          <p:cNvPr id="454" name="Google Shape;454;p23"/>
          <p:cNvCxnSpPr/>
          <p:nvPr/>
        </p:nvCxnSpPr>
        <p:spPr>
          <a:xfrm rot="10800000">
            <a:off x="6455451" y="4635181"/>
            <a:ext cx="4968000" cy="0"/>
          </a:xfrm>
          <a:prstGeom prst="straightConnector1">
            <a:avLst/>
          </a:prstGeom>
          <a:noFill/>
          <a:ln w="9525" cap="flat" cmpd="sng">
            <a:solidFill>
              <a:srgbClr val="BFBFBF"/>
            </a:solidFill>
            <a:prstDash val="dash"/>
            <a:miter lim="800000"/>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24" descr="Grupo de pessoas em pé lado a lado&#10;&#10;Descrição gerada automaticamente"/>
          <p:cNvPicPr preferRelativeResize="0"/>
          <p:nvPr/>
        </p:nvPicPr>
        <p:blipFill rotWithShape="1">
          <a:blip r:embed="rId3">
            <a:alphaModFix/>
          </a:blip>
          <a:srcRect r="27148"/>
          <a:stretch/>
        </p:blipFill>
        <p:spPr>
          <a:xfrm>
            <a:off x="4630644" y="1"/>
            <a:ext cx="7561356" cy="6911714"/>
          </a:xfrm>
          <a:prstGeom prst="rect">
            <a:avLst/>
          </a:prstGeom>
          <a:noFill/>
          <a:ln>
            <a:noFill/>
          </a:ln>
        </p:spPr>
      </p:pic>
      <p:sp>
        <p:nvSpPr>
          <p:cNvPr id="462" name="Google Shape;462;p24"/>
          <p:cNvSpPr/>
          <p:nvPr/>
        </p:nvSpPr>
        <p:spPr>
          <a:xfrm>
            <a:off x="0" y="0"/>
            <a:ext cx="7632000" cy="6911716"/>
          </a:xfrm>
          <a:prstGeom prst="rect">
            <a:avLst/>
          </a:prstGeom>
          <a:gradFill>
            <a:gsLst>
              <a:gs pos="0">
                <a:schemeClr val="lt1"/>
              </a:gs>
              <a:gs pos="50000">
                <a:schemeClr val="lt1"/>
              </a:gs>
              <a:gs pos="100000">
                <a:srgbClr val="F2F2F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grpSp>
        <p:nvGrpSpPr>
          <p:cNvPr id="463" name="Google Shape;463;p24"/>
          <p:cNvGrpSpPr/>
          <p:nvPr/>
        </p:nvGrpSpPr>
        <p:grpSpPr>
          <a:xfrm flipH="1">
            <a:off x="-3674637" y="-2192495"/>
            <a:ext cx="12001068" cy="11242989"/>
            <a:chOff x="4560000" y="-2192495"/>
            <a:chExt cx="12001068" cy="11242989"/>
          </a:xfrm>
        </p:grpSpPr>
        <p:sp>
          <p:nvSpPr>
            <p:cNvPr id="464" name="Google Shape;464;p24"/>
            <p:cNvSpPr/>
            <p:nvPr/>
          </p:nvSpPr>
          <p:spPr>
            <a:xfrm rot="1473581" flipH="1">
              <a:off x="5635839" y="127851"/>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465" name="Google Shape;465;p24"/>
            <p:cNvPicPr preferRelativeResize="0"/>
            <p:nvPr/>
          </p:nvPicPr>
          <p:blipFill rotWithShape="1">
            <a:blip r:embed="rId4">
              <a:alphaModFix/>
            </a:blip>
            <a:srcRect/>
            <a:stretch/>
          </p:blipFill>
          <p:spPr>
            <a:xfrm rot="2250838" flipH="1">
              <a:off x="6200946" y="-157739"/>
              <a:ext cx="9118825" cy="7173476"/>
            </a:xfrm>
            <a:prstGeom prst="rect">
              <a:avLst/>
            </a:prstGeom>
            <a:noFill/>
            <a:ln>
              <a:noFill/>
            </a:ln>
          </p:spPr>
        </p:pic>
        <p:pic>
          <p:nvPicPr>
            <p:cNvPr id="466" name="Google Shape;466;p24"/>
            <p:cNvPicPr preferRelativeResize="0"/>
            <p:nvPr/>
          </p:nvPicPr>
          <p:blipFill rotWithShape="1">
            <a:blip r:embed="rId5">
              <a:alphaModFix/>
            </a:blip>
            <a:srcRect/>
            <a:stretch/>
          </p:blipFill>
          <p:spPr>
            <a:xfrm rot="-120000">
              <a:off x="7181241" y="-1454109"/>
              <a:ext cx="7053220" cy="8472211"/>
            </a:xfrm>
            <a:prstGeom prst="rect">
              <a:avLst/>
            </a:prstGeom>
            <a:noFill/>
            <a:ln>
              <a:noFill/>
            </a:ln>
          </p:spPr>
        </p:pic>
      </p:grpSp>
      <p:sp>
        <p:nvSpPr>
          <p:cNvPr id="467" name="Google Shape;467;p24"/>
          <p:cNvSpPr/>
          <p:nvPr/>
        </p:nvSpPr>
        <p:spPr>
          <a:xfrm>
            <a:off x="368968" y="968188"/>
            <a:ext cx="5727032" cy="5520812"/>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68" name="Google Shape;468;p24"/>
          <p:cNvSpPr txBox="1"/>
          <p:nvPr/>
        </p:nvSpPr>
        <p:spPr>
          <a:xfrm>
            <a:off x="813093" y="1659318"/>
            <a:ext cx="5108238" cy="4075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b="1" i="1" dirty="0">
                <a:solidFill>
                  <a:schemeClr val="dk2"/>
                </a:solidFill>
                <a:latin typeface="Exo 2 ExtraBold"/>
                <a:ea typeface="Exo 2 ExtraBold"/>
                <a:cs typeface="Exo 2 ExtraBold"/>
                <a:sym typeface="Exo 2 ExtraBold"/>
              </a:rPr>
              <a:t>Negociação cooperativa, integrativa ou ganha-ganha</a:t>
            </a:r>
            <a:endParaRPr dirty="0"/>
          </a:p>
          <a:p>
            <a:pPr marL="0" marR="0" lvl="0" indent="0" algn="l" rtl="0">
              <a:spcBef>
                <a:spcPts val="0"/>
              </a:spcBef>
              <a:spcAft>
                <a:spcPts val="0"/>
              </a:spcAft>
              <a:buNone/>
            </a:pPr>
            <a:endParaRPr sz="1400" dirty="0">
              <a:solidFill>
                <a:schemeClr val="dk1"/>
              </a:solidFill>
              <a:latin typeface="Nunito"/>
              <a:ea typeface="Nunito"/>
              <a:cs typeface="Nunito"/>
              <a:sym typeface="Nunito"/>
            </a:endParaRPr>
          </a:p>
          <a:p>
            <a:pPr marL="0" marR="0" lvl="0" indent="0" algn="l" rtl="0">
              <a:lnSpc>
                <a:spcPct val="130000"/>
              </a:lnSpc>
              <a:spcBef>
                <a:spcPts val="800"/>
              </a:spcBef>
              <a:spcAft>
                <a:spcPts val="0"/>
              </a:spcAft>
              <a:buNone/>
            </a:pPr>
            <a:endParaRPr sz="1600" dirty="0">
              <a:solidFill>
                <a:schemeClr val="dk1"/>
              </a:solidFill>
              <a:latin typeface="Nunito"/>
              <a:ea typeface="Nunito"/>
              <a:cs typeface="Nunito"/>
              <a:sym typeface="Nunito"/>
            </a:endParaRPr>
          </a:p>
          <a:p>
            <a:pPr marL="360000" marR="0" lvl="0" indent="0" algn="l" rtl="0">
              <a:lnSpc>
                <a:spcPct val="130000"/>
              </a:lnSpc>
              <a:spcBef>
                <a:spcPts val="0"/>
              </a:spcBef>
              <a:spcAft>
                <a:spcPts val="0"/>
              </a:spcAft>
              <a:buNone/>
            </a:pPr>
            <a:r>
              <a:rPr lang="pt-BR" sz="1600" dirty="0">
                <a:solidFill>
                  <a:schemeClr val="dk1"/>
                </a:solidFill>
                <a:latin typeface="Nunito"/>
                <a:ea typeface="Nunito"/>
                <a:cs typeface="Nunito"/>
                <a:sym typeface="Nunito"/>
              </a:rPr>
              <a:t>A negociação é mais flexível, em que as duas partes são beneficiadas;</a:t>
            </a:r>
            <a:endParaRPr dirty="0"/>
          </a:p>
          <a:p>
            <a:pPr marL="360000" marR="0" lvl="0" indent="0" algn="l" rtl="0">
              <a:lnSpc>
                <a:spcPct val="130000"/>
              </a:lnSpc>
              <a:spcBef>
                <a:spcPts val="600"/>
              </a:spcBef>
              <a:spcAft>
                <a:spcPts val="0"/>
              </a:spcAft>
              <a:buNone/>
            </a:pPr>
            <a:endParaRPr sz="1600" b="1" dirty="0">
              <a:solidFill>
                <a:schemeClr val="dk1"/>
              </a:solidFill>
              <a:latin typeface="Nunito"/>
              <a:ea typeface="Nunito"/>
              <a:cs typeface="Nunito"/>
              <a:sym typeface="Nunito"/>
            </a:endParaRPr>
          </a:p>
          <a:p>
            <a:pPr marL="360000" marR="0" lvl="0" indent="0" algn="l" rtl="0">
              <a:lnSpc>
                <a:spcPct val="130000"/>
              </a:lnSpc>
              <a:spcBef>
                <a:spcPts val="800"/>
              </a:spcBef>
              <a:spcAft>
                <a:spcPts val="0"/>
              </a:spcAft>
              <a:buNone/>
            </a:pPr>
            <a:r>
              <a:rPr lang="pt-BR" sz="1600" dirty="0">
                <a:solidFill>
                  <a:schemeClr val="dk1"/>
                </a:solidFill>
                <a:latin typeface="Nunito"/>
                <a:ea typeface="Nunito"/>
                <a:cs typeface="Nunito"/>
                <a:sym typeface="Nunito"/>
              </a:rPr>
              <a:t>O relacionamento a longo prazo é prioridade;</a:t>
            </a:r>
            <a:endParaRPr dirty="0"/>
          </a:p>
          <a:p>
            <a:pPr marL="360000" marR="0" lvl="0" indent="0" algn="l" rtl="0">
              <a:lnSpc>
                <a:spcPct val="130000"/>
              </a:lnSpc>
              <a:spcBef>
                <a:spcPts val="800"/>
              </a:spcBef>
              <a:spcAft>
                <a:spcPts val="0"/>
              </a:spcAft>
              <a:buNone/>
            </a:pPr>
            <a:endParaRPr sz="1600" dirty="0">
              <a:solidFill>
                <a:schemeClr val="dk1"/>
              </a:solidFill>
              <a:latin typeface="Nunito"/>
              <a:ea typeface="Nunito"/>
              <a:cs typeface="Nunito"/>
              <a:sym typeface="Nunito"/>
            </a:endParaRPr>
          </a:p>
          <a:p>
            <a:pPr marL="360000" marR="0" lvl="0" indent="0" algn="l" rtl="0">
              <a:lnSpc>
                <a:spcPct val="130000"/>
              </a:lnSpc>
              <a:spcBef>
                <a:spcPts val="800"/>
              </a:spcBef>
              <a:spcAft>
                <a:spcPts val="0"/>
              </a:spcAft>
              <a:buNone/>
            </a:pPr>
            <a:r>
              <a:rPr lang="pt-BR" sz="1600" dirty="0">
                <a:solidFill>
                  <a:schemeClr val="dk1"/>
                </a:solidFill>
                <a:latin typeface="Nunito"/>
                <a:ea typeface="Nunito"/>
                <a:cs typeface="Nunito"/>
                <a:sym typeface="Nunito"/>
              </a:rPr>
              <a:t>Estimula mais soluções criativas e criação de vínculo entre as partes.</a:t>
            </a:r>
            <a:endParaRPr dirty="0"/>
          </a:p>
        </p:txBody>
      </p:sp>
      <p:cxnSp>
        <p:nvCxnSpPr>
          <p:cNvPr id="469" name="Google Shape;469;p24"/>
          <p:cNvCxnSpPr/>
          <p:nvPr/>
        </p:nvCxnSpPr>
        <p:spPr>
          <a:xfrm rot="10800000">
            <a:off x="741979" y="4037167"/>
            <a:ext cx="4968000" cy="0"/>
          </a:xfrm>
          <a:prstGeom prst="straightConnector1">
            <a:avLst/>
          </a:prstGeom>
          <a:noFill/>
          <a:ln w="9525" cap="flat" cmpd="sng">
            <a:solidFill>
              <a:srgbClr val="BFBFBF"/>
            </a:solidFill>
            <a:prstDash val="dash"/>
            <a:miter lim="800000"/>
            <a:headEnd type="none" w="sm" len="sm"/>
            <a:tailEnd type="none" w="sm" len="sm"/>
          </a:ln>
        </p:spPr>
      </p:cxnSp>
      <p:cxnSp>
        <p:nvCxnSpPr>
          <p:cNvPr id="470" name="Google Shape;470;p24"/>
          <p:cNvCxnSpPr/>
          <p:nvPr/>
        </p:nvCxnSpPr>
        <p:spPr>
          <a:xfrm rot="10800000">
            <a:off x="741979" y="4887398"/>
            <a:ext cx="4968000" cy="0"/>
          </a:xfrm>
          <a:prstGeom prst="straightConnector1">
            <a:avLst/>
          </a:prstGeom>
          <a:noFill/>
          <a:ln w="9525" cap="flat" cmpd="sng">
            <a:solidFill>
              <a:srgbClr val="BFBFBF"/>
            </a:solidFill>
            <a:prstDash val="dash"/>
            <a:miter lim="800000"/>
            <a:headEnd type="none" w="sm" len="sm"/>
            <a:tailEnd type="none" w="sm" len="sm"/>
          </a:ln>
        </p:spPr>
      </p:cxnSp>
      <p:sp>
        <p:nvSpPr>
          <p:cNvPr id="471" name="Google Shape;471;p24"/>
          <p:cNvSpPr/>
          <p:nvPr/>
        </p:nvSpPr>
        <p:spPr>
          <a:xfrm>
            <a:off x="795221" y="3219114"/>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72" name="Google Shape;472;p24"/>
          <p:cNvSpPr/>
          <p:nvPr/>
        </p:nvSpPr>
        <p:spPr>
          <a:xfrm>
            <a:off x="795221" y="4340913"/>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73" name="Google Shape;473;p24"/>
          <p:cNvSpPr/>
          <p:nvPr/>
        </p:nvSpPr>
        <p:spPr>
          <a:xfrm>
            <a:off x="795221" y="5192413"/>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74" name="Google Shape;474;p24"/>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75" name="Google Shape;475;p24"/>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25</a:t>
            </a:fld>
            <a:endParaRPr sz="1400" b="1">
              <a:solidFill>
                <a:schemeClr val="lt1"/>
              </a:solidFill>
              <a:latin typeface="Exo 2 ExtraBold"/>
              <a:ea typeface="Exo 2 ExtraBold"/>
              <a:cs typeface="Exo 2 ExtraBold"/>
              <a:sym typeface="Exo 2 Extra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12"/>
          <p:cNvPicPr preferRelativeResize="0"/>
          <p:nvPr/>
        </p:nvPicPr>
        <p:blipFill rotWithShape="1">
          <a:blip r:embed="rId3">
            <a:alphaModFix/>
          </a:blip>
          <a:srcRect l="16264" r="-6419"/>
          <a:stretch/>
        </p:blipFill>
        <p:spPr>
          <a:xfrm>
            <a:off x="0" y="2760"/>
            <a:ext cx="9284144" cy="6861788"/>
          </a:xfrm>
          <a:prstGeom prst="rect">
            <a:avLst/>
          </a:prstGeom>
          <a:noFill/>
          <a:ln>
            <a:noFill/>
          </a:ln>
        </p:spPr>
      </p:pic>
      <p:sp>
        <p:nvSpPr>
          <p:cNvPr id="296" name="Google Shape;296;p12"/>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97" name="Google Shape;297;p12"/>
          <p:cNvSpPr txBox="1"/>
          <p:nvPr/>
        </p:nvSpPr>
        <p:spPr>
          <a:xfrm>
            <a:off x="8108851" y="2274579"/>
            <a:ext cx="3443865" cy="2123618"/>
          </a:xfrm>
          <a:prstGeom prst="rect">
            <a:avLst/>
          </a:prstGeom>
          <a:noFill/>
          <a:ln>
            <a:noFill/>
          </a:ln>
        </p:spPr>
        <p:txBody>
          <a:bodyPr spcFirstLastPara="1" wrap="square" lIns="91425" tIns="45700" rIns="91425" bIns="45700" anchor="b" anchorCtr="0">
            <a:spAutoFit/>
          </a:bodyPr>
          <a:lstStyle/>
          <a:p>
            <a:pPr marL="0" marR="0" lvl="0" indent="0" rtl="0">
              <a:spcBef>
                <a:spcPts val="0"/>
              </a:spcBef>
              <a:spcAft>
                <a:spcPts val="0"/>
              </a:spcAft>
              <a:buClr>
                <a:schemeClr val="lt1"/>
              </a:buClr>
              <a:buSzPts val="3600"/>
              <a:buFont typeface="Exo 2 ExtraBold"/>
              <a:buNone/>
            </a:pPr>
            <a:r>
              <a:rPr lang="pt-BR" sz="4400" b="1" i="1" dirty="0">
                <a:solidFill>
                  <a:schemeClr val="lt1"/>
                </a:solidFill>
                <a:latin typeface="Exo 2 ExtraBold"/>
                <a:ea typeface="Exo 2 ExtraBold"/>
                <a:cs typeface="Exo 2 ExtraBold"/>
                <a:sym typeface="Exo 2 ExtraBold"/>
              </a:rPr>
              <a:t>Como negociar na prática?</a:t>
            </a:r>
            <a:endParaRPr sz="4400" b="1" i="1" dirty="0">
              <a:solidFill>
                <a:schemeClr val="lt1"/>
              </a:solidFill>
              <a:latin typeface="Exo 2 ExtraBold"/>
              <a:ea typeface="Exo 2 ExtraBold"/>
              <a:cs typeface="Exo 2 ExtraBold"/>
              <a:sym typeface="Exo 2 ExtraBold"/>
            </a:endParaRPr>
          </a:p>
        </p:txBody>
      </p:sp>
      <p:sp>
        <p:nvSpPr>
          <p:cNvPr id="298" name="Google Shape;298;p12"/>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299" name="Google Shape;299;p12"/>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26</a:t>
            </a:fld>
            <a:endParaRPr sz="1400" b="1">
              <a:solidFill>
                <a:schemeClr val="lt1"/>
              </a:solidFill>
              <a:latin typeface="Exo 2 ExtraBold"/>
              <a:ea typeface="Exo 2 ExtraBold"/>
              <a:cs typeface="Exo 2 ExtraBold"/>
              <a:sym typeface="Exo 2 ExtraBold"/>
            </a:endParaRPr>
          </a:p>
        </p:txBody>
      </p:sp>
      <p:pic>
        <p:nvPicPr>
          <p:cNvPr id="300" name="Google Shape;300;p12"/>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pic>
        <p:nvPicPr>
          <p:cNvPr id="2" name="Gráfico 1">
            <a:extLst>
              <a:ext uri="{FF2B5EF4-FFF2-40B4-BE49-F238E27FC236}">
                <a16:creationId xmlns:a16="http://schemas.microsoft.com/office/drawing/2014/main" id="{B681EF31-808D-9C22-A5E4-F6CEAA0521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781460">
            <a:off x="-2948768" y="-1427848"/>
            <a:ext cx="11357489" cy="9603041"/>
          </a:xfrm>
          <a:prstGeom prst="rect">
            <a:avLst/>
          </a:prstGeom>
        </p:spPr>
      </p:pic>
    </p:spTree>
    <p:extLst>
      <p:ext uri="{BB962C8B-B14F-4D97-AF65-F5344CB8AC3E}">
        <p14:creationId xmlns:p14="http://schemas.microsoft.com/office/powerpoint/2010/main" val="3512413700"/>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Google Shape;492;p26"/>
          <p:cNvPicPr preferRelativeResize="0"/>
          <p:nvPr/>
        </p:nvPicPr>
        <p:blipFill rotWithShape="1">
          <a:blip r:embed="rId3">
            <a:alphaModFix/>
          </a:blip>
          <a:srcRect l="28581" r="-28581"/>
          <a:stretch/>
        </p:blipFill>
        <p:spPr>
          <a:xfrm>
            <a:off x="-5038" y="-9390"/>
            <a:ext cx="10372990" cy="6913633"/>
          </a:xfrm>
          <a:prstGeom prst="rect">
            <a:avLst/>
          </a:prstGeom>
          <a:noFill/>
          <a:ln>
            <a:noFill/>
          </a:ln>
        </p:spPr>
      </p:pic>
      <p:sp>
        <p:nvSpPr>
          <p:cNvPr id="493" name="Google Shape;493;p26"/>
          <p:cNvSpPr/>
          <p:nvPr/>
        </p:nvSpPr>
        <p:spPr>
          <a:xfrm flipH="1">
            <a:off x="0" y="-1"/>
            <a:ext cx="12192000" cy="6913639"/>
          </a:xfrm>
          <a:prstGeom prst="rect">
            <a:avLst/>
          </a:prstGeom>
          <a:gradFill>
            <a:gsLst>
              <a:gs pos="0">
                <a:srgbClr val="64C800">
                  <a:alpha val="60000"/>
                </a:srgbClr>
              </a:gs>
              <a:gs pos="100000">
                <a:srgbClr val="1E9B32">
                  <a:alpha val="0"/>
                </a:srgbClr>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94" name="Google Shape;494;p26"/>
          <p:cNvSpPr/>
          <p:nvPr/>
        </p:nvSpPr>
        <p:spPr>
          <a:xfrm flipH="1">
            <a:off x="2298022" y="0"/>
            <a:ext cx="9893978" cy="6911716"/>
          </a:xfrm>
          <a:prstGeom prst="rect">
            <a:avLst/>
          </a:prstGeom>
          <a:gradFill>
            <a:gsLst>
              <a:gs pos="0">
                <a:schemeClr val="lt1"/>
              </a:gs>
              <a:gs pos="50000">
                <a:schemeClr val="lt1"/>
              </a:gs>
              <a:gs pos="100000">
                <a:srgbClr val="F2F2F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495" name="Google Shape;495;p26"/>
          <p:cNvSpPr/>
          <p:nvPr/>
        </p:nvSpPr>
        <p:spPr>
          <a:xfrm rot="1473581" flipH="1">
            <a:off x="4360493" y="127851"/>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496" name="Google Shape;496;p26"/>
          <p:cNvPicPr preferRelativeResize="0"/>
          <p:nvPr/>
        </p:nvPicPr>
        <p:blipFill rotWithShape="1">
          <a:blip r:embed="rId4">
            <a:alphaModFix/>
          </a:blip>
          <a:srcRect/>
          <a:stretch/>
        </p:blipFill>
        <p:spPr>
          <a:xfrm rot="2250838" flipH="1">
            <a:off x="4873092" y="-139311"/>
            <a:ext cx="9118825" cy="7173476"/>
          </a:xfrm>
          <a:prstGeom prst="rect">
            <a:avLst/>
          </a:prstGeom>
          <a:noFill/>
          <a:ln>
            <a:noFill/>
          </a:ln>
        </p:spPr>
      </p:pic>
      <p:pic>
        <p:nvPicPr>
          <p:cNvPr id="497" name="Google Shape;497;p26"/>
          <p:cNvPicPr preferRelativeResize="0"/>
          <p:nvPr/>
        </p:nvPicPr>
        <p:blipFill rotWithShape="1">
          <a:blip r:embed="rId5">
            <a:alphaModFix/>
          </a:blip>
          <a:srcRect/>
          <a:stretch/>
        </p:blipFill>
        <p:spPr>
          <a:xfrm rot="-120000">
            <a:off x="5905895" y="-1454109"/>
            <a:ext cx="7053220" cy="8472211"/>
          </a:xfrm>
          <a:prstGeom prst="rect">
            <a:avLst/>
          </a:prstGeom>
          <a:noFill/>
          <a:ln>
            <a:noFill/>
          </a:ln>
        </p:spPr>
      </p:pic>
      <p:sp>
        <p:nvSpPr>
          <p:cNvPr id="498" name="Google Shape;498;p26"/>
          <p:cNvSpPr/>
          <p:nvPr/>
        </p:nvSpPr>
        <p:spPr>
          <a:xfrm>
            <a:off x="4874584" y="854242"/>
            <a:ext cx="6480000" cy="5149516"/>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pt-BR" sz="1800" dirty="0">
              <a:solidFill>
                <a:schemeClr val="lt1"/>
              </a:solidFill>
              <a:latin typeface="Nunito"/>
              <a:ea typeface="Nunito"/>
              <a:cs typeface="Nunito"/>
              <a:sym typeface="Nunito"/>
            </a:endParaRPr>
          </a:p>
        </p:txBody>
      </p:sp>
      <p:sp>
        <p:nvSpPr>
          <p:cNvPr id="503" name="Google Shape;503;p26"/>
          <p:cNvSpPr/>
          <p:nvPr/>
        </p:nvSpPr>
        <p:spPr>
          <a:xfrm rot="-3002956" flipH="1">
            <a:off x="-3188240" y="4700615"/>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04" name="Google Shape;504;p26"/>
          <p:cNvSpPr txBox="1"/>
          <p:nvPr/>
        </p:nvSpPr>
        <p:spPr>
          <a:xfrm>
            <a:off x="335791" y="6181223"/>
            <a:ext cx="4342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27</a:t>
            </a:fld>
            <a:endParaRPr sz="1400" b="1">
              <a:solidFill>
                <a:schemeClr val="lt1"/>
              </a:solidFill>
              <a:latin typeface="Exo 2 ExtraBold"/>
              <a:ea typeface="Exo 2 ExtraBold"/>
              <a:cs typeface="Exo 2 ExtraBold"/>
              <a:sym typeface="Exo 2 ExtraBold"/>
            </a:endParaRPr>
          </a:p>
        </p:txBody>
      </p:sp>
      <p:cxnSp>
        <p:nvCxnSpPr>
          <p:cNvPr id="505" name="Google Shape;505;p26"/>
          <p:cNvCxnSpPr/>
          <p:nvPr/>
        </p:nvCxnSpPr>
        <p:spPr>
          <a:xfrm rot="10800000">
            <a:off x="5237887" y="3191878"/>
            <a:ext cx="5580000" cy="0"/>
          </a:xfrm>
          <a:prstGeom prst="straightConnector1">
            <a:avLst/>
          </a:prstGeom>
          <a:noFill/>
          <a:ln w="9525" cap="flat" cmpd="sng">
            <a:solidFill>
              <a:srgbClr val="BFBFBF"/>
            </a:solidFill>
            <a:prstDash val="dash"/>
            <a:miter lim="800000"/>
            <a:headEnd type="none" w="sm" len="sm"/>
            <a:tailEnd type="none" w="sm" len="sm"/>
          </a:ln>
        </p:spPr>
      </p:cxnSp>
      <p:cxnSp>
        <p:nvCxnSpPr>
          <p:cNvPr id="506" name="Google Shape;506;p26"/>
          <p:cNvCxnSpPr/>
          <p:nvPr/>
        </p:nvCxnSpPr>
        <p:spPr>
          <a:xfrm rot="10800000">
            <a:off x="5237887" y="4104819"/>
            <a:ext cx="5580000" cy="0"/>
          </a:xfrm>
          <a:prstGeom prst="straightConnector1">
            <a:avLst/>
          </a:prstGeom>
          <a:noFill/>
          <a:ln w="9525" cap="flat" cmpd="sng">
            <a:solidFill>
              <a:srgbClr val="BFBFBF"/>
            </a:solidFill>
            <a:prstDash val="dash"/>
            <a:miter lim="800000"/>
            <a:headEnd type="none" w="sm" len="sm"/>
            <a:tailEnd type="none" w="sm" len="sm"/>
          </a:ln>
        </p:spPr>
      </p:cxnSp>
      <p:sp>
        <p:nvSpPr>
          <p:cNvPr id="507" name="Google Shape;507;p26"/>
          <p:cNvSpPr txBox="1"/>
          <p:nvPr/>
        </p:nvSpPr>
        <p:spPr>
          <a:xfrm>
            <a:off x="5534295" y="2464320"/>
            <a:ext cx="565084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dirty="0">
                <a:solidFill>
                  <a:schemeClr val="dk1"/>
                </a:solidFill>
                <a:latin typeface="Nunito"/>
                <a:ea typeface="Nunito"/>
                <a:cs typeface="Nunito"/>
                <a:sym typeface="Nunito"/>
              </a:rPr>
              <a:t>Conhecer a pessoa </a:t>
            </a:r>
            <a:r>
              <a:rPr lang="pt-BR" sz="2000" dirty="0">
                <a:solidFill>
                  <a:schemeClr val="dk1"/>
                </a:solidFill>
                <a:latin typeface="Nunito"/>
                <a:ea typeface="Nunito"/>
                <a:cs typeface="Nunito"/>
                <a:sym typeface="Nunito"/>
              </a:rPr>
              <a:t>com quem você está negociando;</a:t>
            </a:r>
            <a:endParaRPr sz="1800" dirty="0"/>
          </a:p>
        </p:txBody>
      </p:sp>
      <p:sp>
        <p:nvSpPr>
          <p:cNvPr id="508" name="Google Shape;508;p26"/>
          <p:cNvSpPr txBox="1"/>
          <p:nvPr/>
        </p:nvSpPr>
        <p:spPr>
          <a:xfrm>
            <a:off x="5531776" y="3354405"/>
            <a:ext cx="465857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dirty="0">
                <a:solidFill>
                  <a:schemeClr val="dk1"/>
                </a:solidFill>
                <a:latin typeface="Nunito"/>
                <a:ea typeface="Nunito"/>
                <a:cs typeface="Nunito"/>
                <a:sym typeface="Nunito"/>
              </a:rPr>
              <a:t>Focar no que importa: o seu objetivo</a:t>
            </a:r>
            <a:r>
              <a:rPr lang="pt-BR" sz="2000" dirty="0">
                <a:solidFill>
                  <a:schemeClr val="dk1"/>
                </a:solidFill>
                <a:latin typeface="Nunito"/>
                <a:ea typeface="Nunito"/>
                <a:cs typeface="Nunito"/>
                <a:sym typeface="Nunito"/>
              </a:rPr>
              <a:t> (e não o seu ego);</a:t>
            </a:r>
            <a:endParaRPr sz="1800" dirty="0"/>
          </a:p>
        </p:txBody>
      </p:sp>
      <p:sp>
        <p:nvSpPr>
          <p:cNvPr id="509" name="Google Shape;509;p26"/>
          <p:cNvSpPr txBox="1"/>
          <p:nvPr/>
        </p:nvSpPr>
        <p:spPr>
          <a:xfrm>
            <a:off x="5529257" y="4267344"/>
            <a:ext cx="5170653"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dirty="0">
                <a:solidFill>
                  <a:schemeClr val="dk1"/>
                </a:solidFill>
                <a:latin typeface="Nunito"/>
                <a:ea typeface="Nunito"/>
                <a:cs typeface="Nunito"/>
                <a:sym typeface="Nunito"/>
              </a:rPr>
              <a:t>Usar bem o </a:t>
            </a:r>
            <a:r>
              <a:rPr lang="pt-BR" sz="2000" b="1" dirty="0">
                <a:solidFill>
                  <a:schemeClr val="dk1"/>
                </a:solidFill>
                <a:latin typeface="Nunito"/>
                <a:ea typeface="Nunito"/>
                <a:cs typeface="Nunito"/>
                <a:sym typeface="Nunito"/>
              </a:rPr>
              <a:t>tempo para escutar</a:t>
            </a:r>
            <a:r>
              <a:rPr lang="pt-BR" sz="2000" dirty="0">
                <a:solidFill>
                  <a:schemeClr val="dk1"/>
                </a:solidFill>
                <a:latin typeface="Nunito"/>
                <a:ea typeface="Nunito"/>
                <a:cs typeface="Nunito"/>
                <a:sym typeface="Nunito"/>
              </a:rPr>
              <a:t>, mais do que falar.</a:t>
            </a:r>
            <a:endParaRPr sz="1800" dirty="0"/>
          </a:p>
        </p:txBody>
      </p:sp>
      <p:sp>
        <p:nvSpPr>
          <p:cNvPr id="3" name="CaixaDeTexto 2">
            <a:extLst>
              <a:ext uri="{FF2B5EF4-FFF2-40B4-BE49-F238E27FC236}">
                <a16:creationId xmlns:a16="http://schemas.microsoft.com/office/drawing/2014/main" id="{10F3E4D8-30DA-79F0-0F7C-5FEF9F0BBC1B}"/>
              </a:ext>
            </a:extLst>
          </p:cNvPr>
          <p:cNvSpPr txBox="1"/>
          <p:nvPr/>
        </p:nvSpPr>
        <p:spPr>
          <a:xfrm>
            <a:off x="5131414" y="1468290"/>
            <a:ext cx="4857036" cy="523220"/>
          </a:xfrm>
          <a:prstGeom prst="rect">
            <a:avLst/>
          </a:prstGeom>
          <a:noFill/>
        </p:spPr>
        <p:txBody>
          <a:bodyPr wrap="square">
            <a:spAutoFit/>
          </a:bodyPr>
          <a:lstStyle/>
          <a:p>
            <a:pPr marL="0" marR="0" lvl="0" indent="0" algn="l" rtl="0">
              <a:spcBef>
                <a:spcPts val="0"/>
              </a:spcBef>
              <a:spcAft>
                <a:spcPts val="0"/>
              </a:spcAft>
              <a:buNone/>
            </a:pPr>
            <a:r>
              <a:rPr lang="pt-BR" sz="2800" b="1" i="1" dirty="0">
                <a:solidFill>
                  <a:schemeClr val="dk2"/>
                </a:solidFill>
                <a:latin typeface="Exo 2 ExtraBold"/>
                <a:ea typeface="Exo 2 ExtraBold"/>
                <a:cs typeface="Exo 2 ExtraBold"/>
                <a:sym typeface="Exo 2 ExtraBold"/>
              </a:rPr>
              <a:t>Como negociar na prática:</a:t>
            </a:r>
            <a:endParaRPr lang="pt-BR" sz="2800" dirty="0"/>
          </a:p>
        </p:txBody>
      </p:sp>
      <p:sp>
        <p:nvSpPr>
          <p:cNvPr id="4" name="Google Shape;501;p26">
            <a:extLst>
              <a:ext uri="{FF2B5EF4-FFF2-40B4-BE49-F238E27FC236}">
                <a16:creationId xmlns:a16="http://schemas.microsoft.com/office/drawing/2014/main" id="{C78A7738-0208-ED68-D633-2BAA60FC5B6C}"/>
              </a:ext>
            </a:extLst>
          </p:cNvPr>
          <p:cNvSpPr/>
          <p:nvPr/>
        </p:nvSpPr>
        <p:spPr>
          <a:xfrm>
            <a:off x="5178907" y="2541172"/>
            <a:ext cx="352869" cy="277071"/>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Nunito"/>
              <a:ea typeface="Nunito"/>
              <a:cs typeface="Nunito"/>
              <a:sym typeface="Nunito"/>
            </a:endParaRPr>
          </a:p>
        </p:txBody>
      </p:sp>
      <p:sp>
        <p:nvSpPr>
          <p:cNvPr id="5" name="Google Shape;501;p26">
            <a:extLst>
              <a:ext uri="{FF2B5EF4-FFF2-40B4-BE49-F238E27FC236}">
                <a16:creationId xmlns:a16="http://schemas.microsoft.com/office/drawing/2014/main" id="{CECB8487-7FD5-2685-2EF9-A7C8C090AF31}"/>
              </a:ext>
            </a:extLst>
          </p:cNvPr>
          <p:cNvSpPr/>
          <p:nvPr/>
        </p:nvSpPr>
        <p:spPr>
          <a:xfrm>
            <a:off x="5173014" y="3419401"/>
            <a:ext cx="352869" cy="277071"/>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Nunito"/>
              <a:ea typeface="Nunito"/>
              <a:cs typeface="Nunito"/>
              <a:sym typeface="Nunito"/>
            </a:endParaRPr>
          </a:p>
        </p:txBody>
      </p:sp>
      <p:sp>
        <p:nvSpPr>
          <p:cNvPr id="6" name="Google Shape;501;p26">
            <a:extLst>
              <a:ext uri="{FF2B5EF4-FFF2-40B4-BE49-F238E27FC236}">
                <a16:creationId xmlns:a16="http://schemas.microsoft.com/office/drawing/2014/main" id="{901F208E-3DDA-B15B-FA31-FF428A443F94}"/>
              </a:ext>
            </a:extLst>
          </p:cNvPr>
          <p:cNvSpPr/>
          <p:nvPr/>
        </p:nvSpPr>
        <p:spPr>
          <a:xfrm>
            <a:off x="5181457" y="4310890"/>
            <a:ext cx="352869" cy="277071"/>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Nunito"/>
              <a:ea typeface="Nunito"/>
              <a:cs typeface="Nunito"/>
              <a:sym typeface="Nuni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a:extLst>
              <a:ext uri="{FF2B5EF4-FFF2-40B4-BE49-F238E27FC236}">
                <a16:creationId xmlns:a16="http://schemas.microsoft.com/office/drawing/2014/main" id="{62A1BB2A-13B4-7C47-7EE7-6FEF5FC64C8E}"/>
              </a:ext>
            </a:extLst>
          </p:cNvPr>
          <p:cNvPicPr>
            <a:picLocks noChangeAspect="1"/>
          </p:cNvPicPr>
          <p:nvPr/>
        </p:nvPicPr>
        <p:blipFill rotWithShape="1">
          <a:blip r:embed="rId4">
            <a:extLst>
              <a:ext uri="{28A0092B-C50C-407E-A947-70E740481C1C}">
                <a14:useLocalDpi xmlns:a14="http://schemas.microsoft.com/office/drawing/2010/main" val="0"/>
              </a:ext>
            </a:extLst>
          </a:blip>
          <a:srcRect l="-5528" r="5528"/>
          <a:stretch/>
        </p:blipFill>
        <p:spPr>
          <a:xfrm>
            <a:off x="2112890" y="-78435"/>
            <a:ext cx="10560328" cy="7037671"/>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a:off x="-36787" y="-1"/>
            <a:ext cx="10087357" cy="6913639"/>
          </a:xfrm>
          <a:prstGeom prst="rect">
            <a:avLst/>
          </a:prstGeom>
          <a:gradFill flip="none" rotWithShape="1">
            <a:gsLst>
              <a:gs pos="0">
                <a:schemeClr val="accent6">
                  <a:alpha val="60000"/>
                </a:schemeClr>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Gráfico 5">
            <a:extLst>
              <a:ext uri="{FF2B5EF4-FFF2-40B4-BE49-F238E27FC236}">
                <a16:creationId xmlns:a16="http://schemas.microsoft.com/office/drawing/2014/main" id="{447BB492-EC3E-4C24-A87A-35D15198D878}"/>
              </a:ext>
            </a:extLst>
          </p:cNvPr>
          <p:cNvSpPr/>
          <p:nvPr/>
        </p:nvSpPr>
        <p:spPr>
          <a:xfrm>
            <a:off x="-36786" y="-962"/>
            <a:ext cx="8013654" cy="6913640"/>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endParaRPr lang="pt-BR"/>
          </a:p>
        </p:txBody>
      </p:sp>
      <p:sp>
        <p:nvSpPr>
          <p:cNvPr id="7" name="Retângulo 6" hidden="1">
            <a:extLst>
              <a:ext uri="{FF2B5EF4-FFF2-40B4-BE49-F238E27FC236}">
                <a16:creationId xmlns:a16="http://schemas.microsoft.com/office/drawing/2014/main" id="{0C7C9205-81BC-4DF7-820C-51EA73E70519}"/>
              </a:ext>
            </a:extLst>
          </p:cNvPr>
          <p:cNvSpPr/>
          <p:nvPr/>
        </p:nvSpPr>
        <p:spPr>
          <a:xfrm>
            <a:off x="0" y="0"/>
            <a:ext cx="12192000" cy="6858000"/>
          </a:xfrm>
          <a:prstGeom prst="rect">
            <a:avLst/>
          </a:prstGeom>
          <a:gradFill>
            <a:gsLst>
              <a:gs pos="34000">
                <a:schemeClr val="tx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81984" y="1721607"/>
            <a:ext cx="3755545" cy="3367397"/>
          </a:xfrm>
          <a:prstGeom prst="rect">
            <a:avLst/>
          </a:prstGeom>
          <a:noFill/>
        </p:spPr>
        <p:txBody>
          <a:bodyPr wrap="square" rtlCol="0" anchor="ctr">
            <a:spAutoFit/>
          </a:bodyPr>
          <a:lstStyle/>
          <a:p>
            <a:r>
              <a:rPr lang="pt-BR" sz="3200" b="1" i="1" dirty="0">
                <a:solidFill>
                  <a:schemeClr val="bg2"/>
                </a:solidFill>
                <a:latin typeface="Exo 2.0" pitchFamily="2" charset="77"/>
              </a:rPr>
              <a:t>Escuta ativa</a:t>
            </a:r>
          </a:p>
          <a:p>
            <a:endParaRPr lang="pt-PT" sz="2800" dirty="0">
              <a:latin typeface="Exo 2.0" pitchFamily="2" charset="77"/>
            </a:endParaRPr>
          </a:p>
          <a:p>
            <a:pPr>
              <a:lnSpc>
                <a:spcPct val="130000"/>
              </a:lnSpc>
            </a:pPr>
            <a:r>
              <a:rPr lang="pt-PT" sz="2000" dirty="0">
                <a:latin typeface="Exo 2.0" pitchFamily="2" charset="77"/>
              </a:rPr>
              <a:t>Praticar constantemente a </a:t>
            </a:r>
            <a:r>
              <a:rPr lang="pt-PT" sz="2000" b="1" dirty="0">
                <a:latin typeface="Exo 2.0" pitchFamily="2" charset="77"/>
              </a:rPr>
              <a:t>escuta ativa</a:t>
            </a:r>
            <a:r>
              <a:rPr lang="pt-PT" sz="2000" dirty="0">
                <a:latin typeface="Exo 2.0" pitchFamily="2" charset="77"/>
              </a:rPr>
              <a:t> ajuda a </a:t>
            </a:r>
            <a:r>
              <a:rPr lang="pt-PT" sz="2000" b="1" dirty="0">
                <a:latin typeface="Exo 2.0" pitchFamily="2" charset="77"/>
              </a:rPr>
              <a:t>minimizar conflitos e desgastes</a:t>
            </a:r>
            <a:r>
              <a:rPr lang="pt-PT" sz="2000" dirty="0">
                <a:latin typeface="Exo 2.0" pitchFamily="2" charset="77"/>
              </a:rPr>
              <a:t>, </a:t>
            </a:r>
            <a:r>
              <a:rPr lang="pt-PT" sz="2000" b="1" dirty="0">
                <a:latin typeface="Exo 2.0" pitchFamily="2" charset="77"/>
              </a:rPr>
              <a:t>colabora na criação e sustentação de bons relacionamentos.</a:t>
            </a:r>
            <a:endParaRPr lang="pt-BR" sz="2000" dirty="0">
              <a:latin typeface="Exo 2.0" pitchFamily="2" charset="77"/>
            </a:endParaRPr>
          </a:p>
        </p:txBody>
      </p:sp>
      <p:sp>
        <p:nvSpPr>
          <p:cNvPr id="10" name="Gráfico 8">
            <a:extLst>
              <a:ext uri="{FF2B5EF4-FFF2-40B4-BE49-F238E27FC236}">
                <a16:creationId xmlns:a16="http://schemas.microsoft.com/office/drawing/2014/main" id="{B9D1B25D-0F14-4D69-91F3-5FA1465004C4}"/>
              </a:ext>
            </a:extLst>
          </p:cNvPr>
          <p:cNvSpPr/>
          <p:nvPr/>
        </p:nvSpPr>
        <p:spPr>
          <a:xfrm rot="278739">
            <a:off x="4884936" y="-517989"/>
            <a:ext cx="6963959" cy="8754904"/>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chemeClr val="bg2"/>
            </a:solidFill>
            <a:prstDash val="solid"/>
            <a:miter/>
          </a:ln>
        </p:spPr>
        <p:txBody>
          <a:bodyPr rtlCol="0" anchor="ctr"/>
          <a:lstStyle/>
          <a:p>
            <a:endParaRPr lang="pt-BR"/>
          </a:p>
        </p:txBody>
      </p:sp>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2" name="Gráfico 8" hidden="1">
            <a:extLst>
              <a:ext uri="{FF2B5EF4-FFF2-40B4-BE49-F238E27FC236}">
                <a16:creationId xmlns:a16="http://schemas.microsoft.com/office/drawing/2014/main" id="{376AC1D1-5199-4C74-924C-7983E3E1353C}"/>
              </a:ext>
            </a:extLst>
          </p:cNvPr>
          <p:cNvSpPr/>
          <p:nvPr/>
        </p:nvSpPr>
        <p:spPr>
          <a:xfrm rot="17740307">
            <a:off x="-1486445" y="4612657"/>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accent4"/>
            </a:solid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332867" y="6181223"/>
            <a:ext cx="491885"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28</a:t>
            </a:fld>
            <a:endParaRPr lang="pt-BR" sz="1400" dirty="0">
              <a:solidFill>
                <a:schemeClr val="bg1"/>
              </a:solidFill>
              <a:latin typeface="+mj-lt"/>
            </a:endParaRPr>
          </a:p>
        </p:txBody>
      </p:sp>
      <p:pic>
        <p:nvPicPr>
          <p:cNvPr id="30" name="Gráfico 29" hidden="1">
            <a:extLst>
              <a:ext uri="{FF2B5EF4-FFF2-40B4-BE49-F238E27FC236}">
                <a16:creationId xmlns:a16="http://schemas.microsoft.com/office/drawing/2014/main" id="{92B42EF2-5388-4D79-85BF-57CDBDB809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42032" y="4484876"/>
            <a:ext cx="2030467" cy="2560154"/>
          </a:xfrm>
          <a:prstGeom prst="rect">
            <a:avLst/>
          </a:prstGeom>
        </p:spPr>
      </p:pic>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3844" y="4885981"/>
            <a:ext cx="2149677" cy="2582157"/>
          </a:xfrm>
          <a:prstGeom prst="rect">
            <a:avLst/>
          </a:prstGeom>
        </p:spPr>
      </p:pic>
    </p:spTree>
    <p:custDataLst>
      <p:tags r:id="rId1"/>
    </p:custDataLst>
    <p:extLst>
      <p:ext uri="{BB962C8B-B14F-4D97-AF65-F5344CB8AC3E}">
        <p14:creationId xmlns:p14="http://schemas.microsoft.com/office/powerpoint/2010/main" val="2646327687"/>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28"/>
          <p:cNvPicPr preferRelativeResize="0"/>
          <p:nvPr/>
        </p:nvPicPr>
        <p:blipFill rotWithShape="1">
          <a:blip r:embed="rId3">
            <a:alphaModFix/>
          </a:blip>
          <a:srcRect l="15590" r="10561"/>
          <a:stretch/>
        </p:blipFill>
        <p:spPr>
          <a:xfrm>
            <a:off x="0" y="1"/>
            <a:ext cx="7594477" cy="6858000"/>
          </a:xfrm>
          <a:prstGeom prst="rect">
            <a:avLst/>
          </a:prstGeom>
          <a:noFill/>
          <a:ln>
            <a:noFill/>
          </a:ln>
        </p:spPr>
      </p:pic>
      <p:sp>
        <p:nvSpPr>
          <p:cNvPr id="528" name="Google Shape;528;p28"/>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29" name="Google Shape;529;p28"/>
          <p:cNvSpPr txBox="1"/>
          <p:nvPr/>
        </p:nvSpPr>
        <p:spPr>
          <a:xfrm>
            <a:off x="7986135" y="3549978"/>
            <a:ext cx="3443865" cy="1200288"/>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Clr>
                <a:schemeClr val="lt1"/>
              </a:buClr>
              <a:buSzPts val="3600"/>
              <a:buFont typeface="Exo 2 ExtraBold"/>
              <a:buNone/>
            </a:pPr>
            <a:r>
              <a:rPr lang="pt-BR" sz="3600" b="1" i="1">
                <a:solidFill>
                  <a:schemeClr val="lt1"/>
                </a:solidFill>
                <a:latin typeface="Exo 2 ExtraBold"/>
                <a:ea typeface="Exo 2 ExtraBold"/>
                <a:cs typeface="Exo 2 ExtraBold"/>
                <a:sym typeface="Exo 2 ExtraBold"/>
              </a:rPr>
              <a:t>Tipos de negociadoras</a:t>
            </a:r>
            <a:endParaRPr sz="3600" b="1" i="1">
              <a:solidFill>
                <a:schemeClr val="lt1"/>
              </a:solidFill>
              <a:latin typeface="Exo 2 ExtraBold"/>
              <a:ea typeface="Exo 2 ExtraBold"/>
              <a:cs typeface="Exo 2 ExtraBold"/>
              <a:sym typeface="Exo 2 ExtraBold"/>
            </a:endParaRPr>
          </a:p>
        </p:txBody>
      </p:sp>
      <p:sp>
        <p:nvSpPr>
          <p:cNvPr id="530" name="Google Shape;530;p28"/>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31" name="Google Shape;531;p28"/>
          <p:cNvSpPr txBox="1"/>
          <p:nvPr/>
        </p:nvSpPr>
        <p:spPr>
          <a:xfrm>
            <a:off x="11313994" y="6181222"/>
            <a:ext cx="510806"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29</a:t>
            </a:fld>
            <a:endParaRPr sz="1400" b="1">
              <a:solidFill>
                <a:schemeClr val="lt1"/>
              </a:solidFill>
              <a:latin typeface="Exo 2 ExtraBold"/>
              <a:ea typeface="Exo 2 ExtraBold"/>
              <a:cs typeface="Exo 2 ExtraBold"/>
              <a:sym typeface="Exo 2 ExtraBold"/>
            </a:endParaRPr>
          </a:p>
        </p:txBody>
      </p:sp>
      <p:pic>
        <p:nvPicPr>
          <p:cNvPr id="532" name="Google Shape;532;p28"/>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sp>
        <p:nvSpPr>
          <p:cNvPr id="2" name="CaixaDeTexto 1">
            <a:extLst>
              <a:ext uri="{FF2B5EF4-FFF2-40B4-BE49-F238E27FC236}">
                <a16:creationId xmlns:a16="http://schemas.microsoft.com/office/drawing/2014/main" id="{E08DFB94-345A-1723-B07C-6BE79F655B0E}"/>
              </a:ext>
            </a:extLst>
          </p:cNvPr>
          <p:cNvSpPr txBox="1"/>
          <p:nvPr/>
        </p:nvSpPr>
        <p:spPr>
          <a:xfrm>
            <a:off x="7986088" y="1735582"/>
            <a:ext cx="3443865" cy="1938992"/>
          </a:xfrm>
          <a:prstGeom prst="rect">
            <a:avLst/>
          </a:prstGeom>
          <a:noFill/>
        </p:spPr>
        <p:txBody>
          <a:bodyPr wrap="square" rtlCol="0">
            <a:spAutoFit/>
          </a:bodyPr>
          <a:lstStyle/>
          <a:p>
            <a:pPr algn="ctr"/>
            <a:r>
              <a:rPr lang="pt-BR" sz="12000" b="1" dirty="0">
                <a:ln w="38100">
                  <a:solidFill>
                    <a:schemeClr val="bg1"/>
                  </a:solidFill>
                </a:ln>
                <a:noFill/>
                <a:latin typeface="Exo 2.0 Extra Bold" pitchFamily="2" charset="77"/>
              </a:rPr>
              <a:t>04</a:t>
            </a:r>
          </a:p>
        </p:txBody>
      </p:sp>
      <p:pic>
        <p:nvPicPr>
          <p:cNvPr id="3" name="Gráfico 2">
            <a:extLst>
              <a:ext uri="{FF2B5EF4-FFF2-40B4-BE49-F238E27FC236}">
                <a16:creationId xmlns:a16="http://schemas.microsoft.com/office/drawing/2014/main" id="{B7BDC00A-FB1A-6858-1497-C926C4887A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781460">
            <a:off x="-2937016" y="-1372522"/>
            <a:ext cx="11357489" cy="960304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5" name="Google Shape;125;p3"/>
          <p:cNvPicPr preferRelativeResize="0"/>
          <p:nvPr/>
        </p:nvPicPr>
        <p:blipFill>
          <a:blip r:embed="rId3"/>
          <a:srcRect l="11315" r="11315"/>
          <a:stretch/>
        </p:blipFill>
        <p:spPr>
          <a:xfrm>
            <a:off x="3586058" y="3390682"/>
            <a:ext cx="2578283" cy="2499274"/>
          </a:xfrm>
          <a:prstGeom prst="roundRect">
            <a:avLst>
              <a:gd name="adj" fmla="val 16667"/>
            </a:avLst>
          </a:prstGeom>
          <a:noFill/>
          <a:ln>
            <a:noFill/>
          </a:ln>
        </p:spPr>
      </p:pic>
      <p:grpSp>
        <p:nvGrpSpPr>
          <p:cNvPr id="127" name="Google Shape;127;p3"/>
          <p:cNvGrpSpPr/>
          <p:nvPr/>
        </p:nvGrpSpPr>
        <p:grpSpPr>
          <a:xfrm rot="-2590511">
            <a:off x="-5355900" y="-5644414"/>
            <a:ext cx="11273304" cy="10326224"/>
            <a:chOff x="-4250821" y="-1969690"/>
            <a:chExt cx="11273304" cy="10326224"/>
          </a:xfrm>
        </p:grpSpPr>
        <p:sp>
          <p:nvSpPr>
            <p:cNvPr id="128" name="Google Shape;128;p3"/>
            <p:cNvSpPr/>
            <p:nvPr/>
          </p:nvSpPr>
          <p:spPr>
            <a:xfrm rot="-1473581">
              <a:off x="-3174982" y="-377383"/>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pic>
          <p:nvPicPr>
            <p:cNvPr id="129" name="Google Shape;129;p3"/>
            <p:cNvPicPr preferRelativeResize="0"/>
            <p:nvPr/>
          </p:nvPicPr>
          <p:blipFill rotWithShape="1">
            <a:blip r:embed="rId4">
              <a:alphaModFix/>
            </a:blip>
            <a:srcRect/>
            <a:stretch/>
          </p:blipFill>
          <p:spPr>
            <a:xfrm rot="120000" flipH="1">
              <a:off x="-2637760" y="-1850333"/>
              <a:ext cx="6986513" cy="8392084"/>
            </a:xfrm>
            <a:prstGeom prst="rect">
              <a:avLst/>
            </a:prstGeom>
            <a:noFill/>
            <a:ln>
              <a:noFill/>
            </a:ln>
          </p:spPr>
        </p:pic>
      </p:grpSp>
      <p:sp>
        <p:nvSpPr>
          <p:cNvPr id="130" name="Google Shape;130;p3"/>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rgbClr val="5B5B5B"/>
              </a:buClr>
              <a:buSzPts val="1400"/>
              <a:buFont typeface="Exo 2 ExtraBold"/>
              <a:buNone/>
            </a:pPr>
            <a:fld id="{00000000-1234-1234-1234-123412341234}" type="slidenum">
              <a:rPr lang="pt-BR" sz="1400" b="1" i="0" u="none" strike="noStrike" cap="none">
                <a:solidFill>
                  <a:srgbClr val="5B5B5B"/>
                </a:solidFill>
                <a:latin typeface="Exo 2 ExtraBold"/>
                <a:ea typeface="Exo 2 ExtraBold"/>
                <a:cs typeface="Exo 2 ExtraBold"/>
                <a:sym typeface="Exo 2 ExtraBold"/>
              </a:rPr>
              <a:t>3</a:t>
            </a:fld>
            <a:endParaRPr sz="1400" b="1" i="0" u="none" strike="noStrike" cap="none">
              <a:solidFill>
                <a:srgbClr val="5B5B5B"/>
              </a:solidFill>
              <a:latin typeface="Exo 2 ExtraBold"/>
              <a:ea typeface="Exo 2 ExtraBold"/>
              <a:cs typeface="Exo 2 ExtraBold"/>
              <a:sym typeface="Exo 2 ExtraBold"/>
            </a:endParaRPr>
          </a:p>
        </p:txBody>
      </p:sp>
      <p:sp>
        <p:nvSpPr>
          <p:cNvPr id="131" name="Google Shape;131;p3"/>
          <p:cNvSpPr txBox="1"/>
          <p:nvPr/>
        </p:nvSpPr>
        <p:spPr>
          <a:xfrm>
            <a:off x="280752" y="605895"/>
            <a:ext cx="365894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Clr>
                <a:schemeClr val="lt1"/>
              </a:buClr>
              <a:buSzPts val="4800"/>
              <a:buFont typeface="Exo 2 ExtraBold"/>
              <a:buNone/>
            </a:pPr>
            <a:r>
              <a:rPr lang="pt-BR" sz="4800" b="1" i="1" u="none" strike="noStrike" cap="none">
                <a:solidFill>
                  <a:schemeClr val="lt1"/>
                </a:solidFill>
                <a:latin typeface="Exo 2 ExtraBold"/>
                <a:ea typeface="Exo 2 ExtraBold"/>
                <a:cs typeface="Exo 2 ExtraBold"/>
                <a:sym typeface="Exo 2 ExtraBold"/>
              </a:rPr>
              <a:t>Check-in</a:t>
            </a:r>
            <a:endParaRPr sz="3200" b="1" i="1" u="none" strike="noStrike" cap="none">
              <a:solidFill>
                <a:schemeClr val="lt1"/>
              </a:solidFill>
              <a:latin typeface="Exo 2 ExtraBold"/>
              <a:ea typeface="Exo 2 ExtraBold"/>
              <a:cs typeface="Exo 2 ExtraBold"/>
              <a:sym typeface="Exo 2 ExtraBold"/>
            </a:endParaRPr>
          </a:p>
        </p:txBody>
      </p:sp>
      <p:pic>
        <p:nvPicPr>
          <p:cNvPr id="132" name="Google Shape;132;p3"/>
          <p:cNvPicPr preferRelativeResize="0"/>
          <p:nvPr/>
        </p:nvPicPr>
        <p:blipFill rotWithShape="1">
          <a:blip r:embed="rId5"/>
          <a:srcRect l="20811" t="-9" r="24633" b="9"/>
          <a:stretch/>
        </p:blipFill>
        <p:spPr>
          <a:xfrm>
            <a:off x="7664685" y="3360847"/>
            <a:ext cx="2481410" cy="2558470"/>
          </a:xfrm>
          <a:prstGeom prst="roundRect">
            <a:avLst>
              <a:gd name="adj" fmla="val 16667"/>
            </a:avLst>
          </a:prstGeom>
          <a:noFill/>
          <a:ln>
            <a:noFill/>
          </a:ln>
        </p:spPr>
      </p:pic>
      <p:sp>
        <p:nvSpPr>
          <p:cNvPr id="133" name="Google Shape;133;p3"/>
          <p:cNvSpPr/>
          <p:nvPr/>
        </p:nvSpPr>
        <p:spPr>
          <a:xfrm>
            <a:off x="2662195" y="1969100"/>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a:solidFill>
                <a:srgbClr val="FFFFFF"/>
              </a:solidFill>
              <a:latin typeface="Exo 2 Medium"/>
              <a:ea typeface="Exo 2 Medium"/>
              <a:cs typeface="Exo 2 Medium"/>
              <a:sym typeface="Exo 2 Medium"/>
            </a:endParaRPr>
          </a:p>
        </p:txBody>
      </p:sp>
      <p:sp>
        <p:nvSpPr>
          <p:cNvPr id="134" name="Google Shape;134;p3"/>
          <p:cNvSpPr/>
          <p:nvPr/>
        </p:nvSpPr>
        <p:spPr>
          <a:xfrm>
            <a:off x="6718124" y="1969100"/>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a:solidFill>
                <a:srgbClr val="FFFFFF"/>
              </a:solidFill>
              <a:latin typeface="Exo 2 Medium"/>
              <a:ea typeface="Exo 2 Medium"/>
              <a:cs typeface="Exo 2 Medium"/>
              <a:sym typeface="Exo 2 Medium"/>
            </a:endParaRPr>
          </a:p>
        </p:txBody>
      </p:sp>
      <p:sp>
        <p:nvSpPr>
          <p:cNvPr id="135" name="Google Shape;135;p3"/>
          <p:cNvSpPr txBox="1"/>
          <p:nvPr/>
        </p:nvSpPr>
        <p:spPr>
          <a:xfrm>
            <a:off x="2808678" y="1851048"/>
            <a:ext cx="57372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i="0" u="none" strike="noStrike" cap="none" dirty="0">
                <a:solidFill>
                  <a:srgbClr val="FFFFFF"/>
                </a:solidFill>
                <a:latin typeface="Exo 2.0" pitchFamily="2" charset="77"/>
                <a:ea typeface="Exo 2 Medium"/>
                <a:cs typeface="Exo 2 Medium"/>
                <a:sym typeface="Exo 2 Medium"/>
              </a:rPr>
              <a:t>1</a:t>
            </a:r>
            <a:endParaRPr sz="1800" b="1" i="0" u="none" strike="noStrike" cap="none" dirty="0">
              <a:solidFill>
                <a:schemeClr val="dk1"/>
              </a:solidFill>
              <a:latin typeface="Exo 2.0" pitchFamily="2" charset="77"/>
              <a:ea typeface="Nunito"/>
              <a:cs typeface="Nunito"/>
              <a:sym typeface="Nunito"/>
            </a:endParaRPr>
          </a:p>
        </p:txBody>
      </p:sp>
      <p:sp>
        <p:nvSpPr>
          <p:cNvPr id="136" name="Google Shape;136;p3"/>
          <p:cNvSpPr txBox="1"/>
          <p:nvPr/>
        </p:nvSpPr>
        <p:spPr>
          <a:xfrm>
            <a:off x="6844482" y="1851048"/>
            <a:ext cx="69221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i="0" u="none" strike="noStrike" cap="none">
                <a:solidFill>
                  <a:srgbClr val="FFFFFF"/>
                </a:solidFill>
                <a:latin typeface="Exo 2.0" pitchFamily="2" charset="77"/>
                <a:ea typeface="Exo 2 Medium"/>
                <a:cs typeface="Exo 2 Medium"/>
                <a:sym typeface="Exo 2 Medium"/>
              </a:rPr>
              <a:t>2</a:t>
            </a:r>
            <a:endParaRPr sz="1800" b="1" i="0" u="none" strike="noStrike" cap="none">
              <a:solidFill>
                <a:schemeClr val="dk1"/>
              </a:solidFill>
              <a:latin typeface="Exo 2.0" pitchFamily="2" charset="77"/>
              <a:ea typeface="Nunito"/>
              <a:cs typeface="Nunito"/>
              <a:sym typeface="Nunito"/>
            </a:endParaRPr>
          </a:p>
        </p:txBody>
      </p:sp>
      <p:sp>
        <p:nvSpPr>
          <p:cNvPr id="137" name="Google Shape;137;p3"/>
          <p:cNvSpPr txBox="1"/>
          <p:nvPr/>
        </p:nvSpPr>
        <p:spPr>
          <a:xfrm>
            <a:off x="3539868" y="2012558"/>
            <a:ext cx="2992166"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u="none" strike="noStrike" cap="none" dirty="0">
                <a:solidFill>
                  <a:schemeClr val="dk1"/>
                </a:solidFill>
                <a:latin typeface="Exo 2.0 Medium" pitchFamily="2" charset="77"/>
                <a:ea typeface="Exo 2 Medium"/>
                <a:cs typeface="Exo 2 Medium"/>
                <a:sym typeface="Exo 2 Medium"/>
              </a:rPr>
              <a:t>Como você está chegando hoje?</a:t>
            </a:r>
            <a:endParaRPr sz="1800" u="none" strike="noStrike" cap="none" dirty="0">
              <a:solidFill>
                <a:schemeClr val="dk1"/>
              </a:solidFill>
              <a:latin typeface="Exo 2.0 Medium" pitchFamily="2" charset="77"/>
              <a:ea typeface="Nunito"/>
              <a:cs typeface="Nunito"/>
              <a:sym typeface="Nunito"/>
            </a:endParaRPr>
          </a:p>
        </p:txBody>
      </p:sp>
      <p:sp>
        <p:nvSpPr>
          <p:cNvPr id="138" name="Google Shape;138;p3"/>
          <p:cNvSpPr txBox="1"/>
          <p:nvPr/>
        </p:nvSpPr>
        <p:spPr>
          <a:xfrm>
            <a:off x="7664685" y="2012558"/>
            <a:ext cx="303131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u="none" strike="noStrike" cap="none" dirty="0">
                <a:solidFill>
                  <a:schemeClr val="dk1"/>
                </a:solidFill>
                <a:latin typeface="Exo 2.0 Medium" pitchFamily="2" charset="77"/>
                <a:ea typeface="Exo 2 Medium"/>
                <a:cs typeface="Exo 2 Medium"/>
                <a:sym typeface="Exo 2 Medium"/>
              </a:rPr>
              <a:t>Como você se sente ao fazer uma negociação?</a:t>
            </a:r>
            <a:endParaRPr sz="1800" u="none" strike="noStrike" cap="none" dirty="0">
              <a:solidFill>
                <a:schemeClr val="dk1"/>
              </a:solidFill>
              <a:latin typeface="Exo 2.0 Medium" pitchFamily="2" charset="77"/>
              <a:ea typeface="Nunito"/>
              <a:cs typeface="Nunito"/>
              <a:sym typeface="Nunito"/>
            </a:endParaRPr>
          </a:p>
        </p:txBody>
      </p:sp>
      <p:sp>
        <p:nvSpPr>
          <p:cNvPr id="139" name="Google Shape;139;p3"/>
          <p:cNvSpPr/>
          <p:nvPr/>
        </p:nvSpPr>
        <p:spPr>
          <a:xfrm>
            <a:off x="7667286" y="3322825"/>
            <a:ext cx="2514548" cy="2558470"/>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sp>
        <p:nvSpPr>
          <p:cNvPr id="140" name="Google Shape;140;p3"/>
          <p:cNvSpPr/>
          <p:nvPr/>
        </p:nvSpPr>
        <p:spPr>
          <a:xfrm>
            <a:off x="3586058" y="3236306"/>
            <a:ext cx="2578283" cy="2623318"/>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pic>
        <p:nvPicPr>
          <p:cNvPr id="141" name="Google Shape;141;p3"/>
          <p:cNvPicPr preferRelativeResize="0"/>
          <p:nvPr/>
        </p:nvPicPr>
        <p:blipFill rotWithShape="1">
          <a:blip r:embed="rId6">
            <a:alphaModFix/>
          </a:blip>
          <a:srcRect/>
          <a:stretch/>
        </p:blipFill>
        <p:spPr>
          <a:xfrm rot="2345219" flipH="1">
            <a:off x="10057994" y="-1641605"/>
            <a:ext cx="2549071" cy="30619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grpSp>
        <p:nvGrpSpPr>
          <p:cNvPr id="539" name="Google Shape;539;p29"/>
          <p:cNvGrpSpPr/>
          <p:nvPr/>
        </p:nvGrpSpPr>
        <p:grpSpPr>
          <a:xfrm>
            <a:off x="27374" y="11763"/>
            <a:ext cx="12192001" cy="6864000"/>
            <a:chOff x="0" y="-6083"/>
            <a:chExt cx="12192001" cy="6864000"/>
          </a:xfrm>
        </p:grpSpPr>
        <p:pic>
          <p:nvPicPr>
            <p:cNvPr id="540" name="Google Shape;540;p29" descr="Padrão do plano de fundo&#10;&#10;Descrição gerada automaticamente"/>
            <p:cNvPicPr preferRelativeResize="0"/>
            <p:nvPr/>
          </p:nvPicPr>
          <p:blipFill rotWithShape="1">
            <a:blip r:embed="rId3">
              <a:alphaModFix/>
            </a:blip>
            <a:srcRect/>
            <a:stretch/>
          </p:blipFill>
          <p:spPr>
            <a:xfrm>
              <a:off x="5099963" y="-6083"/>
              <a:ext cx="7092038" cy="6858000"/>
            </a:xfrm>
            <a:prstGeom prst="rect">
              <a:avLst/>
            </a:prstGeom>
            <a:noFill/>
            <a:ln>
              <a:noFill/>
            </a:ln>
          </p:spPr>
        </p:pic>
        <p:sp>
          <p:nvSpPr>
            <p:cNvPr id="541" name="Google Shape;541;p29"/>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grpSp>
      <p:sp>
        <p:nvSpPr>
          <p:cNvPr id="542" name="Google Shape;542;p29"/>
          <p:cNvSpPr/>
          <p:nvPr/>
        </p:nvSpPr>
        <p:spPr>
          <a:xfrm rot="10186670" flipH="1">
            <a:off x="-3598651" y="3046214"/>
            <a:ext cx="16770121" cy="13167796"/>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43" name="Google Shape;543;p29"/>
          <p:cNvSpPr/>
          <p:nvPr/>
        </p:nvSpPr>
        <p:spPr>
          <a:xfrm rot="491452">
            <a:off x="2481459" y="3051464"/>
            <a:ext cx="1536875" cy="633113"/>
          </a:xfrm>
          <a:custGeom>
            <a:avLst/>
            <a:gdLst/>
            <a:ahLst/>
            <a:cxnLst/>
            <a:rect l="l" t="t" r="r" b="b"/>
            <a:pathLst>
              <a:path w="1536563" h="632984" extrusionOk="0">
                <a:moveTo>
                  <a:pt x="-4368" y="632392"/>
                </a:moveTo>
                <a:cubicBezTo>
                  <a:pt x="107208" y="521617"/>
                  <a:pt x="220329" y="412669"/>
                  <a:pt x="335073" y="305613"/>
                </a:cubicBezTo>
                <a:cubicBezTo>
                  <a:pt x="449817" y="198562"/>
                  <a:pt x="559770" y="96491"/>
                  <a:pt x="666594" y="-592"/>
                </a:cubicBezTo>
                <a:cubicBezTo>
                  <a:pt x="900022" y="81694"/>
                  <a:pt x="1134223" y="167385"/>
                  <a:pt x="1369197" y="256557"/>
                </a:cubicBezTo>
                <a:lnTo>
                  <a:pt x="1532195" y="319063"/>
                </a:lnTo>
              </a:path>
            </a:pathLst>
          </a:custGeom>
          <a:noFill/>
          <a:ln w="3810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44" name="Google Shape;544;p29"/>
          <p:cNvSpPr txBox="1"/>
          <p:nvPr/>
        </p:nvSpPr>
        <p:spPr>
          <a:xfrm>
            <a:off x="1261923" y="888491"/>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1</a:t>
            </a:r>
            <a:endParaRPr/>
          </a:p>
        </p:txBody>
      </p:sp>
      <p:sp>
        <p:nvSpPr>
          <p:cNvPr id="545" name="Google Shape;545;p29"/>
          <p:cNvSpPr txBox="1"/>
          <p:nvPr/>
        </p:nvSpPr>
        <p:spPr>
          <a:xfrm>
            <a:off x="1806182" y="1328887"/>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assertiva</a:t>
            </a:r>
            <a:endParaRPr/>
          </a:p>
        </p:txBody>
      </p:sp>
      <p:pic>
        <p:nvPicPr>
          <p:cNvPr id="546" name="Google Shape;546;p29"/>
          <p:cNvPicPr preferRelativeResize="0"/>
          <p:nvPr/>
        </p:nvPicPr>
        <p:blipFill rotWithShape="1">
          <a:blip r:embed="rId4">
            <a:alphaModFix/>
          </a:blip>
          <a:srcRect/>
          <a:stretch/>
        </p:blipFill>
        <p:spPr>
          <a:xfrm rot="-3758307" flipH="1">
            <a:off x="-8943661" y="-4051720"/>
            <a:ext cx="6789425" cy="8155344"/>
          </a:xfrm>
          <a:prstGeom prst="rect">
            <a:avLst/>
          </a:prstGeom>
          <a:noFill/>
          <a:ln>
            <a:noFill/>
          </a:ln>
        </p:spPr>
      </p:pic>
      <p:sp>
        <p:nvSpPr>
          <p:cNvPr id="547" name="Google Shape;547;p29"/>
          <p:cNvSpPr/>
          <p:nvPr/>
        </p:nvSpPr>
        <p:spPr>
          <a:xfrm>
            <a:off x="5719510" y="2945212"/>
            <a:ext cx="6084000" cy="3543787"/>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sp>
        <p:nvSpPr>
          <p:cNvPr id="548" name="Google Shape;548;p29"/>
          <p:cNvSpPr txBox="1"/>
          <p:nvPr/>
        </p:nvSpPr>
        <p:spPr>
          <a:xfrm>
            <a:off x="6061449" y="2939673"/>
            <a:ext cx="5599793" cy="3153643"/>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a:p>
            <a:pPr marL="0" marR="0" lvl="0" indent="0" algn="l" rtl="0">
              <a:lnSpc>
                <a:spcPct val="130000"/>
              </a:lnSpc>
              <a:spcBef>
                <a:spcPts val="0"/>
              </a:spcBef>
              <a:spcAft>
                <a:spcPts val="0"/>
              </a:spcAft>
              <a:buClr>
                <a:schemeClr val="dk2"/>
              </a:buClr>
              <a:buSzPts val="1600"/>
              <a:buFont typeface="Nunito"/>
              <a:buNone/>
            </a:pPr>
            <a:r>
              <a:rPr lang="pt-BR" sz="1600" b="1" i="1">
                <a:solidFill>
                  <a:schemeClr val="dk2"/>
                </a:solidFill>
                <a:latin typeface="Nunito"/>
                <a:ea typeface="Nunito"/>
                <a:cs typeface="Nunito"/>
                <a:sym typeface="Nunito"/>
              </a:rPr>
              <a:t>Principais características:</a:t>
            </a:r>
            <a:endParaRPr/>
          </a:p>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a:p>
            <a:pPr marL="360000" marR="0" lvl="0" indent="0" algn="l" rtl="0">
              <a:lnSpc>
                <a:spcPct val="130000"/>
              </a:lnSpc>
              <a:spcBef>
                <a:spcPts val="0"/>
              </a:spcBef>
              <a:spcAft>
                <a:spcPts val="0"/>
              </a:spcAft>
              <a:buClr>
                <a:schemeClr val="dk1"/>
              </a:buClr>
              <a:buSzPts val="1600"/>
              <a:buFont typeface="Nunito"/>
              <a:buNone/>
            </a:pPr>
            <a:r>
              <a:rPr lang="pt-BR" sz="1600">
                <a:solidFill>
                  <a:schemeClr val="dk1"/>
                </a:solidFill>
                <a:latin typeface="Nunito"/>
                <a:ea typeface="Nunito"/>
                <a:cs typeface="Nunito"/>
                <a:sym typeface="Nunito"/>
              </a:rPr>
              <a:t>É a mais objetiva</a:t>
            </a:r>
            <a:endParaRPr/>
          </a:p>
          <a:p>
            <a:pPr marL="360000" marR="0" lvl="0" indent="0" algn="l" rtl="0">
              <a:lnSpc>
                <a:spcPct val="130000"/>
              </a:lnSpc>
              <a:spcBef>
                <a:spcPts val="1600"/>
              </a:spcBef>
              <a:spcAft>
                <a:spcPts val="0"/>
              </a:spcAft>
              <a:buClr>
                <a:schemeClr val="dk1"/>
              </a:buClr>
              <a:buSzPts val="1600"/>
              <a:buFont typeface="Nunito"/>
              <a:buNone/>
            </a:pPr>
            <a:r>
              <a:rPr lang="pt-BR" sz="1600">
                <a:solidFill>
                  <a:schemeClr val="dk1"/>
                </a:solidFill>
                <a:latin typeface="Nunito"/>
                <a:ea typeface="Nunito"/>
                <a:cs typeface="Nunito"/>
                <a:sym typeface="Nunito"/>
              </a:rPr>
              <a:t>Comunicação clara e focada em resultados</a:t>
            </a:r>
            <a:endParaRPr/>
          </a:p>
          <a:p>
            <a:pPr marL="360000" marR="0" lvl="0" indent="0" algn="l" rtl="0">
              <a:lnSpc>
                <a:spcPct val="130000"/>
              </a:lnSpc>
              <a:spcBef>
                <a:spcPts val="1600"/>
              </a:spcBef>
              <a:spcAft>
                <a:spcPts val="0"/>
              </a:spcAft>
              <a:buClr>
                <a:schemeClr val="dk1"/>
              </a:buClr>
              <a:buSzPts val="1600"/>
              <a:buFont typeface="Nunito"/>
              <a:buNone/>
            </a:pPr>
            <a:r>
              <a:rPr lang="pt-BR" sz="1600">
                <a:solidFill>
                  <a:schemeClr val="dk1"/>
                </a:solidFill>
                <a:latin typeface="Nunito"/>
                <a:ea typeface="Nunito"/>
                <a:cs typeface="Nunito"/>
                <a:sym typeface="Nunito"/>
              </a:rPr>
              <a:t>Dados e argumentos fortes são importantes</a:t>
            </a:r>
            <a:endParaRPr/>
          </a:p>
          <a:p>
            <a:pPr marL="360000" marR="0" lvl="0" indent="0" algn="l" rtl="0">
              <a:lnSpc>
                <a:spcPct val="130000"/>
              </a:lnSpc>
              <a:spcBef>
                <a:spcPts val="1600"/>
              </a:spcBef>
              <a:spcAft>
                <a:spcPts val="1600"/>
              </a:spcAft>
              <a:buClr>
                <a:schemeClr val="dk1"/>
              </a:buClr>
              <a:buSzPts val="1600"/>
              <a:buFont typeface="Nunito"/>
              <a:buNone/>
            </a:pPr>
            <a:r>
              <a:rPr lang="pt-BR" sz="1600">
                <a:solidFill>
                  <a:schemeClr val="dk1"/>
                </a:solidFill>
                <a:latin typeface="Nunito"/>
                <a:ea typeface="Nunito"/>
                <a:cs typeface="Nunito"/>
                <a:sym typeface="Nunito"/>
              </a:rPr>
              <a:t>Tende a seguir uma decisão racional</a:t>
            </a:r>
            <a:endParaRPr/>
          </a:p>
        </p:txBody>
      </p:sp>
      <p:sp>
        <p:nvSpPr>
          <p:cNvPr id="549" name="Google Shape;549;p29"/>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50" name="Google Shape;550;p29"/>
          <p:cNvSpPr txBox="1"/>
          <p:nvPr/>
        </p:nvSpPr>
        <p:spPr>
          <a:xfrm>
            <a:off x="11423176" y="6181223"/>
            <a:ext cx="401576"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Exo 2 ExtraBold"/>
              <a:buNone/>
            </a:pPr>
            <a:fld id="{00000000-1234-1234-1234-123412341234}" type="slidenum">
              <a:rPr lang="pt-BR" sz="1400" b="1">
                <a:solidFill>
                  <a:schemeClr val="dk1"/>
                </a:solidFill>
                <a:latin typeface="Exo 2 ExtraBold"/>
                <a:ea typeface="Exo 2 ExtraBold"/>
                <a:cs typeface="Exo 2 ExtraBold"/>
                <a:sym typeface="Exo 2 ExtraBold"/>
              </a:rPr>
              <a:t>30</a:t>
            </a:fld>
            <a:endParaRPr sz="1400" b="1">
              <a:solidFill>
                <a:schemeClr val="dk1"/>
              </a:solidFill>
              <a:latin typeface="Exo 2 ExtraBold"/>
              <a:ea typeface="Exo 2 ExtraBold"/>
              <a:cs typeface="Exo 2 ExtraBold"/>
              <a:sym typeface="Exo 2 ExtraBold"/>
            </a:endParaRPr>
          </a:p>
        </p:txBody>
      </p:sp>
      <p:pic>
        <p:nvPicPr>
          <p:cNvPr id="551" name="Google Shape;551;p29"/>
          <p:cNvPicPr preferRelativeResize="0"/>
          <p:nvPr/>
        </p:nvPicPr>
        <p:blipFill rotWithShape="1">
          <a:blip r:embed="rId5">
            <a:alphaModFix/>
          </a:blip>
          <a:srcRect/>
          <a:stretch/>
        </p:blipFill>
        <p:spPr>
          <a:xfrm rot="-2968870">
            <a:off x="1941999" y="3373527"/>
            <a:ext cx="3204992" cy="3204990"/>
          </a:xfrm>
          <a:prstGeom prst="rect">
            <a:avLst/>
          </a:prstGeom>
          <a:noFill/>
          <a:ln>
            <a:noFill/>
          </a:ln>
        </p:spPr>
      </p:pic>
      <p:grpSp>
        <p:nvGrpSpPr>
          <p:cNvPr id="552" name="Google Shape;552;p29"/>
          <p:cNvGrpSpPr/>
          <p:nvPr/>
        </p:nvGrpSpPr>
        <p:grpSpPr>
          <a:xfrm>
            <a:off x="6096000" y="3995990"/>
            <a:ext cx="206476" cy="1722605"/>
            <a:chOff x="6096000" y="3995990"/>
            <a:chExt cx="206476" cy="1722605"/>
          </a:xfrm>
        </p:grpSpPr>
        <p:sp>
          <p:nvSpPr>
            <p:cNvPr id="553" name="Google Shape;553;p29"/>
            <p:cNvSpPr/>
            <p:nvPr/>
          </p:nvSpPr>
          <p:spPr>
            <a:xfrm>
              <a:off x="6096000" y="3995990"/>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54" name="Google Shape;554;p29"/>
            <p:cNvSpPr/>
            <p:nvPr/>
          </p:nvSpPr>
          <p:spPr>
            <a:xfrm>
              <a:off x="6096000" y="4516150"/>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55" name="Google Shape;555;p29"/>
            <p:cNvSpPr/>
            <p:nvPr/>
          </p:nvSpPr>
          <p:spPr>
            <a:xfrm>
              <a:off x="6096000" y="5036310"/>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56" name="Google Shape;556;p29"/>
            <p:cNvSpPr/>
            <p:nvPr/>
          </p:nvSpPr>
          <p:spPr>
            <a:xfrm>
              <a:off x="6096000" y="5556471"/>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grpSp>
      <p:cxnSp>
        <p:nvCxnSpPr>
          <p:cNvPr id="557" name="Google Shape;557;p29"/>
          <p:cNvCxnSpPr/>
          <p:nvPr/>
        </p:nvCxnSpPr>
        <p:spPr>
          <a:xfrm rot="10800000">
            <a:off x="6082691" y="4320523"/>
            <a:ext cx="5328000" cy="0"/>
          </a:xfrm>
          <a:prstGeom prst="straightConnector1">
            <a:avLst/>
          </a:prstGeom>
          <a:noFill/>
          <a:ln w="9525" cap="flat" cmpd="sng">
            <a:solidFill>
              <a:srgbClr val="BFBFBF"/>
            </a:solidFill>
            <a:prstDash val="dash"/>
            <a:miter lim="800000"/>
            <a:headEnd type="none" w="sm" len="sm"/>
            <a:tailEnd type="none" w="sm" len="sm"/>
          </a:ln>
        </p:spPr>
      </p:cxnSp>
      <p:cxnSp>
        <p:nvCxnSpPr>
          <p:cNvPr id="558" name="Google Shape;558;p29"/>
          <p:cNvCxnSpPr/>
          <p:nvPr/>
        </p:nvCxnSpPr>
        <p:spPr>
          <a:xfrm rot="10800000">
            <a:off x="6082691" y="4853684"/>
            <a:ext cx="5328000" cy="0"/>
          </a:xfrm>
          <a:prstGeom prst="straightConnector1">
            <a:avLst/>
          </a:prstGeom>
          <a:noFill/>
          <a:ln w="9525" cap="flat" cmpd="sng">
            <a:solidFill>
              <a:srgbClr val="BFBFBF"/>
            </a:solidFill>
            <a:prstDash val="dash"/>
            <a:miter lim="800000"/>
            <a:headEnd type="none" w="sm" len="sm"/>
            <a:tailEnd type="none" w="sm" len="sm"/>
          </a:ln>
        </p:spPr>
      </p:cxnSp>
      <p:cxnSp>
        <p:nvCxnSpPr>
          <p:cNvPr id="559" name="Google Shape;559;p29"/>
          <p:cNvCxnSpPr/>
          <p:nvPr/>
        </p:nvCxnSpPr>
        <p:spPr>
          <a:xfrm rot="10800000">
            <a:off x="6082691" y="5386846"/>
            <a:ext cx="5328000" cy="0"/>
          </a:xfrm>
          <a:prstGeom prst="straightConnector1">
            <a:avLst/>
          </a:prstGeom>
          <a:noFill/>
          <a:ln w="9525" cap="flat" cmpd="sng">
            <a:solidFill>
              <a:srgbClr val="BFBFBF"/>
            </a:solidFill>
            <a:prstDash val="dash"/>
            <a:miter lim="800000"/>
            <a:headEnd type="none" w="sm" len="sm"/>
            <a:tailEnd type="none" w="sm" len="sm"/>
          </a:ln>
        </p:spPr>
      </p:cxn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grpSp>
        <p:nvGrpSpPr>
          <p:cNvPr id="564" name="Google Shape;564;p30"/>
          <p:cNvGrpSpPr/>
          <p:nvPr/>
        </p:nvGrpSpPr>
        <p:grpSpPr>
          <a:xfrm flipH="1">
            <a:off x="27374" y="11763"/>
            <a:ext cx="12192001" cy="6864000"/>
            <a:chOff x="0" y="-6083"/>
            <a:chExt cx="12192001" cy="6864000"/>
          </a:xfrm>
        </p:grpSpPr>
        <p:pic>
          <p:nvPicPr>
            <p:cNvPr id="565" name="Google Shape;565;p30" descr="Padrão do plano de fundo&#10;&#10;Descrição gerada automaticamente"/>
            <p:cNvPicPr preferRelativeResize="0"/>
            <p:nvPr/>
          </p:nvPicPr>
          <p:blipFill rotWithShape="1">
            <a:blip r:embed="rId3">
              <a:alphaModFix/>
            </a:blip>
            <a:srcRect/>
            <a:stretch/>
          </p:blipFill>
          <p:spPr>
            <a:xfrm>
              <a:off x="5099963" y="-6083"/>
              <a:ext cx="7092038" cy="6858000"/>
            </a:xfrm>
            <a:prstGeom prst="rect">
              <a:avLst/>
            </a:prstGeom>
            <a:noFill/>
            <a:ln>
              <a:noFill/>
            </a:ln>
          </p:spPr>
        </p:pic>
        <p:sp>
          <p:nvSpPr>
            <p:cNvPr id="566" name="Google Shape;566;p30"/>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grpSp>
      <p:sp>
        <p:nvSpPr>
          <p:cNvPr id="567" name="Google Shape;567;p30"/>
          <p:cNvSpPr/>
          <p:nvPr/>
        </p:nvSpPr>
        <p:spPr>
          <a:xfrm rot="8841884" flipH="1">
            <a:off x="2157918" y="2349528"/>
            <a:ext cx="16770121" cy="13167796"/>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68" name="Google Shape;568;p30"/>
          <p:cNvSpPr/>
          <p:nvPr/>
        </p:nvSpPr>
        <p:spPr>
          <a:xfrm>
            <a:off x="7996374" y="3445360"/>
            <a:ext cx="1773307" cy="365429"/>
          </a:xfrm>
          <a:custGeom>
            <a:avLst/>
            <a:gdLst/>
            <a:ahLst/>
            <a:cxnLst/>
            <a:rect l="l" t="t" r="r" b="b"/>
            <a:pathLst>
              <a:path w="1773307" h="365429" extrusionOk="0">
                <a:moveTo>
                  <a:pt x="0" y="0"/>
                </a:moveTo>
                <a:cubicBezTo>
                  <a:pt x="10657" y="13142"/>
                  <a:pt x="697175" y="81944"/>
                  <a:pt x="1773307" y="365429"/>
                </a:cubicBezTo>
              </a:path>
            </a:pathLst>
          </a:custGeom>
          <a:noFill/>
          <a:ln w="381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pic>
        <p:nvPicPr>
          <p:cNvPr id="569" name="Google Shape;569;p30"/>
          <p:cNvPicPr preferRelativeResize="0"/>
          <p:nvPr/>
        </p:nvPicPr>
        <p:blipFill rotWithShape="1">
          <a:blip r:embed="rId4">
            <a:alphaModFix/>
          </a:blip>
          <a:srcRect/>
          <a:stretch/>
        </p:blipFill>
        <p:spPr>
          <a:xfrm>
            <a:off x="7616478" y="3926040"/>
            <a:ext cx="2937202" cy="2690566"/>
          </a:xfrm>
          <a:prstGeom prst="rect">
            <a:avLst/>
          </a:prstGeom>
          <a:noFill/>
          <a:ln>
            <a:noFill/>
          </a:ln>
        </p:spPr>
      </p:pic>
      <p:sp>
        <p:nvSpPr>
          <p:cNvPr id="570" name="Google Shape;570;p30"/>
          <p:cNvSpPr txBox="1"/>
          <p:nvPr/>
        </p:nvSpPr>
        <p:spPr>
          <a:xfrm>
            <a:off x="4660012" y="221822"/>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2</a:t>
            </a:r>
            <a:endParaRPr/>
          </a:p>
        </p:txBody>
      </p:sp>
      <p:sp>
        <p:nvSpPr>
          <p:cNvPr id="571" name="Google Shape;571;p30"/>
          <p:cNvSpPr txBox="1"/>
          <p:nvPr/>
        </p:nvSpPr>
        <p:spPr>
          <a:xfrm>
            <a:off x="5289331" y="634922"/>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persuasiva</a:t>
            </a:r>
            <a:endParaRPr/>
          </a:p>
        </p:txBody>
      </p:sp>
      <p:pic>
        <p:nvPicPr>
          <p:cNvPr id="572" name="Google Shape;572;p30"/>
          <p:cNvPicPr preferRelativeResize="0"/>
          <p:nvPr/>
        </p:nvPicPr>
        <p:blipFill rotWithShape="1">
          <a:blip r:embed="rId5">
            <a:alphaModFix/>
          </a:blip>
          <a:srcRect/>
          <a:stretch/>
        </p:blipFill>
        <p:spPr>
          <a:xfrm rot="-3758307" flipH="1">
            <a:off x="-8943661" y="-4051720"/>
            <a:ext cx="6789425" cy="8155344"/>
          </a:xfrm>
          <a:prstGeom prst="rect">
            <a:avLst/>
          </a:prstGeom>
          <a:noFill/>
          <a:ln>
            <a:noFill/>
          </a:ln>
        </p:spPr>
      </p:pic>
      <p:sp>
        <p:nvSpPr>
          <p:cNvPr id="573" name="Google Shape;573;p30"/>
          <p:cNvSpPr/>
          <p:nvPr/>
        </p:nvSpPr>
        <p:spPr>
          <a:xfrm>
            <a:off x="388480" y="2979997"/>
            <a:ext cx="6084000" cy="3035791"/>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sp>
        <p:nvSpPr>
          <p:cNvPr id="574" name="Google Shape;574;p30"/>
          <p:cNvSpPr txBox="1"/>
          <p:nvPr/>
        </p:nvSpPr>
        <p:spPr>
          <a:xfrm>
            <a:off x="773105" y="3047015"/>
            <a:ext cx="5533972" cy="2628371"/>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a:p>
            <a:pPr marL="0" marR="0" lvl="0" indent="0" algn="l" rtl="0">
              <a:lnSpc>
                <a:spcPct val="130000"/>
              </a:lnSpc>
              <a:spcBef>
                <a:spcPts val="0"/>
              </a:spcBef>
              <a:spcAft>
                <a:spcPts val="0"/>
              </a:spcAft>
              <a:buClr>
                <a:schemeClr val="dk2"/>
              </a:buClr>
              <a:buSzPts val="1600"/>
              <a:buFont typeface="Nunito"/>
              <a:buNone/>
            </a:pPr>
            <a:r>
              <a:rPr lang="pt-BR" sz="1600" b="1" i="1">
                <a:solidFill>
                  <a:schemeClr val="dk2"/>
                </a:solidFill>
                <a:latin typeface="Nunito"/>
                <a:ea typeface="Nunito"/>
                <a:cs typeface="Nunito"/>
                <a:sym typeface="Nunito"/>
              </a:rPr>
              <a:t>Principais características:</a:t>
            </a:r>
            <a:endParaRPr/>
          </a:p>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a:p>
            <a:pPr marL="360000" marR="0" lvl="0" indent="0" algn="l" rtl="0">
              <a:lnSpc>
                <a:spcPct val="130000"/>
              </a:lnSpc>
              <a:spcBef>
                <a:spcPts val="0"/>
              </a:spcBef>
              <a:spcAft>
                <a:spcPts val="0"/>
              </a:spcAft>
              <a:buNone/>
            </a:pPr>
            <a:r>
              <a:rPr lang="pt-BR" sz="1600">
                <a:solidFill>
                  <a:schemeClr val="dk1"/>
                </a:solidFill>
                <a:latin typeface="Nunito"/>
                <a:ea typeface="Nunito"/>
                <a:cs typeface="Nunito"/>
                <a:sym typeface="Nunito"/>
              </a:rPr>
              <a:t>Empatia é muito importante</a:t>
            </a:r>
            <a:endParaRPr/>
          </a:p>
          <a:p>
            <a:pPr marL="360000" marR="0" lvl="0" indent="0" algn="l" rtl="0">
              <a:lnSpc>
                <a:spcPct val="130000"/>
              </a:lnSpc>
              <a:spcBef>
                <a:spcPts val="1600"/>
              </a:spcBef>
              <a:spcAft>
                <a:spcPts val="0"/>
              </a:spcAft>
              <a:buNone/>
            </a:pPr>
            <a:r>
              <a:rPr lang="pt-BR" sz="1600">
                <a:solidFill>
                  <a:schemeClr val="dk1"/>
                </a:solidFill>
                <a:latin typeface="Nunito"/>
                <a:ea typeface="Nunito"/>
                <a:cs typeface="Nunito"/>
                <a:sym typeface="Nunito"/>
              </a:rPr>
              <a:t>Foca em relacionamento</a:t>
            </a:r>
            <a:endParaRPr/>
          </a:p>
          <a:p>
            <a:pPr marL="360000" marR="0" lvl="0" indent="0" algn="l" rtl="0">
              <a:lnSpc>
                <a:spcPct val="130000"/>
              </a:lnSpc>
              <a:spcBef>
                <a:spcPts val="1600"/>
              </a:spcBef>
              <a:spcAft>
                <a:spcPts val="1600"/>
              </a:spcAft>
              <a:buNone/>
            </a:pPr>
            <a:r>
              <a:rPr lang="pt-BR" sz="1600">
                <a:solidFill>
                  <a:schemeClr val="dk1"/>
                </a:solidFill>
                <a:latin typeface="Nunito"/>
                <a:ea typeface="Nunito"/>
                <a:cs typeface="Nunito"/>
                <a:sym typeface="Nunito"/>
              </a:rPr>
              <a:t>A emoção é importante na negociação</a:t>
            </a:r>
            <a:endParaRPr/>
          </a:p>
        </p:txBody>
      </p:sp>
      <p:sp>
        <p:nvSpPr>
          <p:cNvPr id="575" name="Google Shape;575;p30"/>
          <p:cNvSpPr/>
          <p:nvPr/>
        </p:nvSpPr>
        <p:spPr>
          <a:xfrm rot="-3003078"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76" name="Google Shape;576;p30"/>
          <p:cNvSpPr txBox="1"/>
          <p:nvPr/>
        </p:nvSpPr>
        <p:spPr>
          <a:xfrm>
            <a:off x="335792" y="6181223"/>
            <a:ext cx="39475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Exo 2 ExtraBold"/>
              <a:buNone/>
            </a:pPr>
            <a:fld id="{00000000-1234-1234-1234-123412341234}" type="slidenum">
              <a:rPr lang="pt-BR" sz="1400" b="1">
                <a:solidFill>
                  <a:schemeClr val="dk1"/>
                </a:solidFill>
                <a:latin typeface="Exo 2 ExtraBold"/>
                <a:ea typeface="Exo 2 ExtraBold"/>
                <a:cs typeface="Exo 2 ExtraBold"/>
                <a:sym typeface="Exo 2 ExtraBold"/>
              </a:rPr>
              <a:t>31</a:t>
            </a:fld>
            <a:endParaRPr sz="1400" b="1">
              <a:solidFill>
                <a:schemeClr val="dk1"/>
              </a:solidFill>
              <a:latin typeface="Exo 2 ExtraBold"/>
              <a:ea typeface="Exo 2 ExtraBold"/>
              <a:cs typeface="Exo 2 ExtraBold"/>
              <a:sym typeface="Exo 2 ExtraBold"/>
            </a:endParaRPr>
          </a:p>
        </p:txBody>
      </p:sp>
      <p:sp>
        <p:nvSpPr>
          <p:cNvPr id="577" name="Google Shape;577;p30"/>
          <p:cNvSpPr/>
          <p:nvPr/>
        </p:nvSpPr>
        <p:spPr>
          <a:xfrm>
            <a:off x="765502" y="4150752"/>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78" name="Google Shape;578;p30"/>
          <p:cNvSpPr/>
          <p:nvPr/>
        </p:nvSpPr>
        <p:spPr>
          <a:xfrm>
            <a:off x="765502" y="4679966"/>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79" name="Google Shape;579;p30"/>
          <p:cNvSpPr/>
          <p:nvPr/>
        </p:nvSpPr>
        <p:spPr>
          <a:xfrm>
            <a:off x="765502" y="5209180"/>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cxnSp>
        <p:nvCxnSpPr>
          <p:cNvPr id="580" name="Google Shape;580;p30"/>
          <p:cNvCxnSpPr/>
          <p:nvPr/>
        </p:nvCxnSpPr>
        <p:spPr>
          <a:xfrm rot="10800000">
            <a:off x="730544" y="4484296"/>
            <a:ext cx="5328000" cy="0"/>
          </a:xfrm>
          <a:prstGeom prst="straightConnector1">
            <a:avLst/>
          </a:prstGeom>
          <a:noFill/>
          <a:ln w="9525" cap="flat" cmpd="sng">
            <a:solidFill>
              <a:srgbClr val="BFBFBF"/>
            </a:solidFill>
            <a:prstDash val="dash"/>
            <a:miter lim="800000"/>
            <a:headEnd type="none" w="sm" len="sm"/>
            <a:tailEnd type="none" w="sm" len="sm"/>
          </a:ln>
        </p:spPr>
      </p:cxnSp>
      <p:cxnSp>
        <p:nvCxnSpPr>
          <p:cNvPr id="581" name="Google Shape;581;p30"/>
          <p:cNvCxnSpPr/>
          <p:nvPr/>
        </p:nvCxnSpPr>
        <p:spPr>
          <a:xfrm rot="10800000">
            <a:off x="730544" y="5016558"/>
            <a:ext cx="5328000" cy="0"/>
          </a:xfrm>
          <a:prstGeom prst="straightConnector1">
            <a:avLst/>
          </a:prstGeom>
          <a:noFill/>
          <a:ln w="9525" cap="flat" cmpd="sng">
            <a:solidFill>
              <a:srgbClr val="BFBFBF"/>
            </a:solidFill>
            <a:prstDash val="dash"/>
            <a:miter lim="800000"/>
            <a:headEnd type="none" w="sm" len="sm"/>
            <a:tailEnd type="none" w="sm" len="sm"/>
          </a:ln>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grpSp>
        <p:nvGrpSpPr>
          <p:cNvPr id="586" name="Google Shape;586;p31"/>
          <p:cNvGrpSpPr/>
          <p:nvPr/>
        </p:nvGrpSpPr>
        <p:grpSpPr>
          <a:xfrm>
            <a:off x="27374" y="11763"/>
            <a:ext cx="12192001" cy="6864000"/>
            <a:chOff x="0" y="-6083"/>
            <a:chExt cx="12192001" cy="6864000"/>
          </a:xfrm>
        </p:grpSpPr>
        <p:pic>
          <p:nvPicPr>
            <p:cNvPr id="587" name="Google Shape;587;p31" descr="Padrão do plano de fundo&#10;&#10;Descrição gerada automaticamente"/>
            <p:cNvPicPr preferRelativeResize="0"/>
            <p:nvPr/>
          </p:nvPicPr>
          <p:blipFill rotWithShape="1">
            <a:blip r:embed="rId3">
              <a:alphaModFix/>
            </a:blip>
            <a:srcRect/>
            <a:stretch/>
          </p:blipFill>
          <p:spPr>
            <a:xfrm>
              <a:off x="5099963" y="-6083"/>
              <a:ext cx="7092038" cy="6858000"/>
            </a:xfrm>
            <a:prstGeom prst="rect">
              <a:avLst/>
            </a:prstGeom>
            <a:noFill/>
            <a:ln>
              <a:noFill/>
            </a:ln>
          </p:spPr>
        </p:pic>
        <p:sp>
          <p:nvSpPr>
            <p:cNvPr id="588" name="Google Shape;588;p31"/>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grpSp>
      <p:sp>
        <p:nvSpPr>
          <p:cNvPr id="589" name="Google Shape;589;p31"/>
          <p:cNvSpPr/>
          <p:nvPr/>
        </p:nvSpPr>
        <p:spPr>
          <a:xfrm rot="7800000" flipH="1">
            <a:off x="-3476359" y="1241995"/>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590" name="Google Shape;590;p31"/>
          <p:cNvSpPr/>
          <p:nvPr/>
        </p:nvSpPr>
        <p:spPr>
          <a:xfrm rot="-975003">
            <a:off x="2400285" y="3020605"/>
            <a:ext cx="1773307" cy="365429"/>
          </a:xfrm>
          <a:custGeom>
            <a:avLst/>
            <a:gdLst/>
            <a:ahLst/>
            <a:cxnLst/>
            <a:rect l="l" t="t" r="r" b="b"/>
            <a:pathLst>
              <a:path w="1773307" h="365429" extrusionOk="0">
                <a:moveTo>
                  <a:pt x="0" y="0"/>
                </a:moveTo>
                <a:cubicBezTo>
                  <a:pt x="10657" y="13142"/>
                  <a:pt x="697175" y="81944"/>
                  <a:pt x="1773307" y="365429"/>
                </a:cubicBezTo>
              </a:path>
            </a:pathLst>
          </a:custGeom>
          <a:noFill/>
          <a:ln w="381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pic>
        <p:nvPicPr>
          <p:cNvPr id="591" name="Google Shape;591;p31"/>
          <p:cNvPicPr preferRelativeResize="0"/>
          <p:nvPr/>
        </p:nvPicPr>
        <p:blipFill rotWithShape="1">
          <a:blip r:embed="rId4">
            <a:alphaModFix/>
          </a:blip>
          <a:srcRect/>
          <a:stretch/>
        </p:blipFill>
        <p:spPr>
          <a:xfrm rot="-3758307" flipH="1">
            <a:off x="-8943661" y="-4051720"/>
            <a:ext cx="6789425" cy="8155344"/>
          </a:xfrm>
          <a:prstGeom prst="rect">
            <a:avLst/>
          </a:prstGeom>
          <a:noFill/>
          <a:ln>
            <a:noFill/>
          </a:ln>
        </p:spPr>
      </p:pic>
      <p:sp>
        <p:nvSpPr>
          <p:cNvPr id="592" name="Google Shape;592;p31"/>
          <p:cNvSpPr/>
          <p:nvPr/>
        </p:nvSpPr>
        <p:spPr>
          <a:xfrm>
            <a:off x="5723949" y="2416628"/>
            <a:ext cx="6100803" cy="4072371"/>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sp>
        <p:nvSpPr>
          <p:cNvPr id="593" name="Google Shape;593;p31"/>
          <p:cNvSpPr txBox="1"/>
          <p:nvPr/>
        </p:nvSpPr>
        <p:spPr>
          <a:xfrm>
            <a:off x="6045479" y="2240274"/>
            <a:ext cx="5481281" cy="2948459"/>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endParaRPr sz="1600" dirty="0">
              <a:solidFill>
                <a:schemeClr val="dk1"/>
              </a:solidFill>
              <a:latin typeface="Nunito"/>
              <a:ea typeface="Nunito"/>
              <a:cs typeface="Nunito"/>
              <a:sym typeface="Nunito"/>
            </a:endParaRPr>
          </a:p>
          <a:p>
            <a:pPr marL="0" marR="0" lvl="0" indent="0" algn="l" rtl="0">
              <a:lnSpc>
                <a:spcPct val="130000"/>
              </a:lnSpc>
              <a:spcBef>
                <a:spcPts val="0"/>
              </a:spcBef>
              <a:spcAft>
                <a:spcPts val="0"/>
              </a:spcAft>
              <a:buClr>
                <a:schemeClr val="dk1"/>
              </a:buClr>
              <a:buSzPts val="1600"/>
              <a:buFont typeface="Nunito"/>
              <a:buNone/>
            </a:pPr>
            <a:endParaRPr sz="1600" dirty="0">
              <a:solidFill>
                <a:schemeClr val="dk1"/>
              </a:solidFill>
              <a:latin typeface="Nunito"/>
              <a:ea typeface="Nunito"/>
              <a:cs typeface="Nunito"/>
              <a:sym typeface="Nunito"/>
            </a:endParaRPr>
          </a:p>
          <a:p>
            <a:pPr marL="0" marR="0" lvl="0" indent="0" algn="l" rtl="0">
              <a:lnSpc>
                <a:spcPct val="130000"/>
              </a:lnSpc>
              <a:spcBef>
                <a:spcPts val="0"/>
              </a:spcBef>
              <a:spcAft>
                <a:spcPts val="0"/>
              </a:spcAft>
              <a:buNone/>
            </a:pPr>
            <a:r>
              <a:rPr lang="pt-BR" sz="1600" b="1" i="1" dirty="0">
                <a:solidFill>
                  <a:schemeClr val="dk2"/>
                </a:solidFill>
                <a:latin typeface="Nunito"/>
                <a:ea typeface="Nunito"/>
                <a:cs typeface="Nunito"/>
                <a:sym typeface="Nunito"/>
              </a:rPr>
              <a:t>Principais características:</a:t>
            </a:r>
            <a:endParaRPr dirty="0"/>
          </a:p>
          <a:p>
            <a:pPr marL="0" marR="0" lvl="0" indent="0" algn="l" rtl="0">
              <a:lnSpc>
                <a:spcPct val="130000"/>
              </a:lnSpc>
              <a:spcBef>
                <a:spcPts val="0"/>
              </a:spcBef>
              <a:spcAft>
                <a:spcPts val="0"/>
              </a:spcAft>
              <a:buNone/>
            </a:pPr>
            <a:endParaRPr sz="1600" dirty="0">
              <a:solidFill>
                <a:schemeClr val="dk1"/>
              </a:solidFill>
              <a:latin typeface="Nunito"/>
              <a:ea typeface="Nunito"/>
              <a:cs typeface="Nunito"/>
              <a:sym typeface="Nunito"/>
            </a:endParaRPr>
          </a:p>
          <a:p>
            <a:pPr marL="360000" marR="0" lvl="0" indent="0" algn="l" rtl="0">
              <a:lnSpc>
                <a:spcPct val="130000"/>
              </a:lnSpc>
              <a:spcBef>
                <a:spcPts val="0"/>
              </a:spcBef>
              <a:spcAft>
                <a:spcPts val="0"/>
              </a:spcAft>
              <a:buClr>
                <a:schemeClr val="dk1"/>
              </a:buClr>
              <a:buSzPts val="1600"/>
              <a:buFont typeface="Nunito"/>
              <a:buNone/>
            </a:pPr>
            <a:r>
              <a:rPr lang="pt-BR" sz="1600" dirty="0">
                <a:solidFill>
                  <a:schemeClr val="dk1"/>
                </a:solidFill>
                <a:latin typeface="Nunito"/>
                <a:ea typeface="Nunito"/>
                <a:cs typeface="Nunito"/>
                <a:sym typeface="Nunito"/>
              </a:rPr>
              <a:t>Presta muita atenção aos detalhes</a:t>
            </a:r>
            <a:endParaRPr dirty="0"/>
          </a:p>
          <a:p>
            <a:pPr marL="360000" marR="0" lvl="0" indent="0" algn="l" rtl="0">
              <a:lnSpc>
                <a:spcPct val="130000"/>
              </a:lnSpc>
              <a:spcBef>
                <a:spcPts val="1600"/>
              </a:spcBef>
              <a:spcAft>
                <a:spcPts val="0"/>
              </a:spcAft>
              <a:buClr>
                <a:schemeClr val="dk1"/>
              </a:buClr>
              <a:buSzPts val="1600"/>
              <a:buFont typeface="Nunito"/>
              <a:buNone/>
            </a:pPr>
            <a:r>
              <a:rPr lang="pt-BR" sz="1600" dirty="0">
                <a:solidFill>
                  <a:schemeClr val="dk1"/>
                </a:solidFill>
                <a:latin typeface="Nunito"/>
                <a:ea typeface="Nunito"/>
                <a:cs typeface="Nunito"/>
                <a:sym typeface="Nunito"/>
              </a:rPr>
              <a:t>Estuda os resultados possíveis</a:t>
            </a:r>
            <a:endParaRPr dirty="0"/>
          </a:p>
          <a:p>
            <a:pPr marL="360000" marR="0" lvl="0" indent="0" algn="l" rtl="0">
              <a:lnSpc>
                <a:spcPct val="130000"/>
              </a:lnSpc>
              <a:spcBef>
                <a:spcPts val="1600"/>
              </a:spcBef>
              <a:spcAft>
                <a:spcPts val="1600"/>
              </a:spcAft>
              <a:buClr>
                <a:schemeClr val="dk1"/>
              </a:buClr>
              <a:buSzPts val="1600"/>
              <a:buFont typeface="Nunito"/>
              <a:buNone/>
            </a:pPr>
            <a:r>
              <a:rPr lang="pt-BR" sz="1600" dirty="0">
                <a:solidFill>
                  <a:schemeClr val="dk1"/>
                </a:solidFill>
                <a:latin typeface="Nunito"/>
                <a:ea typeface="Nunito"/>
                <a:cs typeface="Nunito"/>
                <a:sym typeface="Nunito"/>
              </a:rPr>
              <a:t>Foca mais no racional</a:t>
            </a:r>
            <a:endParaRPr dirty="0"/>
          </a:p>
        </p:txBody>
      </p:sp>
      <p:sp>
        <p:nvSpPr>
          <p:cNvPr id="594" name="Google Shape;594;p31"/>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595" name="Google Shape;595;p31"/>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Exo 2 ExtraBold"/>
              <a:buNone/>
            </a:pPr>
            <a:fld id="{00000000-1234-1234-1234-123412341234}" type="slidenum">
              <a:rPr lang="pt-BR" sz="1400" b="1">
                <a:solidFill>
                  <a:schemeClr val="dk1"/>
                </a:solidFill>
                <a:latin typeface="Exo 2 ExtraBold"/>
                <a:ea typeface="Exo 2 ExtraBold"/>
                <a:cs typeface="Exo 2 ExtraBold"/>
                <a:sym typeface="Exo 2 ExtraBold"/>
              </a:rPr>
              <a:t>32</a:t>
            </a:fld>
            <a:endParaRPr sz="1400" b="1">
              <a:solidFill>
                <a:schemeClr val="dk1"/>
              </a:solidFill>
              <a:latin typeface="Exo 2 ExtraBold"/>
              <a:ea typeface="Exo 2 ExtraBold"/>
              <a:cs typeface="Exo 2 ExtraBold"/>
              <a:sym typeface="Exo 2 ExtraBold"/>
            </a:endParaRPr>
          </a:p>
        </p:txBody>
      </p:sp>
      <p:pic>
        <p:nvPicPr>
          <p:cNvPr id="596" name="Google Shape;596;p31" descr="Um livro aberto"/>
          <p:cNvPicPr preferRelativeResize="0"/>
          <p:nvPr/>
        </p:nvPicPr>
        <p:blipFill rotWithShape="1">
          <a:blip r:embed="rId5">
            <a:alphaModFix/>
          </a:blip>
          <a:srcRect/>
          <a:stretch/>
        </p:blipFill>
        <p:spPr>
          <a:xfrm>
            <a:off x="1510978" y="3495364"/>
            <a:ext cx="3551919" cy="3551919"/>
          </a:xfrm>
          <a:prstGeom prst="rect">
            <a:avLst/>
          </a:prstGeom>
          <a:noFill/>
          <a:ln>
            <a:noFill/>
          </a:ln>
        </p:spPr>
      </p:pic>
      <p:sp>
        <p:nvSpPr>
          <p:cNvPr id="597" name="Google Shape;597;p31"/>
          <p:cNvSpPr txBox="1"/>
          <p:nvPr/>
        </p:nvSpPr>
        <p:spPr>
          <a:xfrm>
            <a:off x="951346" y="219934"/>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3</a:t>
            </a:r>
            <a:endParaRPr/>
          </a:p>
        </p:txBody>
      </p:sp>
      <p:sp>
        <p:nvSpPr>
          <p:cNvPr id="598" name="Google Shape;598;p31"/>
          <p:cNvSpPr txBox="1"/>
          <p:nvPr/>
        </p:nvSpPr>
        <p:spPr>
          <a:xfrm>
            <a:off x="1714123" y="653064"/>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detalhista</a:t>
            </a:r>
            <a:endParaRPr/>
          </a:p>
        </p:txBody>
      </p:sp>
      <p:sp>
        <p:nvSpPr>
          <p:cNvPr id="599" name="Google Shape;599;p31"/>
          <p:cNvSpPr/>
          <p:nvPr/>
        </p:nvSpPr>
        <p:spPr>
          <a:xfrm>
            <a:off x="6096000" y="3588732"/>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00" name="Google Shape;600;p31"/>
          <p:cNvSpPr/>
          <p:nvPr/>
        </p:nvSpPr>
        <p:spPr>
          <a:xfrm>
            <a:off x="6096000" y="4104222"/>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01" name="Google Shape;601;p31"/>
          <p:cNvSpPr/>
          <p:nvPr/>
        </p:nvSpPr>
        <p:spPr>
          <a:xfrm>
            <a:off x="6096000" y="4767564"/>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cxnSp>
        <p:nvCxnSpPr>
          <p:cNvPr id="602" name="Google Shape;602;p31"/>
          <p:cNvCxnSpPr/>
          <p:nvPr/>
        </p:nvCxnSpPr>
        <p:spPr>
          <a:xfrm rot="10800000">
            <a:off x="6082691" y="3921995"/>
            <a:ext cx="5328000" cy="0"/>
          </a:xfrm>
          <a:prstGeom prst="straightConnector1">
            <a:avLst/>
          </a:prstGeom>
          <a:noFill/>
          <a:ln w="9525" cap="flat" cmpd="sng">
            <a:solidFill>
              <a:srgbClr val="BFBFBF"/>
            </a:solidFill>
            <a:prstDash val="dash"/>
            <a:miter lim="800000"/>
            <a:headEnd type="none" w="sm" len="sm"/>
            <a:tailEnd type="none" w="sm" len="sm"/>
          </a:ln>
        </p:spPr>
      </p:cxnSp>
      <p:cxnSp>
        <p:nvCxnSpPr>
          <p:cNvPr id="603" name="Google Shape;603;p31"/>
          <p:cNvCxnSpPr/>
          <p:nvPr/>
        </p:nvCxnSpPr>
        <p:spPr>
          <a:xfrm rot="10800000">
            <a:off x="6082691" y="4550168"/>
            <a:ext cx="5328000" cy="0"/>
          </a:xfrm>
          <a:prstGeom prst="straightConnector1">
            <a:avLst/>
          </a:prstGeom>
          <a:noFill/>
          <a:ln w="9525" cap="flat" cmpd="sng">
            <a:solidFill>
              <a:srgbClr val="BFBFBF"/>
            </a:solidFill>
            <a:prstDash val="dash"/>
            <a:miter lim="800000"/>
            <a:headEnd type="none" w="sm" len="sm"/>
            <a:tailEnd type="none" w="sm" len="sm"/>
          </a:ln>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grpSp>
        <p:nvGrpSpPr>
          <p:cNvPr id="608" name="Google Shape;608;p32"/>
          <p:cNvGrpSpPr/>
          <p:nvPr/>
        </p:nvGrpSpPr>
        <p:grpSpPr>
          <a:xfrm flipH="1">
            <a:off x="27374" y="11763"/>
            <a:ext cx="12192001" cy="6864000"/>
            <a:chOff x="0" y="-6083"/>
            <a:chExt cx="12192001" cy="6864000"/>
          </a:xfrm>
        </p:grpSpPr>
        <p:pic>
          <p:nvPicPr>
            <p:cNvPr id="609" name="Google Shape;609;p32" descr="Padrão do plano de fundo&#10;&#10;Descrição gerada automaticamente"/>
            <p:cNvPicPr preferRelativeResize="0"/>
            <p:nvPr/>
          </p:nvPicPr>
          <p:blipFill rotWithShape="1">
            <a:blip r:embed="rId3">
              <a:alphaModFix/>
            </a:blip>
            <a:srcRect/>
            <a:stretch/>
          </p:blipFill>
          <p:spPr>
            <a:xfrm>
              <a:off x="5099963" y="-6083"/>
              <a:ext cx="7092038" cy="6858000"/>
            </a:xfrm>
            <a:prstGeom prst="rect">
              <a:avLst/>
            </a:prstGeom>
            <a:noFill/>
            <a:ln>
              <a:noFill/>
            </a:ln>
          </p:spPr>
        </p:pic>
        <p:sp>
          <p:nvSpPr>
            <p:cNvPr id="610" name="Google Shape;610;p32"/>
            <p:cNvSpPr/>
            <p:nvPr/>
          </p:nvSpPr>
          <p:spPr>
            <a:xfrm>
              <a:off x="0" y="-6083"/>
              <a:ext cx="12192000" cy="6864000"/>
            </a:xfrm>
            <a:prstGeom prst="rect">
              <a:avLst/>
            </a:prstGeom>
            <a:gradFill>
              <a:gsLst>
                <a:gs pos="0">
                  <a:schemeClr val="lt1"/>
                </a:gs>
                <a:gs pos="50000">
                  <a:schemeClr val="lt1"/>
                </a:gs>
                <a:gs pos="100000">
                  <a:srgbClr val="DCDCDC">
                    <a:alpha val="0"/>
                  </a:srgbClr>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grpSp>
      <p:sp>
        <p:nvSpPr>
          <p:cNvPr id="611" name="Google Shape;611;p32"/>
          <p:cNvSpPr/>
          <p:nvPr/>
        </p:nvSpPr>
        <p:spPr>
          <a:xfrm rot="-2084114">
            <a:off x="7912053" y="3308810"/>
            <a:ext cx="1773307" cy="365429"/>
          </a:xfrm>
          <a:custGeom>
            <a:avLst/>
            <a:gdLst/>
            <a:ahLst/>
            <a:cxnLst/>
            <a:rect l="l" t="t" r="r" b="b"/>
            <a:pathLst>
              <a:path w="1773307" h="365429" extrusionOk="0">
                <a:moveTo>
                  <a:pt x="0" y="0"/>
                </a:moveTo>
                <a:cubicBezTo>
                  <a:pt x="10657" y="13142"/>
                  <a:pt x="697175" y="81944"/>
                  <a:pt x="1773307" y="365429"/>
                </a:cubicBezTo>
              </a:path>
            </a:pathLst>
          </a:custGeom>
          <a:noFill/>
          <a:ln w="381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sp>
        <p:nvSpPr>
          <p:cNvPr id="612" name="Google Shape;612;p32"/>
          <p:cNvSpPr/>
          <p:nvPr/>
        </p:nvSpPr>
        <p:spPr>
          <a:xfrm rot="6420000" flipH="1">
            <a:off x="2035409" y="1514382"/>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613" name="Google Shape;613;p32"/>
          <p:cNvPicPr preferRelativeResize="0"/>
          <p:nvPr/>
        </p:nvPicPr>
        <p:blipFill rotWithShape="1">
          <a:blip r:embed="rId4">
            <a:alphaModFix/>
          </a:blip>
          <a:srcRect/>
          <a:stretch/>
        </p:blipFill>
        <p:spPr>
          <a:xfrm rot="-3758307" flipH="1">
            <a:off x="-8943661" y="-4051720"/>
            <a:ext cx="6789425" cy="8155344"/>
          </a:xfrm>
          <a:prstGeom prst="rect">
            <a:avLst/>
          </a:prstGeom>
          <a:noFill/>
          <a:ln>
            <a:noFill/>
          </a:ln>
        </p:spPr>
      </p:pic>
      <p:sp>
        <p:nvSpPr>
          <p:cNvPr id="614" name="Google Shape;614;p32"/>
          <p:cNvSpPr/>
          <p:nvPr/>
        </p:nvSpPr>
        <p:spPr>
          <a:xfrm>
            <a:off x="388480" y="2355401"/>
            <a:ext cx="6084000" cy="3997631"/>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a:solidFill>
                <a:schemeClr val="lt1"/>
              </a:solidFill>
              <a:latin typeface="Nunito ExtraLight"/>
              <a:ea typeface="Nunito ExtraLight"/>
              <a:cs typeface="Nunito ExtraLight"/>
              <a:sym typeface="Nunito ExtraLight"/>
            </a:endParaRPr>
          </a:p>
        </p:txBody>
      </p:sp>
      <p:sp>
        <p:nvSpPr>
          <p:cNvPr id="615" name="Google Shape;615;p32"/>
          <p:cNvSpPr txBox="1"/>
          <p:nvPr/>
        </p:nvSpPr>
        <p:spPr>
          <a:xfrm>
            <a:off x="730543" y="2361402"/>
            <a:ext cx="5533972" cy="2628371"/>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r>
              <a:rPr lang="pt-BR" sz="1600">
                <a:solidFill>
                  <a:schemeClr val="dk1"/>
                </a:solidFill>
                <a:latin typeface="Nunito"/>
                <a:ea typeface="Nunito"/>
                <a:cs typeface="Nunito"/>
                <a:sym typeface="Nunito"/>
              </a:rPr>
              <a:t> </a:t>
            </a:r>
            <a:endParaRPr/>
          </a:p>
          <a:p>
            <a:pPr marL="0" marR="0" lvl="0" indent="0" algn="l" rtl="0">
              <a:lnSpc>
                <a:spcPct val="130000"/>
              </a:lnSpc>
              <a:spcBef>
                <a:spcPts val="0"/>
              </a:spcBef>
              <a:spcAft>
                <a:spcPts val="0"/>
              </a:spcAft>
              <a:buClr>
                <a:schemeClr val="dk2"/>
              </a:buClr>
              <a:buSzPts val="1600"/>
              <a:buFont typeface="Nunito"/>
              <a:buNone/>
            </a:pPr>
            <a:r>
              <a:rPr lang="pt-BR" sz="1600" b="1" i="1">
                <a:solidFill>
                  <a:schemeClr val="dk2"/>
                </a:solidFill>
                <a:latin typeface="Nunito"/>
                <a:ea typeface="Nunito"/>
                <a:cs typeface="Nunito"/>
                <a:sym typeface="Nunito"/>
              </a:rPr>
              <a:t>Principais características:</a:t>
            </a:r>
            <a:endParaRPr/>
          </a:p>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a:p>
            <a:pPr marL="360000" marR="0" lvl="0" indent="0" algn="l" rtl="0">
              <a:lnSpc>
                <a:spcPct val="130000"/>
              </a:lnSpc>
              <a:spcBef>
                <a:spcPts val="0"/>
              </a:spcBef>
              <a:spcAft>
                <a:spcPts val="0"/>
              </a:spcAft>
              <a:buNone/>
            </a:pPr>
            <a:r>
              <a:rPr lang="pt-BR" sz="1600">
                <a:solidFill>
                  <a:schemeClr val="dk1"/>
                </a:solidFill>
                <a:latin typeface="Nunito"/>
                <a:ea typeface="Nunito"/>
                <a:cs typeface="Nunito"/>
                <a:sym typeface="Nunito"/>
              </a:rPr>
              <a:t>Precisa de paciência e segurança</a:t>
            </a:r>
            <a:endParaRPr/>
          </a:p>
          <a:p>
            <a:pPr marL="360000" marR="0" lvl="0" indent="0" algn="l" rtl="0">
              <a:lnSpc>
                <a:spcPct val="130000"/>
              </a:lnSpc>
              <a:spcBef>
                <a:spcPts val="1600"/>
              </a:spcBef>
              <a:spcAft>
                <a:spcPts val="0"/>
              </a:spcAft>
              <a:buNone/>
            </a:pPr>
            <a:r>
              <a:rPr lang="pt-BR" sz="1600">
                <a:solidFill>
                  <a:schemeClr val="dk1"/>
                </a:solidFill>
                <a:latin typeface="Nunito"/>
                <a:ea typeface="Nunito"/>
                <a:cs typeface="Nunito"/>
                <a:sym typeface="Nunito"/>
              </a:rPr>
              <a:t>Gosta de estabilidade</a:t>
            </a:r>
            <a:endParaRPr/>
          </a:p>
          <a:p>
            <a:pPr marL="360000" marR="0" lvl="0" indent="0" algn="l" rtl="0">
              <a:lnSpc>
                <a:spcPct val="130000"/>
              </a:lnSpc>
              <a:spcBef>
                <a:spcPts val="1600"/>
              </a:spcBef>
              <a:spcAft>
                <a:spcPts val="1600"/>
              </a:spcAft>
              <a:buNone/>
            </a:pPr>
            <a:r>
              <a:rPr lang="pt-BR" sz="1600">
                <a:solidFill>
                  <a:schemeClr val="dk1"/>
                </a:solidFill>
                <a:latin typeface="Nunito"/>
                <a:ea typeface="Nunito"/>
                <a:cs typeface="Nunito"/>
                <a:sym typeface="Nunito"/>
              </a:rPr>
              <a:t>Avalia cenários detalhadamente</a:t>
            </a:r>
            <a:endParaRPr/>
          </a:p>
        </p:txBody>
      </p:sp>
      <p:sp>
        <p:nvSpPr>
          <p:cNvPr id="616" name="Google Shape;616;p32"/>
          <p:cNvSpPr/>
          <p:nvPr/>
        </p:nvSpPr>
        <p:spPr>
          <a:xfrm rot="-3003078"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ExtraLight"/>
              <a:ea typeface="Nunito ExtraLight"/>
              <a:cs typeface="Nunito ExtraLight"/>
              <a:sym typeface="Nunito ExtraLight"/>
            </a:endParaRPr>
          </a:p>
        </p:txBody>
      </p:sp>
      <p:sp>
        <p:nvSpPr>
          <p:cNvPr id="617" name="Google Shape;617;p32"/>
          <p:cNvSpPr txBox="1"/>
          <p:nvPr/>
        </p:nvSpPr>
        <p:spPr>
          <a:xfrm>
            <a:off x="335792" y="6181223"/>
            <a:ext cx="39475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Exo 2 ExtraBold"/>
              <a:buNone/>
            </a:pPr>
            <a:fld id="{00000000-1234-1234-1234-123412341234}" type="slidenum">
              <a:rPr lang="pt-BR" sz="1400" b="1">
                <a:solidFill>
                  <a:schemeClr val="dk1"/>
                </a:solidFill>
                <a:latin typeface="Exo 2 ExtraBold"/>
                <a:ea typeface="Exo 2 ExtraBold"/>
                <a:cs typeface="Exo 2 ExtraBold"/>
                <a:sym typeface="Exo 2 ExtraBold"/>
              </a:rPr>
              <a:t>33</a:t>
            </a:fld>
            <a:endParaRPr sz="1400" b="1">
              <a:solidFill>
                <a:schemeClr val="dk1"/>
              </a:solidFill>
              <a:latin typeface="Exo 2 ExtraBold"/>
              <a:ea typeface="Exo 2 ExtraBold"/>
              <a:cs typeface="Exo 2 ExtraBold"/>
              <a:sym typeface="Exo 2 ExtraBold"/>
            </a:endParaRPr>
          </a:p>
        </p:txBody>
      </p:sp>
      <p:pic>
        <p:nvPicPr>
          <p:cNvPr id="618" name="Google Shape;618;p32" descr="Um catavento"/>
          <p:cNvPicPr preferRelativeResize="0"/>
          <p:nvPr/>
        </p:nvPicPr>
        <p:blipFill rotWithShape="1">
          <a:blip r:embed="rId5">
            <a:alphaModFix/>
          </a:blip>
          <a:srcRect/>
          <a:stretch/>
        </p:blipFill>
        <p:spPr>
          <a:xfrm>
            <a:off x="7119412" y="3495364"/>
            <a:ext cx="3551919" cy="3551919"/>
          </a:xfrm>
          <a:prstGeom prst="rect">
            <a:avLst/>
          </a:prstGeom>
          <a:noFill/>
          <a:ln>
            <a:noFill/>
          </a:ln>
        </p:spPr>
      </p:pic>
      <p:sp>
        <p:nvSpPr>
          <p:cNvPr id="619" name="Google Shape;619;p32"/>
          <p:cNvSpPr txBox="1"/>
          <p:nvPr/>
        </p:nvSpPr>
        <p:spPr>
          <a:xfrm>
            <a:off x="4884773" y="200556"/>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4</a:t>
            </a:r>
            <a:endParaRPr/>
          </a:p>
        </p:txBody>
      </p:sp>
      <p:sp>
        <p:nvSpPr>
          <p:cNvPr id="620" name="Google Shape;620;p32"/>
          <p:cNvSpPr txBox="1"/>
          <p:nvPr/>
        </p:nvSpPr>
        <p:spPr>
          <a:xfrm>
            <a:off x="5662947" y="634922"/>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dirty="0">
                <a:solidFill>
                  <a:schemeClr val="dk2"/>
                </a:solidFill>
                <a:latin typeface="Exo 2 ExtraBold"/>
                <a:ea typeface="Exo 2 ExtraBold"/>
                <a:cs typeface="Exo 2 ExtraBold"/>
                <a:sym typeface="Exo 2 ExtraBold"/>
              </a:rPr>
              <a:t>Negociadora estável</a:t>
            </a:r>
            <a:endParaRPr dirty="0"/>
          </a:p>
        </p:txBody>
      </p:sp>
      <p:cxnSp>
        <p:nvCxnSpPr>
          <p:cNvPr id="621" name="Google Shape;621;p32"/>
          <p:cNvCxnSpPr/>
          <p:nvPr/>
        </p:nvCxnSpPr>
        <p:spPr>
          <a:xfrm rot="10800000">
            <a:off x="730544" y="4316065"/>
            <a:ext cx="5328000" cy="0"/>
          </a:xfrm>
          <a:prstGeom prst="straightConnector1">
            <a:avLst/>
          </a:prstGeom>
          <a:noFill/>
          <a:ln w="9525" cap="flat" cmpd="sng">
            <a:solidFill>
              <a:srgbClr val="BFBFBF"/>
            </a:solidFill>
            <a:prstDash val="dash"/>
            <a:miter lim="800000"/>
            <a:headEnd type="none" w="sm" len="sm"/>
            <a:tailEnd type="none" w="sm" len="sm"/>
          </a:ln>
        </p:spPr>
      </p:cxnSp>
      <p:cxnSp>
        <p:nvCxnSpPr>
          <p:cNvPr id="622" name="Google Shape;622;p32"/>
          <p:cNvCxnSpPr/>
          <p:nvPr/>
        </p:nvCxnSpPr>
        <p:spPr>
          <a:xfrm rot="10800000">
            <a:off x="730544" y="3760964"/>
            <a:ext cx="5328000" cy="0"/>
          </a:xfrm>
          <a:prstGeom prst="straightConnector1">
            <a:avLst/>
          </a:prstGeom>
          <a:noFill/>
          <a:ln w="9525" cap="flat" cmpd="sng">
            <a:solidFill>
              <a:srgbClr val="BFBFBF"/>
            </a:solidFill>
            <a:prstDash val="dash"/>
            <a:miter lim="800000"/>
            <a:headEnd type="none" w="sm" len="sm"/>
            <a:tailEnd type="none" w="sm" len="sm"/>
          </a:ln>
        </p:spPr>
      </p:cxnSp>
      <p:sp>
        <p:nvSpPr>
          <p:cNvPr id="623" name="Google Shape;623;p32"/>
          <p:cNvSpPr/>
          <p:nvPr/>
        </p:nvSpPr>
        <p:spPr>
          <a:xfrm>
            <a:off x="765502" y="3415133"/>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24" name="Google Shape;624;p32"/>
          <p:cNvSpPr/>
          <p:nvPr/>
        </p:nvSpPr>
        <p:spPr>
          <a:xfrm>
            <a:off x="765502" y="3948554"/>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25" name="Google Shape;625;p32"/>
          <p:cNvSpPr/>
          <p:nvPr/>
        </p:nvSpPr>
        <p:spPr>
          <a:xfrm>
            <a:off x="765502" y="4458690"/>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33"/>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32" name="Google Shape;632;p33"/>
          <p:cNvSpPr txBox="1"/>
          <p:nvPr/>
        </p:nvSpPr>
        <p:spPr>
          <a:xfrm>
            <a:off x="11341290" y="6181223"/>
            <a:ext cx="483462" cy="31511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34</a:t>
            </a:fld>
            <a:endParaRPr sz="1400" b="1">
              <a:solidFill>
                <a:schemeClr val="lt1"/>
              </a:solidFill>
              <a:latin typeface="Exo 2 ExtraBold"/>
              <a:ea typeface="Exo 2 ExtraBold"/>
              <a:cs typeface="Exo 2 ExtraBold"/>
              <a:sym typeface="Exo 2 ExtraBold"/>
            </a:endParaRPr>
          </a:p>
        </p:txBody>
      </p:sp>
      <p:sp>
        <p:nvSpPr>
          <p:cNvPr id="634" name="Google Shape;634;p33"/>
          <p:cNvSpPr txBox="1"/>
          <p:nvPr/>
        </p:nvSpPr>
        <p:spPr>
          <a:xfrm>
            <a:off x="1844913" y="1695290"/>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dirty="0">
                <a:solidFill>
                  <a:schemeClr val="lt2"/>
                </a:solidFill>
                <a:latin typeface="Exo 2 ExtraBold"/>
                <a:ea typeface="Exo 2 ExtraBold"/>
                <a:cs typeface="Exo 2 ExtraBold"/>
                <a:sym typeface="Exo 2 ExtraBold"/>
              </a:rPr>
              <a:t>1</a:t>
            </a:r>
            <a:endParaRPr dirty="0"/>
          </a:p>
        </p:txBody>
      </p:sp>
      <p:sp>
        <p:nvSpPr>
          <p:cNvPr id="635" name="Google Shape;635;p33"/>
          <p:cNvSpPr txBox="1"/>
          <p:nvPr/>
        </p:nvSpPr>
        <p:spPr>
          <a:xfrm>
            <a:off x="2604204" y="2135686"/>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assertiva</a:t>
            </a:r>
            <a:endParaRPr/>
          </a:p>
        </p:txBody>
      </p:sp>
      <p:sp>
        <p:nvSpPr>
          <p:cNvPr id="636" name="Google Shape;636;p33"/>
          <p:cNvSpPr txBox="1"/>
          <p:nvPr/>
        </p:nvSpPr>
        <p:spPr>
          <a:xfrm>
            <a:off x="6959413" y="1722586"/>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2</a:t>
            </a:r>
            <a:endParaRPr/>
          </a:p>
        </p:txBody>
      </p:sp>
      <p:sp>
        <p:nvSpPr>
          <p:cNvPr id="637" name="Google Shape;637;p33"/>
          <p:cNvSpPr txBox="1"/>
          <p:nvPr/>
        </p:nvSpPr>
        <p:spPr>
          <a:xfrm>
            <a:off x="7588732" y="4418824"/>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persuasiva</a:t>
            </a:r>
            <a:endParaRPr/>
          </a:p>
        </p:txBody>
      </p:sp>
      <p:sp>
        <p:nvSpPr>
          <p:cNvPr id="638" name="Google Shape;638;p33"/>
          <p:cNvSpPr txBox="1"/>
          <p:nvPr/>
        </p:nvSpPr>
        <p:spPr>
          <a:xfrm>
            <a:off x="1844914" y="3926418"/>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3</a:t>
            </a:r>
            <a:endParaRPr/>
          </a:p>
        </p:txBody>
      </p:sp>
      <p:sp>
        <p:nvSpPr>
          <p:cNvPr id="639" name="Google Shape;639;p33"/>
          <p:cNvSpPr txBox="1"/>
          <p:nvPr/>
        </p:nvSpPr>
        <p:spPr>
          <a:xfrm>
            <a:off x="2490006" y="4418824"/>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a:solidFill>
                  <a:schemeClr val="dk2"/>
                </a:solidFill>
                <a:latin typeface="Exo 2 ExtraBold"/>
                <a:ea typeface="Exo 2 ExtraBold"/>
                <a:cs typeface="Exo 2 ExtraBold"/>
                <a:sym typeface="Exo 2 ExtraBold"/>
              </a:rPr>
              <a:t>Negociadora detalhista</a:t>
            </a:r>
            <a:endParaRPr/>
          </a:p>
        </p:txBody>
      </p:sp>
      <p:sp>
        <p:nvSpPr>
          <p:cNvPr id="640" name="Google Shape;640;p33"/>
          <p:cNvSpPr txBox="1"/>
          <p:nvPr/>
        </p:nvSpPr>
        <p:spPr>
          <a:xfrm>
            <a:off x="6882440" y="4049492"/>
            <a:ext cx="430061" cy="193899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12000" b="1" i="1">
                <a:solidFill>
                  <a:schemeClr val="lt2"/>
                </a:solidFill>
                <a:latin typeface="Exo 2 ExtraBold"/>
                <a:ea typeface="Exo 2 ExtraBold"/>
                <a:cs typeface="Exo 2 ExtraBold"/>
                <a:sym typeface="Exo 2 ExtraBold"/>
              </a:rPr>
              <a:t>4</a:t>
            </a:r>
            <a:endParaRPr/>
          </a:p>
        </p:txBody>
      </p:sp>
      <p:sp>
        <p:nvSpPr>
          <p:cNvPr id="641" name="Google Shape;641;p33"/>
          <p:cNvSpPr txBox="1"/>
          <p:nvPr/>
        </p:nvSpPr>
        <p:spPr>
          <a:xfrm>
            <a:off x="7588732" y="2135686"/>
            <a:ext cx="3030844"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600" b="1" i="1" dirty="0">
                <a:solidFill>
                  <a:schemeClr val="dk2"/>
                </a:solidFill>
                <a:latin typeface="Exo 2 ExtraBold"/>
                <a:ea typeface="Exo 2 ExtraBold"/>
                <a:cs typeface="Exo 2 ExtraBold"/>
                <a:sym typeface="Exo 2 ExtraBold"/>
              </a:rPr>
              <a:t>Negociadora estável</a:t>
            </a:r>
            <a:endParaRPr dirty="0"/>
          </a:p>
        </p:txBody>
      </p:sp>
      <p:sp>
        <p:nvSpPr>
          <p:cNvPr id="3" name="Google Shape;620;p32">
            <a:extLst>
              <a:ext uri="{FF2B5EF4-FFF2-40B4-BE49-F238E27FC236}">
                <a16:creationId xmlns:a16="http://schemas.microsoft.com/office/drawing/2014/main" id="{CBB877D7-D51B-EF6A-1534-9075FC47B220}"/>
              </a:ext>
            </a:extLst>
          </p:cNvPr>
          <p:cNvSpPr txBox="1"/>
          <p:nvPr/>
        </p:nvSpPr>
        <p:spPr>
          <a:xfrm>
            <a:off x="1844913" y="565271"/>
            <a:ext cx="8825094" cy="76940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4400" b="1" dirty="0">
                <a:solidFill>
                  <a:schemeClr val="dk2"/>
                </a:solidFill>
                <a:latin typeface="Exo 2.0 Black" pitchFamily="2" charset="77"/>
                <a:ea typeface="Exo 2 ExtraBold"/>
                <a:cs typeface="Exo 2 ExtraBold"/>
                <a:sym typeface="Exo 2 ExtraBold"/>
              </a:rPr>
              <a:t>4 TIPOS DE NEGOCIADORA:</a:t>
            </a:r>
            <a:endParaRPr sz="1800" b="1" dirty="0">
              <a:latin typeface="Exo 2.0 Black" pitchFamily="2" charset="77"/>
            </a:endParaRPr>
          </a:p>
        </p:txBody>
      </p:sp>
      <p:pic>
        <p:nvPicPr>
          <p:cNvPr id="4" name="Google Shape;633;p33">
            <a:extLst>
              <a:ext uri="{FF2B5EF4-FFF2-40B4-BE49-F238E27FC236}">
                <a16:creationId xmlns:a16="http://schemas.microsoft.com/office/drawing/2014/main" id="{1AD8CEE0-BD82-03C3-0D32-7D9719B4B07A}"/>
              </a:ext>
            </a:extLst>
          </p:cNvPr>
          <p:cNvPicPr preferRelativeResize="0"/>
          <p:nvPr/>
        </p:nvPicPr>
        <p:blipFill rotWithShape="1">
          <a:blip r:embed="rId3">
            <a:alphaModFix/>
          </a:blip>
          <a:srcRect/>
          <a:stretch/>
        </p:blipFill>
        <p:spPr>
          <a:xfrm rot="13750087">
            <a:off x="-1108828" y="-812811"/>
            <a:ext cx="2149677" cy="2582157"/>
          </a:xfrm>
          <a:prstGeom prst="rect">
            <a:avLst/>
          </a:prstGeom>
          <a:noFill/>
          <a:ln>
            <a:noFill/>
          </a:ln>
        </p:spPr>
      </p:pic>
    </p:spTree>
  </p:cSld>
  <p:clrMapOvr>
    <a:masterClrMapping/>
  </p:clrMapOvr>
  <p:transition spd="slow">
    <p:push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pic>
        <p:nvPicPr>
          <p:cNvPr id="741" name="Google Shape;741;p40"/>
          <p:cNvPicPr preferRelativeResize="0"/>
          <p:nvPr/>
        </p:nvPicPr>
        <p:blipFill rotWithShape="1">
          <a:blip r:embed="rId3">
            <a:alphaModFix/>
          </a:blip>
          <a:srcRect l="8513" r="-8386"/>
          <a:stretch/>
        </p:blipFill>
        <p:spPr>
          <a:xfrm flipH="1">
            <a:off x="1915226" y="-962"/>
            <a:ext cx="10276773" cy="6858000"/>
          </a:xfrm>
          <a:prstGeom prst="rect">
            <a:avLst/>
          </a:prstGeom>
          <a:noFill/>
          <a:ln>
            <a:noFill/>
          </a:ln>
        </p:spPr>
      </p:pic>
      <p:sp>
        <p:nvSpPr>
          <p:cNvPr id="742" name="Google Shape;742;p40"/>
          <p:cNvSpPr/>
          <p:nvPr/>
        </p:nvSpPr>
        <p:spPr>
          <a:xfrm>
            <a:off x="-132875" y="0"/>
            <a:ext cx="8938267" cy="6858962"/>
          </a:xfrm>
          <a:custGeom>
            <a:avLst/>
            <a:gdLst/>
            <a:ahLst/>
            <a:cxnLst/>
            <a:rect l="l" t="t" r="r" b="b"/>
            <a:pathLst>
              <a:path w="8013654" h="6913640" extrusionOk="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dk2"/>
              </a:gs>
              <a:gs pos="49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a:ea typeface="Nunito"/>
              <a:cs typeface="Nunito"/>
              <a:sym typeface="Nunito"/>
            </a:endParaRPr>
          </a:p>
        </p:txBody>
      </p:sp>
      <p:sp>
        <p:nvSpPr>
          <p:cNvPr id="744" name="Google Shape;744;p40"/>
          <p:cNvSpPr txBox="1"/>
          <p:nvPr/>
        </p:nvSpPr>
        <p:spPr>
          <a:xfrm>
            <a:off x="943733" y="2284002"/>
            <a:ext cx="4426691" cy="2585283"/>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Clr>
                <a:schemeClr val="lt1"/>
              </a:buClr>
              <a:buSzPts val="5400"/>
              <a:buFont typeface="Exo 2 ExtraBold"/>
              <a:buNone/>
            </a:pPr>
            <a:r>
              <a:rPr lang="pt-BR" sz="5400" b="1" i="1" dirty="0">
                <a:solidFill>
                  <a:schemeClr val="lt1"/>
                </a:solidFill>
                <a:latin typeface="Exo 2 ExtraBold"/>
                <a:ea typeface="Exo 2 ExtraBold"/>
                <a:cs typeface="Exo 2 ExtraBold"/>
                <a:sym typeface="Exo 2 ExtraBold"/>
              </a:rPr>
              <a:t>Chegou a hora </a:t>
            </a:r>
            <a:r>
              <a:rPr lang="pt-BR" sz="5400" b="1" i="1" dirty="0">
                <a:solidFill>
                  <a:schemeClr val="lt1"/>
                </a:solidFill>
                <a:latin typeface="Exo 2 ExtraBold"/>
                <a:sym typeface="Nunito"/>
              </a:rPr>
              <a:t>de praticar!</a:t>
            </a:r>
            <a:endParaRPr sz="5400" b="1" i="1" dirty="0">
              <a:solidFill>
                <a:schemeClr val="lt1"/>
              </a:solidFill>
              <a:latin typeface="Exo 2 ExtraBold"/>
              <a:sym typeface="Nunito"/>
            </a:endParaRPr>
          </a:p>
        </p:txBody>
      </p:sp>
      <p:pic>
        <p:nvPicPr>
          <p:cNvPr id="745" name="Google Shape;745;p40"/>
          <p:cNvPicPr preferRelativeResize="0"/>
          <p:nvPr/>
        </p:nvPicPr>
        <p:blipFill rotWithShape="1">
          <a:blip r:embed="rId4">
            <a:alphaModFix/>
          </a:blip>
          <a:srcRect/>
          <a:stretch/>
        </p:blipFill>
        <p:spPr>
          <a:xfrm rot="6284181">
            <a:off x="126039" y="-700947"/>
            <a:ext cx="2699098" cy="3242113"/>
          </a:xfrm>
          <a:prstGeom prst="rect">
            <a:avLst/>
          </a:prstGeom>
          <a:noFill/>
          <a:ln>
            <a:noFill/>
          </a:ln>
        </p:spPr>
      </p:pic>
      <p:pic>
        <p:nvPicPr>
          <p:cNvPr id="2" name="Gráfico 1">
            <a:extLst>
              <a:ext uri="{FF2B5EF4-FFF2-40B4-BE49-F238E27FC236}">
                <a16:creationId xmlns:a16="http://schemas.microsoft.com/office/drawing/2014/main" id="{A3BABDFD-F3E9-E54F-7622-E7A6A1E24B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a:off x="4147466" y="-3061952"/>
            <a:ext cx="13481729" cy="11399140"/>
          </a:xfrm>
          <a:prstGeom prst="rect">
            <a:avLst/>
          </a:prstGeom>
        </p:spPr>
      </p:pic>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6" name="Imagem 5" descr="Mulher com blusa branca&#10;&#10;Descrição gerada automaticamente com confiança baixa">
            <a:extLst>
              <a:ext uri="{FF2B5EF4-FFF2-40B4-BE49-F238E27FC236}">
                <a16:creationId xmlns:a16="http://schemas.microsoft.com/office/drawing/2014/main" id="{250A9A7F-9909-452F-C150-CB30B607B6EE}"/>
              </a:ext>
            </a:extLst>
          </p:cNvPr>
          <p:cNvPicPr>
            <a:picLocks noChangeAspect="1"/>
          </p:cNvPicPr>
          <p:nvPr/>
        </p:nvPicPr>
        <p:blipFill>
          <a:blip r:embed="rId4"/>
          <a:stretch>
            <a:fillRect/>
          </a:stretch>
        </p:blipFill>
        <p:spPr>
          <a:xfrm flipH="1">
            <a:off x="2015903" y="-84294"/>
            <a:ext cx="11250225" cy="7497436"/>
          </a:xfrm>
          <a:prstGeom prst="rect">
            <a:avLst/>
          </a:prstGeom>
        </p:spPr>
      </p:pic>
      <p:sp>
        <p:nvSpPr>
          <p:cNvPr id="137" name="Google Shape;137;g177a79fe0d0_0_673"/>
          <p:cNvSpPr/>
          <p:nvPr/>
        </p:nvSpPr>
        <p:spPr>
          <a:xfrm>
            <a:off x="-80210"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pic>
        <p:nvPicPr>
          <p:cNvPr id="12" name="Gráfico 11" hidden="1">
            <a:extLst>
              <a:ext uri="{FF2B5EF4-FFF2-40B4-BE49-F238E27FC236}">
                <a16:creationId xmlns:a16="http://schemas.microsoft.com/office/drawing/2014/main" id="{BB4C4D34-249C-4E59-87C7-3382F7DEB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9" name="Google Shape;139;g177a79fe0d0_0_673"/>
          <p:cNvSpPr txBox="1"/>
          <p:nvPr/>
        </p:nvSpPr>
        <p:spPr>
          <a:xfrm>
            <a:off x="610976" y="1896542"/>
            <a:ext cx="4248892" cy="1754286"/>
          </a:xfrm>
          <a:prstGeom prst="rect">
            <a:avLst/>
          </a:prstGeom>
          <a:noFill/>
          <a:ln>
            <a:noFill/>
          </a:ln>
        </p:spPr>
        <p:txBody>
          <a:bodyPr spcFirstLastPara="1" wrap="square" lIns="91425" tIns="45700" rIns="91425" bIns="45700" anchor="ctr" anchorCtr="0">
            <a:spAutoFit/>
          </a:bodyPr>
          <a:lstStyle/>
          <a:p>
            <a:pPr marR="0" lvl="0" indent="0">
              <a:spcBef>
                <a:spcPts val="0"/>
              </a:spcBef>
              <a:spcAft>
                <a:spcPts val="0"/>
              </a:spcAft>
              <a:buNone/>
            </a:pPr>
            <a:r>
              <a:rPr lang="pt-BR" sz="5400" b="1" dirty="0">
                <a:solidFill>
                  <a:schemeClr val="bg1"/>
                </a:solidFill>
                <a:latin typeface="Exo 2.0 Extra Bold" pitchFamily="2" charset="77"/>
                <a:sym typeface="Exo 2 ExtraBold"/>
              </a:rPr>
              <a:t>Vamos negociar?</a:t>
            </a:r>
            <a:endParaRPr lang="pt-BR" sz="5400" b="1" dirty="0">
              <a:solidFill>
                <a:schemeClr val="bg1"/>
              </a:solidFill>
              <a:latin typeface="Exo 2.0 Extra Bold" pitchFamily="2" charset="77"/>
              <a:sym typeface="Nunito ExtraLight"/>
            </a:endParaRPr>
          </a:p>
        </p:txBody>
      </p:sp>
      <p:sp>
        <p:nvSpPr>
          <p:cNvPr id="141" name="Google Shape;141;g177a79fe0d0_0_673"/>
          <p:cNvSpPr/>
          <p:nvPr/>
        </p:nvSpPr>
        <p:spPr>
          <a:xfrm rot="19624209" flipH="1">
            <a:off x="-1049560" y="5305888"/>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142" name="Google Shape;142;g177a79fe0d0_0_673"/>
          <p:cNvSpPr txBox="1"/>
          <p:nvPr/>
        </p:nvSpPr>
        <p:spPr>
          <a:xfrm>
            <a:off x="363378" y="6181222"/>
            <a:ext cx="510806" cy="30773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fld id="{00000000-1234-1234-1234-123412341234}" type="slidenum">
              <a:rPr lang="pt-BR" sz="1400">
                <a:solidFill>
                  <a:schemeClr val="lt1"/>
                </a:solidFill>
                <a:latin typeface="+mj-lt"/>
                <a:ea typeface="Exo 2 ExtraBold"/>
                <a:cs typeface="Exo 2 ExtraBold"/>
                <a:sym typeface="Exo 2 ExtraBold"/>
              </a:rPr>
              <a:pPr marL="0" marR="0" lvl="0" indent="0" rtl="0">
                <a:spcBef>
                  <a:spcPts val="0"/>
                </a:spcBef>
                <a:spcAft>
                  <a:spcPts val="0"/>
                </a:spcAft>
                <a:buNone/>
              </a:pPr>
              <a:t>36</a:t>
            </a:fld>
            <a:endParaRPr sz="1400" dirty="0">
              <a:solidFill>
                <a:schemeClr val="lt1"/>
              </a:solidFill>
              <a:latin typeface="+mj-lt"/>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19254781">
            <a:off x="-909221" y="-1641605"/>
            <a:ext cx="2549071" cy="3061902"/>
          </a:xfrm>
          <a:prstGeom prst="rect">
            <a:avLst/>
          </a:prstGeom>
          <a:noFill/>
          <a:ln>
            <a:noFill/>
          </a:ln>
        </p:spPr>
      </p:pic>
      <p:pic>
        <p:nvPicPr>
          <p:cNvPr id="4" name="Gráfico 3">
            <a:extLst>
              <a:ext uri="{FF2B5EF4-FFF2-40B4-BE49-F238E27FC236}">
                <a16:creationId xmlns:a16="http://schemas.microsoft.com/office/drawing/2014/main" id="{235333D9-9D9B-8241-AF2A-38732D99C8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783021" flipH="1">
            <a:off x="3435232" y="-2552516"/>
            <a:ext cx="13481729" cy="11399140"/>
          </a:xfrm>
          <a:prstGeom prst="rect">
            <a:avLst/>
          </a:prstGeom>
        </p:spPr>
      </p:pic>
      <p:sp>
        <p:nvSpPr>
          <p:cNvPr id="5" name="CaixaDeTexto 4">
            <a:extLst>
              <a:ext uri="{FF2B5EF4-FFF2-40B4-BE49-F238E27FC236}">
                <a16:creationId xmlns:a16="http://schemas.microsoft.com/office/drawing/2014/main" id="{355C750B-53F0-AB51-9CCF-6B6C8F854095}"/>
              </a:ext>
            </a:extLst>
          </p:cNvPr>
          <p:cNvSpPr txBox="1"/>
          <p:nvPr/>
        </p:nvSpPr>
        <p:spPr>
          <a:xfrm>
            <a:off x="610976" y="3962667"/>
            <a:ext cx="3986547" cy="1128579"/>
          </a:xfrm>
          <a:prstGeom prst="rect">
            <a:avLst/>
          </a:prstGeom>
          <a:noFill/>
        </p:spPr>
        <p:txBody>
          <a:bodyPr wrap="square">
            <a:spAutoFit/>
          </a:bodyPr>
          <a:lstStyle/>
          <a:p>
            <a:pPr>
              <a:lnSpc>
                <a:spcPct val="130000"/>
              </a:lnSpc>
            </a:pPr>
            <a:r>
              <a:rPr lang="pt-BR" sz="1800" b="1" i="1" dirty="0">
                <a:solidFill>
                  <a:schemeClr val="bg1"/>
                </a:solidFill>
                <a:latin typeface="Exo 2.0" panose="00000500000000000000" pitchFamily="50" charset="0"/>
              </a:rPr>
              <a:t>Em duplas, vamos praticar a nossa negociação e entendimento do perfil da outra pessoa. </a:t>
            </a:r>
            <a:endParaRPr lang="pt-BR" sz="1800" i="1" dirty="0">
              <a:solidFill>
                <a:schemeClr val="bg1"/>
              </a:solidFill>
              <a:latin typeface="Exo 2.0" panose="00000500000000000000" pitchFamily="50" charset="0"/>
            </a:endParaRPr>
          </a:p>
        </p:txBody>
      </p:sp>
    </p:spTree>
    <p:custDataLst>
      <p:tags r:id="rId1"/>
    </p:custDataLst>
    <p:extLst>
      <p:ext uri="{BB962C8B-B14F-4D97-AF65-F5344CB8AC3E}">
        <p14:creationId xmlns:p14="http://schemas.microsoft.com/office/powerpoint/2010/main" val="2638212790"/>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3" name="Imagem 2" descr="Carro esportivo rosa&#10;&#10;Descrição gerada automaticamente com confiança média">
            <a:extLst>
              <a:ext uri="{FF2B5EF4-FFF2-40B4-BE49-F238E27FC236}">
                <a16:creationId xmlns:a16="http://schemas.microsoft.com/office/drawing/2014/main" id="{A1F1F1B1-9DFB-0BD3-E34E-FB619D11BECC}"/>
              </a:ext>
            </a:extLst>
          </p:cNvPr>
          <p:cNvPicPr>
            <a:picLocks noChangeAspect="1"/>
          </p:cNvPicPr>
          <p:nvPr/>
        </p:nvPicPr>
        <p:blipFill>
          <a:blip r:embed="rId3"/>
          <a:stretch>
            <a:fillRect/>
          </a:stretch>
        </p:blipFill>
        <p:spPr>
          <a:xfrm flipH="1">
            <a:off x="1475588" y="0"/>
            <a:ext cx="11078708" cy="7390626"/>
          </a:xfrm>
          <a:prstGeom prst="rect">
            <a:avLst/>
          </a:prstGeom>
        </p:spPr>
      </p:pic>
      <p:sp>
        <p:nvSpPr>
          <p:cNvPr id="797" name="Google Shape;797;p42"/>
          <p:cNvSpPr/>
          <p:nvPr/>
        </p:nvSpPr>
        <p:spPr>
          <a:xfrm rot="-5984322" flipH="1">
            <a:off x="-6442970" y="-1747574"/>
            <a:ext cx="14809256" cy="1219087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rgbClr val="F0647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a:ea typeface="Nunito"/>
              <a:cs typeface="Nunito"/>
              <a:sym typeface="Nunito"/>
            </a:endParaRPr>
          </a:p>
        </p:txBody>
      </p:sp>
      <p:sp>
        <p:nvSpPr>
          <p:cNvPr id="799" name="Google Shape;799;p42"/>
          <p:cNvSpPr txBox="1"/>
          <p:nvPr/>
        </p:nvSpPr>
        <p:spPr>
          <a:xfrm>
            <a:off x="961658" y="4591945"/>
            <a:ext cx="4377663" cy="412380"/>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p:txBody>
      </p:sp>
      <p:sp>
        <p:nvSpPr>
          <p:cNvPr id="800" name="Google Shape;800;p42"/>
          <p:cNvSpPr txBox="1"/>
          <p:nvPr/>
        </p:nvSpPr>
        <p:spPr>
          <a:xfrm>
            <a:off x="645524" y="1702393"/>
            <a:ext cx="5078808" cy="345321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F06478"/>
              </a:buClr>
              <a:buSzPts val="3200"/>
              <a:buFont typeface="Nunito"/>
              <a:buNone/>
            </a:pPr>
            <a:r>
              <a:rPr lang="pt-BR" sz="3200" b="1" dirty="0">
                <a:solidFill>
                  <a:schemeClr val="bg1"/>
                </a:solidFill>
                <a:latin typeface="Exo 2.0 Extra Bold" pitchFamily="2" charset="77"/>
                <a:ea typeface="Nunito"/>
                <a:cs typeface="Nunito"/>
                <a:sym typeface="Nunito"/>
              </a:rPr>
              <a:t>Venda de </a:t>
            </a:r>
            <a:r>
              <a:rPr lang="es-ES" sz="3200" b="1" dirty="0" err="1">
                <a:solidFill>
                  <a:schemeClr val="bg1"/>
                </a:solidFill>
                <a:latin typeface="Exo 2.0 Extra Bold" pitchFamily="2" charset="77"/>
                <a:ea typeface="Nunito"/>
                <a:cs typeface="Nunito"/>
                <a:sym typeface="Nunito"/>
              </a:rPr>
              <a:t>um</a:t>
            </a:r>
            <a:r>
              <a:rPr lang="es-ES" sz="3200" b="1" dirty="0">
                <a:solidFill>
                  <a:schemeClr val="bg1"/>
                </a:solidFill>
                <a:latin typeface="Exo 2.0 Extra Bold" pitchFamily="2" charset="77"/>
                <a:ea typeface="Nunito"/>
                <a:cs typeface="Nunito"/>
                <a:sym typeface="Nunito"/>
              </a:rPr>
              <a:t> carro </a:t>
            </a:r>
            <a:r>
              <a:rPr lang="es-ES" sz="3200" b="1" dirty="0" err="1">
                <a:solidFill>
                  <a:schemeClr val="bg1"/>
                </a:solidFill>
                <a:latin typeface="Exo 2.0 Extra Bold" pitchFamily="2" charset="77"/>
                <a:ea typeface="Nunito"/>
                <a:cs typeface="Nunito"/>
                <a:sym typeface="Nunito"/>
              </a:rPr>
              <a:t>seminovo</a:t>
            </a:r>
            <a:endParaRPr b="1" dirty="0">
              <a:solidFill>
                <a:schemeClr val="bg1"/>
              </a:solidFill>
              <a:latin typeface="Exo 2.0 Extra Bold" pitchFamily="2" charset="77"/>
            </a:endParaRPr>
          </a:p>
          <a:p>
            <a:pPr marL="342900" marR="0" lvl="0" indent="-342900" algn="l" rtl="0">
              <a:lnSpc>
                <a:spcPct val="130000"/>
              </a:lnSpc>
              <a:spcBef>
                <a:spcPts val="0"/>
              </a:spcBef>
              <a:spcAft>
                <a:spcPts val="0"/>
              </a:spcAft>
              <a:buClr>
                <a:schemeClr val="lt1"/>
              </a:buClr>
              <a:buSzPts val="2400"/>
              <a:buFont typeface="Arial"/>
              <a:buChar char="•"/>
            </a:pPr>
            <a:r>
              <a:rPr lang="pt-BR" sz="2400" dirty="0">
                <a:solidFill>
                  <a:schemeClr val="lt1"/>
                </a:solidFill>
                <a:latin typeface="Exo 2.0" pitchFamily="2" charset="77"/>
                <a:ea typeface="Nunito"/>
                <a:cs typeface="Nunito"/>
                <a:sym typeface="Nunito"/>
              </a:rPr>
              <a:t>Carro em boas condições de funcionamento;</a:t>
            </a:r>
            <a:endParaRPr dirty="0">
              <a:latin typeface="Exo 2.0" pitchFamily="2" charset="77"/>
            </a:endParaRPr>
          </a:p>
          <a:p>
            <a:pPr marL="342900" marR="0" lvl="0" indent="-342900" algn="l" rtl="0">
              <a:lnSpc>
                <a:spcPct val="130000"/>
              </a:lnSpc>
              <a:spcBef>
                <a:spcPts val="0"/>
              </a:spcBef>
              <a:spcAft>
                <a:spcPts val="0"/>
              </a:spcAft>
              <a:buClr>
                <a:schemeClr val="lt1"/>
              </a:buClr>
              <a:buSzPts val="2400"/>
              <a:buFont typeface="Arial"/>
              <a:buChar char="•"/>
            </a:pPr>
            <a:r>
              <a:rPr lang="es-ES" sz="2400" dirty="0">
                <a:solidFill>
                  <a:schemeClr val="lt1"/>
                </a:solidFill>
                <a:latin typeface="Exo 2.0" pitchFamily="2" charset="77"/>
                <a:ea typeface="Nunito"/>
                <a:cs typeface="Nunito"/>
                <a:sym typeface="Nunito"/>
              </a:rPr>
              <a:t>Valores R$5 mil – R$ 10 mil</a:t>
            </a:r>
            <a:r>
              <a:rPr lang="pt-BR" sz="2400" dirty="0">
                <a:solidFill>
                  <a:schemeClr val="lt1"/>
                </a:solidFill>
                <a:latin typeface="Exo 2.0" pitchFamily="2" charset="77"/>
                <a:ea typeface="Nunito"/>
                <a:cs typeface="Nunito"/>
                <a:sym typeface="Nunito"/>
              </a:rPr>
              <a:t>.</a:t>
            </a:r>
            <a:endParaRPr dirty="0">
              <a:latin typeface="Exo 2.0" pitchFamily="2" charset="77"/>
            </a:endParaRPr>
          </a:p>
          <a:p>
            <a:pPr marL="342900" marR="0" lvl="0" indent="-139700" algn="l" rtl="0">
              <a:lnSpc>
                <a:spcPct val="130000"/>
              </a:lnSpc>
              <a:spcBef>
                <a:spcPts val="0"/>
              </a:spcBef>
              <a:spcAft>
                <a:spcPts val="0"/>
              </a:spcAft>
              <a:buClr>
                <a:schemeClr val="dk1"/>
              </a:buClr>
              <a:buSzPts val="3200"/>
              <a:buFont typeface="Arial"/>
              <a:buNone/>
            </a:pPr>
            <a:endParaRPr sz="3200" dirty="0">
              <a:solidFill>
                <a:schemeClr val="lt1"/>
              </a:solidFill>
              <a:latin typeface="Exo 2.0" pitchFamily="2" charset="77"/>
              <a:ea typeface="Nunito"/>
              <a:cs typeface="Nunito"/>
              <a:sym typeface="Nunito"/>
            </a:endParaRPr>
          </a:p>
        </p:txBody>
      </p:sp>
      <p:pic>
        <p:nvPicPr>
          <p:cNvPr id="2" name="Gráfico 1">
            <a:extLst>
              <a:ext uri="{FF2B5EF4-FFF2-40B4-BE49-F238E27FC236}">
                <a16:creationId xmlns:a16="http://schemas.microsoft.com/office/drawing/2014/main" id="{8617DCE2-4DF1-E690-BCCC-43AEE3D70E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510885" flipH="1">
            <a:off x="-6095341" y="-1806559"/>
            <a:ext cx="13481729" cy="11399140"/>
          </a:xfrm>
          <a:prstGeom prst="rect">
            <a:avLst/>
          </a:prstGeom>
        </p:spPr>
      </p:pic>
    </p:spTree>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pic>
        <p:nvPicPr>
          <p:cNvPr id="807" name="Google Shape;807;p43" descr="Mulher com vestido colorido&#10;&#10;Descrição gerada automaticamente"/>
          <p:cNvPicPr preferRelativeResize="0"/>
          <p:nvPr/>
        </p:nvPicPr>
        <p:blipFill rotWithShape="1">
          <a:blip r:embed="rId3">
            <a:alphaModFix/>
          </a:blip>
          <a:srcRect/>
          <a:stretch/>
        </p:blipFill>
        <p:spPr>
          <a:xfrm>
            <a:off x="1327871" y="-137724"/>
            <a:ext cx="12436843" cy="6995724"/>
          </a:xfrm>
          <a:prstGeom prst="rect">
            <a:avLst/>
          </a:prstGeom>
          <a:noFill/>
          <a:ln>
            <a:noFill/>
          </a:ln>
        </p:spPr>
      </p:pic>
      <p:sp>
        <p:nvSpPr>
          <p:cNvPr id="808" name="Google Shape;808;p43"/>
          <p:cNvSpPr/>
          <p:nvPr/>
        </p:nvSpPr>
        <p:spPr>
          <a:xfrm rot="-5984322" flipH="1">
            <a:off x="-6442970" y="-1747574"/>
            <a:ext cx="14809256" cy="1219087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rgbClr val="F0647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a:ea typeface="Nunito"/>
              <a:cs typeface="Nunito"/>
              <a:sym typeface="Nunito"/>
            </a:endParaRPr>
          </a:p>
        </p:txBody>
      </p:sp>
      <p:pic>
        <p:nvPicPr>
          <p:cNvPr id="809" name="Google Shape;809;p43"/>
          <p:cNvPicPr preferRelativeResize="0"/>
          <p:nvPr/>
        </p:nvPicPr>
        <p:blipFill rotWithShape="1">
          <a:blip r:embed="rId4">
            <a:alphaModFix/>
          </a:blip>
          <a:srcRect/>
          <a:stretch/>
        </p:blipFill>
        <p:spPr>
          <a:xfrm rot="6284181">
            <a:off x="126039" y="-700947"/>
            <a:ext cx="2699098" cy="3242113"/>
          </a:xfrm>
          <a:prstGeom prst="rect">
            <a:avLst/>
          </a:prstGeom>
          <a:noFill/>
          <a:ln>
            <a:noFill/>
          </a:ln>
        </p:spPr>
      </p:pic>
      <p:sp>
        <p:nvSpPr>
          <p:cNvPr id="810" name="Google Shape;810;p43"/>
          <p:cNvSpPr txBox="1"/>
          <p:nvPr/>
        </p:nvSpPr>
        <p:spPr>
          <a:xfrm>
            <a:off x="961658" y="4591945"/>
            <a:ext cx="4377663" cy="412380"/>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600"/>
              <a:buFont typeface="Nunito"/>
              <a:buNone/>
            </a:pPr>
            <a:endParaRPr sz="1600">
              <a:solidFill>
                <a:schemeClr val="dk1"/>
              </a:solidFill>
              <a:latin typeface="Nunito"/>
              <a:ea typeface="Nunito"/>
              <a:cs typeface="Nunito"/>
              <a:sym typeface="Nunito"/>
            </a:endParaRPr>
          </a:p>
        </p:txBody>
      </p:sp>
      <p:sp>
        <p:nvSpPr>
          <p:cNvPr id="811" name="Google Shape;811;p43"/>
          <p:cNvSpPr txBox="1"/>
          <p:nvPr/>
        </p:nvSpPr>
        <p:spPr>
          <a:xfrm>
            <a:off x="529216" y="1782415"/>
            <a:ext cx="4620699" cy="3293169"/>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F06478"/>
              </a:buClr>
              <a:buSzPts val="3200"/>
              <a:buFont typeface="Nunito"/>
              <a:buNone/>
            </a:pPr>
            <a:r>
              <a:rPr lang="pt-BR" sz="3200" b="1" dirty="0">
                <a:solidFill>
                  <a:schemeClr val="bg1"/>
                </a:solidFill>
                <a:latin typeface="Exo 2.0 Extra Bold" pitchFamily="2" charset="77"/>
                <a:ea typeface="Nunito"/>
                <a:cs typeface="Nunito"/>
                <a:sym typeface="Nunito"/>
              </a:rPr>
              <a:t>Aluguel de uma loja</a:t>
            </a:r>
            <a:endParaRPr b="1" dirty="0">
              <a:solidFill>
                <a:schemeClr val="bg1"/>
              </a:solidFill>
              <a:latin typeface="Exo 2.0 Extra Bold" pitchFamily="2" charset="77"/>
            </a:endParaRPr>
          </a:p>
          <a:p>
            <a:pPr marL="342900" marR="0" lvl="0" indent="-342900" algn="l" rtl="0">
              <a:lnSpc>
                <a:spcPct val="130000"/>
              </a:lnSpc>
              <a:spcBef>
                <a:spcPts val="0"/>
              </a:spcBef>
              <a:spcAft>
                <a:spcPts val="0"/>
              </a:spcAft>
              <a:buClr>
                <a:schemeClr val="lt1"/>
              </a:buClr>
              <a:buSzPts val="2400"/>
              <a:buFont typeface="Arial"/>
              <a:buChar char="•"/>
            </a:pPr>
            <a:r>
              <a:rPr lang="pt-BR" sz="2400" dirty="0">
                <a:solidFill>
                  <a:schemeClr val="lt1"/>
                </a:solidFill>
                <a:latin typeface="Exo 2.0" pitchFamily="2" charset="77"/>
                <a:ea typeface="Nunito"/>
                <a:cs typeface="Nunito"/>
                <a:sym typeface="Nunito"/>
              </a:rPr>
              <a:t>Loja bem localizada, no centro da cidade;</a:t>
            </a:r>
            <a:endParaRPr dirty="0">
              <a:latin typeface="Exo 2.0" pitchFamily="2" charset="77"/>
            </a:endParaRPr>
          </a:p>
          <a:p>
            <a:pPr marL="342900" marR="0" lvl="0" indent="-342900" algn="l" rtl="0">
              <a:lnSpc>
                <a:spcPct val="130000"/>
              </a:lnSpc>
              <a:spcBef>
                <a:spcPts val="0"/>
              </a:spcBef>
              <a:spcAft>
                <a:spcPts val="0"/>
              </a:spcAft>
              <a:buClr>
                <a:schemeClr val="lt1"/>
              </a:buClr>
              <a:buSzPts val="2400"/>
              <a:buFont typeface="Arial"/>
              <a:buChar char="•"/>
            </a:pPr>
            <a:r>
              <a:rPr lang="pt-BR" sz="2400" dirty="0">
                <a:solidFill>
                  <a:schemeClr val="lt1"/>
                </a:solidFill>
                <a:latin typeface="Exo 2.0" pitchFamily="2" charset="77"/>
                <a:ea typeface="Nunito"/>
                <a:cs typeface="Nunito"/>
                <a:sym typeface="Nunito"/>
              </a:rPr>
              <a:t>Aluguel na região está entre R$600 – R$2.000.</a:t>
            </a:r>
            <a:endParaRPr dirty="0">
              <a:latin typeface="Exo 2.0" pitchFamily="2" charset="77"/>
            </a:endParaRPr>
          </a:p>
          <a:p>
            <a:pPr marL="342900" marR="0" lvl="0" indent="-139700" algn="l" rtl="0">
              <a:lnSpc>
                <a:spcPct val="130000"/>
              </a:lnSpc>
              <a:spcBef>
                <a:spcPts val="0"/>
              </a:spcBef>
              <a:spcAft>
                <a:spcPts val="0"/>
              </a:spcAft>
              <a:buClr>
                <a:schemeClr val="dk1"/>
              </a:buClr>
              <a:buSzPts val="3200"/>
              <a:buFont typeface="Arial"/>
              <a:buNone/>
            </a:pPr>
            <a:endParaRPr sz="3200" dirty="0">
              <a:solidFill>
                <a:schemeClr val="lt1"/>
              </a:solidFill>
              <a:latin typeface="Exo 2.0" pitchFamily="2" charset="77"/>
              <a:ea typeface="Nunito"/>
              <a:cs typeface="Nunito"/>
              <a:sym typeface="Nunito"/>
            </a:endParaRPr>
          </a:p>
        </p:txBody>
      </p:sp>
      <p:pic>
        <p:nvPicPr>
          <p:cNvPr id="2" name="Gráfico 1">
            <a:extLst>
              <a:ext uri="{FF2B5EF4-FFF2-40B4-BE49-F238E27FC236}">
                <a16:creationId xmlns:a16="http://schemas.microsoft.com/office/drawing/2014/main" id="{EE5CCDCA-4CA9-E9AE-1410-6F2CF043B1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510885" flipH="1">
            <a:off x="-6010968" y="-1830622"/>
            <a:ext cx="13481729" cy="11399140"/>
          </a:xfrm>
          <a:prstGeom prst="rect">
            <a:avLst/>
          </a:prstGeom>
        </p:spPr>
      </p:pic>
    </p:spTree>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pic>
        <p:nvPicPr>
          <p:cNvPr id="3" name="Imagem 2" descr="Mulher ao lado de computador&#10;&#10;Descrição gerada automaticamente com confiança média">
            <a:extLst>
              <a:ext uri="{FF2B5EF4-FFF2-40B4-BE49-F238E27FC236}">
                <a16:creationId xmlns:a16="http://schemas.microsoft.com/office/drawing/2014/main" id="{3C0695B5-2BFB-62C7-1AE8-2AC4AF92F131}"/>
              </a:ext>
            </a:extLst>
          </p:cNvPr>
          <p:cNvPicPr>
            <a:picLocks noChangeAspect="1"/>
          </p:cNvPicPr>
          <p:nvPr/>
        </p:nvPicPr>
        <p:blipFill>
          <a:blip r:embed="rId3"/>
          <a:stretch>
            <a:fillRect/>
          </a:stretch>
        </p:blipFill>
        <p:spPr>
          <a:xfrm>
            <a:off x="4034119" y="-31157"/>
            <a:ext cx="10829710" cy="7222046"/>
          </a:xfrm>
          <a:prstGeom prst="rect">
            <a:avLst/>
          </a:prstGeom>
        </p:spPr>
      </p:pic>
      <p:sp>
        <p:nvSpPr>
          <p:cNvPr id="820" name="Google Shape;820;p44"/>
          <p:cNvSpPr/>
          <p:nvPr/>
        </p:nvSpPr>
        <p:spPr>
          <a:xfrm>
            <a:off x="-36786" y="-962"/>
            <a:ext cx="8013654" cy="7037670"/>
          </a:xfrm>
          <a:custGeom>
            <a:avLst/>
            <a:gdLst/>
            <a:ahLst/>
            <a:cxnLst/>
            <a:rect l="l" t="t" r="r" b="b"/>
            <a:pathLst>
              <a:path w="8013654" h="6913640" extrusionOk="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lt1"/>
              </a:gs>
              <a:gs pos="100000">
                <a:srgbClr val="F2F2F2"/>
              </a:gs>
            </a:gsLst>
            <a:path path="circle">
              <a:fillToRect t="100000" r="100000"/>
            </a:path>
            <a:tileRect l="-100000" b="-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21" name="Google Shape;821;p44"/>
          <p:cNvSpPr txBox="1"/>
          <p:nvPr/>
        </p:nvSpPr>
        <p:spPr>
          <a:xfrm>
            <a:off x="745262" y="2515599"/>
            <a:ext cx="3653511" cy="193895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pt-BR" sz="4000" b="1" i="1" dirty="0">
                <a:solidFill>
                  <a:schemeClr val="dk2"/>
                </a:solidFill>
                <a:latin typeface="Exo 2 ExtraBold"/>
                <a:ea typeface="Exo 2 ExtraBold"/>
                <a:cs typeface="Exo 2 ExtraBold"/>
                <a:sym typeface="Exo 2 ExtraBold"/>
              </a:rPr>
              <a:t>Como vocês se sentiram negociando?</a:t>
            </a:r>
            <a:endParaRPr sz="1800" dirty="0"/>
          </a:p>
        </p:txBody>
      </p:sp>
      <p:sp>
        <p:nvSpPr>
          <p:cNvPr id="823" name="Google Shape;823;p44"/>
          <p:cNvSpPr/>
          <p:nvPr/>
        </p:nvSpPr>
        <p:spPr>
          <a:xfrm rot="3002956">
            <a:off x="10550379" y="470821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24" name="Google Shape;824;p44"/>
          <p:cNvSpPr txBox="1"/>
          <p:nvPr/>
        </p:nvSpPr>
        <p:spPr>
          <a:xfrm>
            <a:off x="11332867" y="6181223"/>
            <a:ext cx="491885"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39</a:t>
            </a:fld>
            <a:endParaRPr sz="1400" b="1">
              <a:solidFill>
                <a:schemeClr val="lt1"/>
              </a:solidFill>
              <a:latin typeface="Exo 2 ExtraBold"/>
              <a:ea typeface="Exo 2 ExtraBold"/>
              <a:cs typeface="Exo 2 ExtraBold"/>
              <a:sym typeface="Exo 2 ExtraBold"/>
            </a:endParaRPr>
          </a:p>
        </p:txBody>
      </p:sp>
      <p:pic>
        <p:nvPicPr>
          <p:cNvPr id="825" name="Google Shape;825;p44"/>
          <p:cNvPicPr preferRelativeResize="0"/>
          <p:nvPr/>
        </p:nvPicPr>
        <p:blipFill rotWithShape="1">
          <a:blip r:embed="rId4">
            <a:alphaModFix/>
          </a:blip>
          <a:srcRect/>
          <a:stretch/>
        </p:blipFill>
        <p:spPr>
          <a:xfrm>
            <a:off x="-963844" y="4885981"/>
            <a:ext cx="2149677" cy="2582157"/>
          </a:xfrm>
          <a:prstGeom prst="rect">
            <a:avLst/>
          </a:prstGeom>
          <a:noFill/>
          <a:ln>
            <a:noFill/>
          </a:ln>
        </p:spPr>
      </p:pic>
      <p:pic>
        <p:nvPicPr>
          <p:cNvPr id="2" name="Gráfico 1">
            <a:extLst>
              <a:ext uri="{FF2B5EF4-FFF2-40B4-BE49-F238E27FC236}">
                <a16:creationId xmlns:a16="http://schemas.microsoft.com/office/drawing/2014/main" id="{C0EA89CA-2934-6BE3-5DFC-9AAFC357AE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334658" flipH="1">
            <a:off x="3314915" y="-2793841"/>
            <a:ext cx="13481729" cy="11399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232" name="Google Shape;232;p4"/>
          <p:cNvSpPr/>
          <p:nvPr/>
        </p:nvSpPr>
        <p:spPr>
          <a:xfrm rot="17299103">
            <a:off x="-4971649" y="-3438472"/>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rgbClr val="F064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234" name="Google Shape;234;p4"/>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4</a:t>
            </a:fld>
            <a:endParaRPr sz="1400" b="1" i="0" u="none" strike="noStrike" cap="none">
              <a:solidFill>
                <a:schemeClr val="lt1"/>
              </a:solidFill>
              <a:latin typeface="Exo 2 ExtraBold"/>
              <a:ea typeface="Exo 2 ExtraBold"/>
              <a:cs typeface="Exo 2 ExtraBold"/>
              <a:sym typeface="Exo 2 ExtraBold"/>
            </a:endParaRPr>
          </a:p>
        </p:txBody>
      </p:sp>
      <p:sp>
        <p:nvSpPr>
          <p:cNvPr id="235" name="Google Shape;235;p4"/>
          <p:cNvSpPr txBox="1"/>
          <p:nvPr/>
        </p:nvSpPr>
        <p:spPr>
          <a:xfrm>
            <a:off x="280752" y="605895"/>
            <a:ext cx="3658947" cy="83099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4800"/>
              <a:buFont typeface="Arial"/>
              <a:buNone/>
            </a:pPr>
            <a:r>
              <a:rPr lang="pt-BR" sz="4800" b="1" i="1" u="none" strike="noStrike" cap="none">
                <a:solidFill>
                  <a:schemeClr val="lt1"/>
                </a:solidFill>
                <a:latin typeface="Exo 2 ExtraBold"/>
                <a:ea typeface="Exo 2 ExtraBold"/>
                <a:cs typeface="Exo 2 ExtraBold"/>
                <a:sym typeface="Exo 2 ExtraBold"/>
              </a:rPr>
              <a:t>Agenda</a:t>
            </a:r>
            <a:endParaRPr sz="3200" b="1" i="1" u="none" strike="noStrike" cap="none">
              <a:solidFill>
                <a:schemeClr val="lt1"/>
              </a:solidFill>
              <a:latin typeface="Exo 2 ExtraBold"/>
              <a:ea typeface="Exo 2 ExtraBold"/>
              <a:cs typeface="Exo 2 ExtraBold"/>
              <a:sym typeface="Exo 2 ExtraBold"/>
            </a:endParaRPr>
          </a:p>
        </p:txBody>
      </p:sp>
      <p:pic>
        <p:nvPicPr>
          <p:cNvPr id="236" name="Google Shape;236;p4"/>
          <p:cNvPicPr preferRelativeResize="0"/>
          <p:nvPr/>
        </p:nvPicPr>
        <p:blipFill rotWithShape="1">
          <a:blip r:embed="rId3">
            <a:alphaModFix/>
          </a:blip>
          <a:srcRect/>
          <a:stretch/>
        </p:blipFill>
        <p:spPr>
          <a:xfrm rot="2345219" flipH="1">
            <a:off x="10057994" y="-1641605"/>
            <a:ext cx="2549071" cy="3061902"/>
          </a:xfrm>
          <a:prstGeom prst="rect">
            <a:avLst/>
          </a:prstGeom>
          <a:noFill/>
          <a:ln>
            <a:noFill/>
          </a:ln>
        </p:spPr>
      </p:pic>
      <p:grpSp>
        <p:nvGrpSpPr>
          <p:cNvPr id="16" name="Agrupar 15">
            <a:extLst>
              <a:ext uri="{FF2B5EF4-FFF2-40B4-BE49-F238E27FC236}">
                <a16:creationId xmlns:a16="http://schemas.microsoft.com/office/drawing/2014/main" id="{1AE471DD-96E4-97CA-1EBE-037EBDF10E95}"/>
              </a:ext>
            </a:extLst>
          </p:cNvPr>
          <p:cNvGrpSpPr/>
          <p:nvPr/>
        </p:nvGrpSpPr>
        <p:grpSpPr>
          <a:xfrm>
            <a:off x="3890894" y="1217239"/>
            <a:ext cx="5310681" cy="646290"/>
            <a:chOff x="4435025" y="1217239"/>
            <a:chExt cx="5310681" cy="646290"/>
          </a:xfrm>
        </p:grpSpPr>
        <p:grpSp>
          <p:nvGrpSpPr>
            <p:cNvPr id="3" name="Agrupar 2">
              <a:extLst>
                <a:ext uri="{FF2B5EF4-FFF2-40B4-BE49-F238E27FC236}">
                  <a16:creationId xmlns:a16="http://schemas.microsoft.com/office/drawing/2014/main" id="{4E9763F7-8F8A-514A-1CF2-48FB3C87233D}"/>
                </a:ext>
              </a:extLst>
            </p:cNvPr>
            <p:cNvGrpSpPr/>
            <p:nvPr/>
          </p:nvGrpSpPr>
          <p:grpSpPr>
            <a:xfrm>
              <a:off x="4435025" y="1217239"/>
              <a:ext cx="599789" cy="646290"/>
              <a:chOff x="5273864" y="877039"/>
              <a:chExt cx="599789" cy="646290"/>
            </a:xfrm>
          </p:grpSpPr>
          <p:sp>
            <p:nvSpPr>
              <p:cNvPr id="239" name="Google Shape;239;p4"/>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240" name="Google Shape;240;p4"/>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1</a:t>
                </a:r>
                <a:endParaRPr sz="1100" b="1" i="0" u="none" strike="noStrike" cap="none" dirty="0">
                  <a:solidFill>
                    <a:srgbClr val="000000"/>
                  </a:solidFill>
                  <a:latin typeface="Arial"/>
                  <a:ea typeface="Arial"/>
                  <a:cs typeface="Arial"/>
                  <a:sym typeface="Arial"/>
                </a:endParaRPr>
              </a:p>
            </p:txBody>
          </p:sp>
        </p:grpSp>
        <p:sp>
          <p:nvSpPr>
            <p:cNvPr id="241" name="Google Shape;241;p4"/>
            <p:cNvSpPr txBox="1"/>
            <p:nvPr/>
          </p:nvSpPr>
          <p:spPr>
            <a:xfrm>
              <a:off x="5163493" y="1340329"/>
              <a:ext cx="4582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u="none" strike="noStrike" cap="none" dirty="0">
                  <a:solidFill>
                    <a:srgbClr val="5B5B5B"/>
                  </a:solidFill>
                  <a:latin typeface="Exo 2.0 Medium" pitchFamily="2" charset="77"/>
                  <a:ea typeface="Exo 2 Medium"/>
                  <a:cs typeface="Exo 2 Medium"/>
                  <a:sym typeface="Exo 2 Medium"/>
                </a:rPr>
                <a:t>Diagnóstico Inicial </a:t>
              </a:r>
              <a:endParaRPr sz="2400" u="none" strike="noStrike" cap="none" dirty="0">
                <a:solidFill>
                  <a:srgbClr val="5B5B5B"/>
                </a:solidFill>
                <a:latin typeface="Exo 2.0 Medium" pitchFamily="2" charset="77"/>
                <a:ea typeface="Exo 2 Medium"/>
                <a:cs typeface="Exo 2 Medium"/>
                <a:sym typeface="Exo 2 Medium"/>
              </a:endParaRPr>
            </a:p>
          </p:txBody>
        </p:sp>
      </p:grpSp>
      <p:pic>
        <p:nvPicPr>
          <p:cNvPr id="2" name="Gráfico 1">
            <a:extLst>
              <a:ext uri="{FF2B5EF4-FFF2-40B4-BE49-F238E27FC236}">
                <a16:creationId xmlns:a16="http://schemas.microsoft.com/office/drawing/2014/main" id="{E44EB70B-7679-FF15-FEC5-1313C42EF9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723975" flipH="1" flipV="1">
            <a:off x="-5601236" y="-5593262"/>
            <a:ext cx="9017865" cy="9567214"/>
          </a:xfrm>
          <a:prstGeom prst="rect">
            <a:avLst/>
          </a:prstGeom>
        </p:spPr>
      </p:pic>
      <p:grpSp>
        <p:nvGrpSpPr>
          <p:cNvPr id="17" name="Agrupar 16">
            <a:extLst>
              <a:ext uri="{FF2B5EF4-FFF2-40B4-BE49-F238E27FC236}">
                <a16:creationId xmlns:a16="http://schemas.microsoft.com/office/drawing/2014/main" id="{0033DE1D-57F7-CACC-7015-1339BEA30B29}"/>
              </a:ext>
            </a:extLst>
          </p:cNvPr>
          <p:cNvGrpSpPr/>
          <p:nvPr/>
        </p:nvGrpSpPr>
        <p:grpSpPr>
          <a:xfrm>
            <a:off x="3872952" y="2116046"/>
            <a:ext cx="5987120" cy="646290"/>
            <a:chOff x="4458352" y="2116046"/>
            <a:chExt cx="5987120" cy="646290"/>
          </a:xfrm>
        </p:grpSpPr>
        <p:sp>
          <p:nvSpPr>
            <p:cNvPr id="246" name="Google Shape;246;p4"/>
            <p:cNvSpPr txBox="1"/>
            <p:nvPr/>
          </p:nvSpPr>
          <p:spPr>
            <a:xfrm>
              <a:off x="5163493" y="2228501"/>
              <a:ext cx="5281979"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O que é negociação?</a:t>
              </a:r>
              <a:endParaRPr sz="2400" dirty="0">
                <a:solidFill>
                  <a:srgbClr val="5B5B5B"/>
                </a:solidFill>
                <a:latin typeface="Exo 2.0 Medium" pitchFamily="2" charset="77"/>
                <a:sym typeface="Exo 2 Medium"/>
              </a:endParaRPr>
            </a:p>
          </p:txBody>
        </p:sp>
        <p:grpSp>
          <p:nvGrpSpPr>
            <p:cNvPr id="4" name="Agrupar 3">
              <a:extLst>
                <a:ext uri="{FF2B5EF4-FFF2-40B4-BE49-F238E27FC236}">
                  <a16:creationId xmlns:a16="http://schemas.microsoft.com/office/drawing/2014/main" id="{0C35D46D-7B65-E715-F45A-D324DD353935}"/>
                </a:ext>
              </a:extLst>
            </p:cNvPr>
            <p:cNvGrpSpPr/>
            <p:nvPr/>
          </p:nvGrpSpPr>
          <p:grpSpPr>
            <a:xfrm>
              <a:off x="4458352" y="2116046"/>
              <a:ext cx="599789" cy="646290"/>
              <a:chOff x="5273864" y="877039"/>
              <a:chExt cx="599789" cy="646290"/>
            </a:xfrm>
          </p:grpSpPr>
          <p:sp>
            <p:nvSpPr>
              <p:cNvPr id="5" name="Google Shape;239;p4">
                <a:extLst>
                  <a:ext uri="{FF2B5EF4-FFF2-40B4-BE49-F238E27FC236}">
                    <a16:creationId xmlns:a16="http://schemas.microsoft.com/office/drawing/2014/main" id="{FF5FA4E9-87F1-F30B-BEA5-EBA0A7C198D2}"/>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6" name="Google Shape;240;p4">
                <a:extLst>
                  <a:ext uri="{FF2B5EF4-FFF2-40B4-BE49-F238E27FC236}">
                    <a16:creationId xmlns:a16="http://schemas.microsoft.com/office/drawing/2014/main" id="{027E6E10-91A8-0AD4-A3B8-D303A4C6F25E}"/>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2</a:t>
                </a:r>
                <a:endParaRPr sz="1100" b="1" i="0" u="none" strike="noStrike" cap="none" dirty="0">
                  <a:solidFill>
                    <a:srgbClr val="000000"/>
                  </a:solidFill>
                  <a:latin typeface="Arial"/>
                  <a:ea typeface="Arial"/>
                  <a:cs typeface="Arial"/>
                  <a:sym typeface="Arial"/>
                </a:endParaRPr>
              </a:p>
            </p:txBody>
          </p:sp>
        </p:grpSp>
      </p:grpSp>
      <p:grpSp>
        <p:nvGrpSpPr>
          <p:cNvPr id="18" name="Agrupar 17">
            <a:extLst>
              <a:ext uri="{FF2B5EF4-FFF2-40B4-BE49-F238E27FC236}">
                <a16:creationId xmlns:a16="http://schemas.microsoft.com/office/drawing/2014/main" id="{43AF5828-07F6-B80A-2695-80634EE04DEB}"/>
              </a:ext>
            </a:extLst>
          </p:cNvPr>
          <p:cNvGrpSpPr/>
          <p:nvPr/>
        </p:nvGrpSpPr>
        <p:grpSpPr>
          <a:xfrm>
            <a:off x="3864506" y="3078038"/>
            <a:ext cx="6456633" cy="646290"/>
            <a:chOff x="4449906" y="3078038"/>
            <a:chExt cx="6456633" cy="646290"/>
          </a:xfrm>
        </p:grpSpPr>
        <p:sp>
          <p:nvSpPr>
            <p:cNvPr id="251" name="Google Shape;251;p4"/>
            <p:cNvSpPr txBox="1"/>
            <p:nvPr/>
          </p:nvSpPr>
          <p:spPr>
            <a:xfrm>
              <a:off x="5145219" y="3170333"/>
              <a:ext cx="5761320" cy="461700"/>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Mitos da negociação</a:t>
              </a:r>
              <a:endParaRPr sz="2400" dirty="0">
                <a:solidFill>
                  <a:srgbClr val="5B5B5B"/>
                </a:solidFill>
                <a:latin typeface="Exo 2.0 Medium" pitchFamily="2" charset="77"/>
                <a:sym typeface="Exo 2 Medium"/>
              </a:endParaRPr>
            </a:p>
          </p:txBody>
        </p:sp>
        <p:grpSp>
          <p:nvGrpSpPr>
            <p:cNvPr id="7" name="Agrupar 6">
              <a:extLst>
                <a:ext uri="{FF2B5EF4-FFF2-40B4-BE49-F238E27FC236}">
                  <a16:creationId xmlns:a16="http://schemas.microsoft.com/office/drawing/2014/main" id="{06228B7B-C6F7-761A-16E1-D2E6C9A49118}"/>
                </a:ext>
              </a:extLst>
            </p:cNvPr>
            <p:cNvGrpSpPr/>
            <p:nvPr/>
          </p:nvGrpSpPr>
          <p:grpSpPr>
            <a:xfrm>
              <a:off x="4449906" y="3078038"/>
              <a:ext cx="599789" cy="646290"/>
              <a:chOff x="5273864" y="877039"/>
              <a:chExt cx="599789" cy="646290"/>
            </a:xfrm>
          </p:grpSpPr>
          <p:sp>
            <p:nvSpPr>
              <p:cNvPr id="8" name="Google Shape;239;p4">
                <a:extLst>
                  <a:ext uri="{FF2B5EF4-FFF2-40B4-BE49-F238E27FC236}">
                    <a16:creationId xmlns:a16="http://schemas.microsoft.com/office/drawing/2014/main" id="{202A4125-DE13-0358-0833-CE3284ED19A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9" name="Google Shape;240;p4">
                <a:extLst>
                  <a:ext uri="{FF2B5EF4-FFF2-40B4-BE49-F238E27FC236}">
                    <a16:creationId xmlns:a16="http://schemas.microsoft.com/office/drawing/2014/main" id="{8AEFF137-11A3-5CD5-7A8D-12D3EF6C78D2}"/>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3</a:t>
                </a:r>
                <a:endParaRPr sz="1100" b="1" i="0" u="none" strike="noStrike" cap="none" dirty="0">
                  <a:solidFill>
                    <a:srgbClr val="000000"/>
                  </a:solidFill>
                  <a:latin typeface="Arial"/>
                  <a:ea typeface="Arial"/>
                  <a:cs typeface="Arial"/>
                  <a:sym typeface="Arial"/>
                </a:endParaRPr>
              </a:p>
            </p:txBody>
          </p:sp>
        </p:grpSp>
      </p:grpSp>
      <p:grpSp>
        <p:nvGrpSpPr>
          <p:cNvPr id="19" name="Agrupar 18">
            <a:extLst>
              <a:ext uri="{FF2B5EF4-FFF2-40B4-BE49-F238E27FC236}">
                <a16:creationId xmlns:a16="http://schemas.microsoft.com/office/drawing/2014/main" id="{ABEA976F-4D44-050A-B82C-E939AC84FA40}"/>
              </a:ext>
            </a:extLst>
          </p:cNvPr>
          <p:cNvGrpSpPr/>
          <p:nvPr/>
        </p:nvGrpSpPr>
        <p:grpSpPr>
          <a:xfrm>
            <a:off x="3890048" y="4049182"/>
            <a:ext cx="7074222" cy="646290"/>
            <a:chOff x="4475448" y="4049182"/>
            <a:chExt cx="7074222" cy="646290"/>
          </a:xfrm>
        </p:grpSpPr>
        <p:sp>
          <p:nvSpPr>
            <p:cNvPr id="256" name="Google Shape;256;p4"/>
            <p:cNvSpPr txBox="1"/>
            <p:nvPr/>
          </p:nvSpPr>
          <p:spPr>
            <a:xfrm>
              <a:off x="5145219" y="4145404"/>
              <a:ext cx="6404451" cy="461624"/>
            </a:xfrm>
            <a:prstGeom prst="rect">
              <a:avLst/>
            </a:prstGeom>
            <a:noFill/>
            <a:ln>
              <a:noFill/>
            </a:ln>
          </p:spPr>
          <p:txBody>
            <a:bodyPr spcFirstLastPara="1" wrap="square" lIns="91425" tIns="45700" rIns="91425" bIns="45700" anchor="t" anchorCtr="0">
              <a:spAutoFit/>
            </a:bodyPr>
            <a:lstStyle/>
            <a:p>
              <a:pPr marR="0" lvl="0" indent="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Como negociar melhor</a:t>
              </a:r>
            </a:p>
          </p:txBody>
        </p:sp>
        <p:grpSp>
          <p:nvGrpSpPr>
            <p:cNvPr id="10" name="Agrupar 9">
              <a:extLst>
                <a:ext uri="{FF2B5EF4-FFF2-40B4-BE49-F238E27FC236}">
                  <a16:creationId xmlns:a16="http://schemas.microsoft.com/office/drawing/2014/main" id="{045688D7-AF04-359B-B2B6-853D58F10EF9}"/>
                </a:ext>
              </a:extLst>
            </p:cNvPr>
            <p:cNvGrpSpPr/>
            <p:nvPr/>
          </p:nvGrpSpPr>
          <p:grpSpPr>
            <a:xfrm>
              <a:off x="4475448" y="4049182"/>
              <a:ext cx="599789" cy="646290"/>
              <a:chOff x="5273864" y="877039"/>
              <a:chExt cx="599789" cy="646290"/>
            </a:xfrm>
          </p:grpSpPr>
          <p:sp>
            <p:nvSpPr>
              <p:cNvPr id="11" name="Google Shape;239;p4">
                <a:extLst>
                  <a:ext uri="{FF2B5EF4-FFF2-40B4-BE49-F238E27FC236}">
                    <a16:creationId xmlns:a16="http://schemas.microsoft.com/office/drawing/2014/main" id="{A7647BA7-904D-C213-FBC5-87C576835A5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2" name="Google Shape;240;p4">
                <a:extLst>
                  <a:ext uri="{FF2B5EF4-FFF2-40B4-BE49-F238E27FC236}">
                    <a16:creationId xmlns:a16="http://schemas.microsoft.com/office/drawing/2014/main" id="{660CF112-0A9D-6AEC-4D13-31AE1BB6E9C0}"/>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4</a:t>
                </a:r>
                <a:endParaRPr sz="1100" b="1" i="0" u="none" strike="noStrike" cap="none" dirty="0">
                  <a:solidFill>
                    <a:srgbClr val="000000"/>
                  </a:solidFill>
                  <a:latin typeface="Arial"/>
                  <a:ea typeface="Arial"/>
                  <a:cs typeface="Arial"/>
                  <a:sym typeface="Arial"/>
                </a:endParaRPr>
              </a:p>
            </p:txBody>
          </p:sp>
        </p:grpSp>
      </p:grpSp>
      <p:grpSp>
        <p:nvGrpSpPr>
          <p:cNvPr id="20" name="Agrupar 19">
            <a:extLst>
              <a:ext uri="{FF2B5EF4-FFF2-40B4-BE49-F238E27FC236}">
                <a16:creationId xmlns:a16="http://schemas.microsoft.com/office/drawing/2014/main" id="{93E7D1CB-4C93-506D-E935-31E9FB6F7193}"/>
              </a:ext>
            </a:extLst>
          </p:cNvPr>
          <p:cNvGrpSpPr/>
          <p:nvPr/>
        </p:nvGrpSpPr>
        <p:grpSpPr>
          <a:xfrm>
            <a:off x="3863471" y="4989463"/>
            <a:ext cx="7316719" cy="646290"/>
            <a:chOff x="4448871" y="5062334"/>
            <a:chExt cx="7316719" cy="646290"/>
          </a:xfrm>
        </p:grpSpPr>
        <p:sp>
          <p:nvSpPr>
            <p:cNvPr id="261" name="Google Shape;261;p4"/>
            <p:cNvSpPr txBox="1"/>
            <p:nvPr/>
          </p:nvSpPr>
          <p:spPr>
            <a:xfrm>
              <a:off x="5145219" y="5166097"/>
              <a:ext cx="6620371" cy="461624"/>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Colocando em Prática</a:t>
              </a:r>
              <a:endParaRPr sz="2400" dirty="0">
                <a:solidFill>
                  <a:srgbClr val="5B5B5B"/>
                </a:solidFill>
                <a:latin typeface="Exo 2.0 Medium" pitchFamily="2" charset="77"/>
                <a:sym typeface="Exo 2 Medium"/>
              </a:endParaRPr>
            </a:p>
          </p:txBody>
        </p:sp>
        <p:grpSp>
          <p:nvGrpSpPr>
            <p:cNvPr id="13" name="Agrupar 12">
              <a:extLst>
                <a:ext uri="{FF2B5EF4-FFF2-40B4-BE49-F238E27FC236}">
                  <a16:creationId xmlns:a16="http://schemas.microsoft.com/office/drawing/2014/main" id="{016D4BBA-04BC-C373-F889-6F355141B0EB}"/>
                </a:ext>
              </a:extLst>
            </p:cNvPr>
            <p:cNvGrpSpPr/>
            <p:nvPr/>
          </p:nvGrpSpPr>
          <p:grpSpPr>
            <a:xfrm>
              <a:off x="4448871" y="5062334"/>
              <a:ext cx="599789" cy="646290"/>
              <a:chOff x="5273864" y="877039"/>
              <a:chExt cx="599789" cy="646290"/>
            </a:xfrm>
          </p:grpSpPr>
          <p:sp>
            <p:nvSpPr>
              <p:cNvPr id="14" name="Google Shape;239;p4">
                <a:extLst>
                  <a:ext uri="{FF2B5EF4-FFF2-40B4-BE49-F238E27FC236}">
                    <a16:creationId xmlns:a16="http://schemas.microsoft.com/office/drawing/2014/main" id="{FDD4D003-D9E8-281F-7158-105958D54624}"/>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5" name="Google Shape;240;p4">
                <a:extLst>
                  <a:ext uri="{FF2B5EF4-FFF2-40B4-BE49-F238E27FC236}">
                    <a16:creationId xmlns:a16="http://schemas.microsoft.com/office/drawing/2014/main" id="{942351AB-B72E-C92A-3806-C8DA864D3929}"/>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Arial"/>
                    <a:cs typeface="Arial"/>
                    <a:sym typeface="Exo 2 Medium"/>
                  </a:rPr>
                  <a:t>5</a:t>
                </a:r>
                <a:endParaRPr sz="1100" b="1" i="0" u="none" strike="noStrike" cap="none" dirty="0">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1+#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750" fill="hold"/>
                                        <p:tgtEl>
                                          <p:spTgt spid="17"/>
                                        </p:tgtEl>
                                        <p:attrNameLst>
                                          <p:attrName>ppt_x</p:attrName>
                                        </p:attrNameLst>
                                      </p:cBhvr>
                                      <p:tavLst>
                                        <p:tav tm="0">
                                          <p:val>
                                            <p:strVal val="1+#ppt_w/2"/>
                                          </p:val>
                                        </p:tav>
                                        <p:tav tm="100000">
                                          <p:val>
                                            <p:strVal val="#ppt_x"/>
                                          </p:val>
                                        </p:tav>
                                      </p:tavLst>
                                    </p:anim>
                                    <p:anim calcmode="lin" valueType="num">
                                      <p:cBhvr additive="base">
                                        <p:cTn id="13" dur="75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750" fill="hold"/>
                                        <p:tgtEl>
                                          <p:spTgt spid="18"/>
                                        </p:tgtEl>
                                        <p:attrNameLst>
                                          <p:attrName>ppt_x</p:attrName>
                                        </p:attrNameLst>
                                      </p:cBhvr>
                                      <p:tavLst>
                                        <p:tav tm="0">
                                          <p:val>
                                            <p:strVal val="1+#ppt_w/2"/>
                                          </p:val>
                                        </p:tav>
                                        <p:tav tm="100000">
                                          <p:val>
                                            <p:strVal val="#ppt_x"/>
                                          </p:val>
                                        </p:tav>
                                      </p:tavLst>
                                    </p:anim>
                                    <p:anim calcmode="lin" valueType="num">
                                      <p:cBhvr additive="base">
                                        <p:cTn id="18" dur="750" fill="hold"/>
                                        <p:tgtEl>
                                          <p:spTgt spid="18"/>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750" fill="hold"/>
                                        <p:tgtEl>
                                          <p:spTgt spid="19"/>
                                        </p:tgtEl>
                                        <p:attrNameLst>
                                          <p:attrName>ppt_x</p:attrName>
                                        </p:attrNameLst>
                                      </p:cBhvr>
                                      <p:tavLst>
                                        <p:tav tm="0">
                                          <p:val>
                                            <p:strVal val="1+#ppt_w/2"/>
                                          </p:val>
                                        </p:tav>
                                        <p:tav tm="100000">
                                          <p:val>
                                            <p:strVal val="#ppt_x"/>
                                          </p:val>
                                        </p:tav>
                                      </p:tavLst>
                                    </p:anim>
                                    <p:anim calcmode="lin" valueType="num">
                                      <p:cBhvr additive="base">
                                        <p:cTn id="23" dur="75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750" fill="hold"/>
                                        <p:tgtEl>
                                          <p:spTgt spid="20"/>
                                        </p:tgtEl>
                                        <p:attrNameLst>
                                          <p:attrName>ppt_x</p:attrName>
                                        </p:attrNameLst>
                                      </p:cBhvr>
                                      <p:tavLst>
                                        <p:tav tm="0">
                                          <p:val>
                                            <p:strVal val="1+#ppt_w/2"/>
                                          </p:val>
                                        </p:tav>
                                        <p:tav tm="100000">
                                          <p:val>
                                            <p:strVal val="#ppt_x"/>
                                          </p:val>
                                        </p:tav>
                                      </p:tavLst>
                                    </p:anim>
                                    <p:anim calcmode="lin" valueType="num">
                                      <p:cBhvr additive="base">
                                        <p:cTn id="28" dur="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pic>
        <p:nvPicPr>
          <p:cNvPr id="4" name="Imagem 3" descr="Mulher sentada com livro na mão&#10;&#10;Descrição gerada automaticamente">
            <a:extLst>
              <a:ext uri="{FF2B5EF4-FFF2-40B4-BE49-F238E27FC236}">
                <a16:creationId xmlns:a16="http://schemas.microsoft.com/office/drawing/2014/main" id="{1D703CF9-B910-DE54-6E8C-554EBADB1377}"/>
              </a:ext>
            </a:extLst>
          </p:cNvPr>
          <p:cNvPicPr>
            <a:picLocks noChangeAspect="1"/>
          </p:cNvPicPr>
          <p:nvPr/>
        </p:nvPicPr>
        <p:blipFill>
          <a:blip r:embed="rId3"/>
          <a:stretch>
            <a:fillRect/>
          </a:stretch>
        </p:blipFill>
        <p:spPr>
          <a:xfrm>
            <a:off x="4841594" y="-47472"/>
            <a:ext cx="10442123" cy="6961415"/>
          </a:xfrm>
          <a:prstGeom prst="rect">
            <a:avLst/>
          </a:prstGeom>
        </p:spPr>
      </p:pic>
      <p:sp>
        <p:nvSpPr>
          <p:cNvPr id="844" name="Google Shape;844;p46"/>
          <p:cNvSpPr/>
          <p:nvPr/>
        </p:nvSpPr>
        <p:spPr>
          <a:xfrm>
            <a:off x="-147074" y="-47472"/>
            <a:ext cx="9655518" cy="6998696"/>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Nunito"/>
              <a:buNone/>
            </a:pPr>
            <a:endParaRPr sz="1800" b="0" i="0" u="none" strike="noStrike" cap="none">
              <a:solidFill>
                <a:srgbClr val="262626"/>
              </a:solidFill>
              <a:latin typeface="Nunito"/>
              <a:ea typeface="Nunito"/>
              <a:cs typeface="Nunito"/>
              <a:sym typeface="Nunito"/>
            </a:endParaRPr>
          </a:p>
        </p:txBody>
      </p:sp>
      <p:sp>
        <p:nvSpPr>
          <p:cNvPr id="846" name="Google Shape;846;p46"/>
          <p:cNvSpPr txBox="1"/>
          <p:nvPr/>
        </p:nvSpPr>
        <p:spPr>
          <a:xfrm>
            <a:off x="1247649" y="2396117"/>
            <a:ext cx="3222815" cy="2123618"/>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FFFFFF"/>
              </a:buClr>
              <a:buSzPts val="4400"/>
              <a:buFont typeface="Exo 2 ExtraBold"/>
              <a:buNone/>
            </a:pPr>
            <a:r>
              <a:rPr lang="pt-BR" sz="4400" b="1" i="1" u="none" strike="noStrike" cap="none" dirty="0">
                <a:solidFill>
                  <a:srgbClr val="FFFFFF"/>
                </a:solidFill>
                <a:latin typeface="Exo 2 ExtraBold"/>
                <a:ea typeface="Exo 2 ExtraBold"/>
                <a:cs typeface="Exo 2 ExtraBold"/>
                <a:sym typeface="Exo 2 ExtraBold"/>
              </a:rPr>
              <a:t>Quer saber mais sobre o assunto?</a:t>
            </a:r>
            <a:endParaRPr sz="4400" b="0" i="1" u="none" strike="noStrike" cap="none" dirty="0">
              <a:solidFill>
                <a:srgbClr val="FFFFFF"/>
              </a:solidFill>
              <a:latin typeface="Nunito"/>
              <a:ea typeface="Nunito"/>
              <a:cs typeface="Nunito"/>
              <a:sym typeface="Nunito"/>
            </a:endParaRPr>
          </a:p>
        </p:txBody>
      </p:sp>
      <p:sp>
        <p:nvSpPr>
          <p:cNvPr id="847" name="Google Shape;847;p46"/>
          <p:cNvSpPr/>
          <p:nvPr/>
        </p:nvSpPr>
        <p:spPr>
          <a:xfrm rot="-1974999" flipH="1">
            <a:off x="-1100208" y="5279031"/>
            <a:ext cx="2203953" cy="277075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Nunito"/>
              <a:buNone/>
            </a:pPr>
            <a:endParaRPr sz="1800" b="0" i="0" u="none" strike="noStrike" cap="none">
              <a:solidFill>
                <a:srgbClr val="262626"/>
              </a:solidFill>
              <a:latin typeface="Nunito"/>
              <a:ea typeface="Nunito"/>
              <a:cs typeface="Nunito"/>
              <a:sym typeface="Nunito"/>
            </a:endParaRPr>
          </a:p>
        </p:txBody>
      </p:sp>
      <p:sp>
        <p:nvSpPr>
          <p:cNvPr id="848" name="Google Shape;848;p46"/>
          <p:cNvSpPr txBox="1"/>
          <p:nvPr/>
        </p:nvSpPr>
        <p:spPr>
          <a:xfrm>
            <a:off x="367246" y="6181223"/>
            <a:ext cx="54715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Exo 2 ExtraBold"/>
              <a:buNone/>
            </a:pPr>
            <a:fld id="{00000000-1234-1234-1234-123412341234}" type="slidenum">
              <a:rPr lang="pt-BR" sz="1400" b="1" i="0" u="none" strike="noStrike" cap="none">
                <a:solidFill>
                  <a:srgbClr val="FFFFFF"/>
                </a:solidFill>
                <a:latin typeface="Exo 2 ExtraBold"/>
                <a:ea typeface="Exo 2 ExtraBold"/>
                <a:cs typeface="Exo 2 ExtraBold"/>
                <a:sym typeface="Exo 2 ExtraBold"/>
              </a:rPr>
              <a:t>40</a:t>
            </a:fld>
            <a:endParaRPr sz="1400" b="1" i="0" u="none" strike="noStrike" cap="none">
              <a:solidFill>
                <a:srgbClr val="FFFFFF"/>
              </a:solidFill>
              <a:latin typeface="Exo 2 ExtraBold"/>
              <a:ea typeface="Exo 2 ExtraBold"/>
              <a:cs typeface="Exo 2 ExtraBold"/>
              <a:sym typeface="Exo 2 ExtraBold"/>
            </a:endParaRPr>
          </a:p>
        </p:txBody>
      </p:sp>
      <p:pic>
        <p:nvPicPr>
          <p:cNvPr id="849" name="Google Shape;849;p46"/>
          <p:cNvPicPr preferRelativeResize="0"/>
          <p:nvPr/>
        </p:nvPicPr>
        <p:blipFill rotWithShape="1">
          <a:blip r:embed="rId4">
            <a:alphaModFix/>
          </a:blip>
          <a:srcRect/>
          <a:stretch/>
        </p:blipFill>
        <p:spPr>
          <a:xfrm rot="14548343">
            <a:off x="-903254" y="-1641605"/>
            <a:ext cx="2549071" cy="3061902"/>
          </a:xfrm>
          <a:prstGeom prst="rect">
            <a:avLst/>
          </a:prstGeom>
          <a:noFill/>
          <a:ln>
            <a:noFill/>
          </a:ln>
        </p:spPr>
      </p:pic>
      <p:pic>
        <p:nvPicPr>
          <p:cNvPr id="2" name="Gráfico 1">
            <a:extLst>
              <a:ext uri="{FF2B5EF4-FFF2-40B4-BE49-F238E27FC236}">
                <a16:creationId xmlns:a16="http://schemas.microsoft.com/office/drawing/2014/main" id="{81D68CC8-AE35-D17A-D594-F5E0A352D3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83021" flipH="1">
            <a:off x="4664646" y="-2936834"/>
            <a:ext cx="13481729" cy="11399140"/>
          </a:xfrm>
          <a:prstGeom prst="rect">
            <a:avLst/>
          </a:prstGeom>
        </p:spPr>
      </p:pic>
    </p:spTree>
  </p:cSld>
  <p:clrMapOvr>
    <a:masterClrMapping/>
  </p:clrMapOvr>
  <p:transition spd="med">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47"/>
          <p:cNvSpPr/>
          <p:nvPr/>
        </p:nvSpPr>
        <p:spPr>
          <a:xfrm flipH="1">
            <a:off x="-3" y="-12032"/>
            <a:ext cx="12191999" cy="6870032"/>
          </a:xfrm>
          <a:prstGeom prst="rect">
            <a:avLst/>
          </a:pr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56" name="Google Shape;856;p47"/>
          <p:cNvSpPr/>
          <p:nvPr/>
        </p:nvSpPr>
        <p:spPr>
          <a:xfrm rot="-1086413" flipH="1">
            <a:off x="-4195954" y="-3057368"/>
            <a:ext cx="18717095" cy="12164181"/>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57" name="Google Shape;857;p47"/>
          <p:cNvSpPr txBox="1"/>
          <p:nvPr/>
        </p:nvSpPr>
        <p:spPr>
          <a:xfrm>
            <a:off x="335791" y="6181223"/>
            <a:ext cx="4823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1"/>
                </a:solidFill>
                <a:latin typeface="Exo 2 ExtraBold"/>
                <a:ea typeface="Exo 2 ExtraBold"/>
                <a:cs typeface="Exo 2 ExtraBold"/>
                <a:sym typeface="Exo 2 ExtraBold"/>
              </a:rPr>
              <a:t>41</a:t>
            </a:fld>
            <a:endParaRPr sz="1400" b="1">
              <a:solidFill>
                <a:schemeClr val="lt1"/>
              </a:solidFill>
              <a:latin typeface="Exo 2 ExtraBold"/>
              <a:ea typeface="Exo 2 ExtraBold"/>
              <a:cs typeface="Exo 2 ExtraBold"/>
              <a:sym typeface="Exo 2 ExtraBold"/>
            </a:endParaRPr>
          </a:p>
        </p:txBody>
      </p:sp>
      <p:sp>
        <p:nvSpPr>
          <p:cNvPr id="858" name="Google Shape;858;p47"/>
          <p:cNvSpPr/>
          <p:nvPr/>
        </p:nvSpPr>
        <p:spPr>
          <a:xfrm rot="-763715" flipH="1">
            <a:off x="-3120194" y="-3812254"/>
            <a:ext cx="18429176" cy="14470476"/>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60" name="Google Shape;860;p47"/>
          <p:cNvSpPr txBox="1"/>
          <p:nvPr/>
        </p:nvSpPr>
        <p:spPr>
          <a:xfrm>
            <a:off x="5997039" y="2164664"/>
            <a:ext cx="1872111" cy="2012818"/>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pt-BR" sz="1600" b="1" i="1" dirty="0">
                <a:solidFill>
                  <a:schemeClr val="dk2"/>
                </a:solidFill>
                <a:latin typeface="Exo 2 ExtraBold"/>
                <a:ea typeface="Exo 2 ExtraBold"/>
                <a:cs typeface="Exo 2 ExtraBold"/>
                <a:sym typeface="Exo 2 ExtraBold"/>
              </a:rPr>
              <a:t>Livro</a:t>
            </a:r>
            <a:endParaRPr dirty="0"/>
          </a:p>
          <a:p>
            <a:pPr marL="0" marR="0" lvl="0" indent="0" algn="l" rtl="0">
              <a:lnSpc>
                <a:spcPct val="130000"/>
              </a:lnSpc>
              <a:spcBef>
                <a:spcPts val="0"/>
              </a:spcBef>
              <a:spcAft>
                <a:spcPts val="0"/>
              </a:spcAft>
              <a:buNone/>
            </a:pPr>
            <a:r>
              <a:rPr lang="pt-BR" sz="1600" b="1" dirty="0">
                <a:solidFill>
                  <a:schemeClr val="dk1"/>
                </a:solidFill>
                <a:latin typeface="Nunito"/>
                <a:ea typeface="Nunito"/>
                <a:cs typeface="Nunito"/>
                <a:sym typeface="Nunito"/>
              </a:rPr>
              <a:t>Persuasão e Influência </a:t>
            </a:r>
            <a:r>
              <a:rPr lang="pt-BR" sz="1600" dirty="0">
                <a:solidFill>
                  <a:schemeClr val="dk1"/>
                </a:solidFill>
                <a:latin typeface="Nunito"/>
                <a:ea typeface="Nunito"/>
                <a:cs typeface="Nunito"/>
                <a:sym typeface="Nunito"/>
              </a:rPr>
              <a:t>– Robert B. </a:t>
            </a:r>
            <a:r>
              <a:rPr lang="pt-BR" sz="1600" dirty="0" err="1">
                <a:solidFill>
                  <a:schemeClr val="dk1"/>
                </a:solidFill>
                <a:latin typeface="Nunito"/>
                <a:ea typeface="Nunito"/>
                <a:cs typeface="Nunito"/>
                <a:sym typeface="Nunito"/>
              </a:rPr>
              <a:t>Cialdini</a:t>
            </a:r>
            <a:r>
              <a:rPr lang="pt-BR" sz="1600" dirty="0">
                <a:solidFill>
                  <a:schemeClr val="dk1"/>
                </a:solidFill>
                <a:latin typeface="Nunito"/>
                <a:ea typeface="Nunito"/>
                <a:cs typeface="Nunito"/>
                <a:sym typeface="Nunito"/>
              </a:rPr>
              <a:t>  e Noah ‎ J. Goldstein ((2013). </a:t>
            </a:r>
            <a:endParaRPr sz="1600" b="1" i="1" dirty="0">
              <a:solidFill>
                <a:schemeClr val="dk1"/>
              </a:solidFill>
              <a:latin typeface="Nunito"/>
              <a:ea typeface="Nunito"/>
              <a:cs typeface="Nunito"/>
              <a:sym typeface="Nunito"/>
            </a:endParaRPr>
          </a:p>
        </p:txBody>
      </p:sp>
      <p:sp>
        <p:nvSpPr>
          <p:cNvPr id="861" name="Google Shape;861;p47"/>
          <p:cNvSpPr txBox="1"/>
          <p:nvPr/>
        </p:nvSpPr>
        <p:spPr>
          <a:xfrm>
            <a:off x="9800432" y="2164664"/>
            <a:ext cx="2055778" cy="199439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pt-BR" sz="1600" b="1" i="1" dirty="0" err="1">
                <a:solidFill>
                  <a:schemeClr val="dk2"/>
                </a:solidFill>
                <a:latin typeface="Exo 2 ExtraBold"/>
                <a:ea typeface="Exo 2 ExtraBold"/>
                <a:cs typeface="Exo 2 ExtraBold"/>
                <a:sym typeface="Exo 2 ExtraBold"/>
              </a:rPr>
              <a:t>TEDx</a:t>
            </a:r>
            <a:endParaRPr sz="1600" b="1" i="1" dirty="0">
              <a:solidFill>
                <a:schemeClr val="dk2"/>
              </a:solidFill>
              <a:latin typeface="Exo 2 ExtraBold"/>
              <a:ea typeface="Exo 2 ExtraBold"/>
              <a:cs typeface="Exo 2 ExtraBold"/>
              <a:sym typeface="Exo 2 ExtraBold"/>
            </a:endParaRPr>
          </a:p>
          <a:p>
            <a:pPr marL="0" marR="0" lvl="0" indent="0" algn="l" rtl="0">
              <a:lnSpc>
                <a:spcPct val="130000"/>
              </a:lnSpc>
              <a:spcBef>
                <a:spcPts val="0"/>
              </a:spcBef>
              <a:spcAft>
                <a:spcPts val="0"/>
              </a:spcAft>
              <a:buNone/>
            </a:pPr>
            <a:r>
              <a:rPr lang="pt-BR" sz="1600" b="1" dirty="0">
                <a:solidFill>
                  <a:schemeClr val="dk1"/>
                </a:solidFill>
                <a:latin typeface="Nunito"/>
                <a:ea typeface="Nunito"/>
                <a:cs typeface="Nunito"/>
                <a:sym typeface="Nunito"/>
              </a:rPr>
              <a:t>O poder transformador da escuta </a:t>
            </a:r>
            <a:r>
              <a:rPr lang="pt-BR" sz="1600" dirty="0">
                <a:solidFill>
                  <a:schemeClr val="dk1"/>
                </a:solidFill>
                <a:latin typeface="Nunito"/>
                <a:ea typeface="Nunito"/>
                <a:cs typeface="Nunito"/>
                <a:sym typeface="Nunito"/>
              </a:rPr>
              <a:t>– T. Brandão (2019). </a:t>
            </a:r>
            <a:r>
              <a:rPr lang="pt-BR" sz="1600" dirty="0" err="1">
                <a:solidFill>
                  <a:schemeClr val="dk1"/>
                </a:solidFill>
                <a:latin typeface="Nunito"/>
                <a:ea typeface="Nunito"/>
                <a:cs typeface="Nunito"/>
                <a:sym typeface="Nunito"/>
              </a:rPr>
              <a:t>TEDx</a:t>
            </a:r>
            <a:r>
              <a:rPr lang="pt-BR" sz="1600" dirty="0">
                <a:solidFill>
                  <a:schemeClr val="dk1"/>
                </a:solidFill>
                <a:latin typeface="Nunito"/>
                <a:ea typeface="Nunito"/>
                <a:cs typeface="Nunito"/>
                <a:sym typeface="Nunito"/>
              </a:rPr>
              <a:t> Pedra do Sal. </a:t>
            </a:r>
            <a:endParaRPr sz="1600" b="1" i="1" dirty="0">
              <a:solidFill>
                <a:schemeClr val="dk1"/>
              </a:solidFill>
              <a:latin typeface="Nunito"/>
              <a:ea typeface="Nunito"/>
              <a:cs typeface="Nunito"/>
              <a:sym typeface="Nunito"/>
            </a:endParaRPr>
          </a:p>
        </p:txBody>
      </p:sp>
      <p:pic>
        <p:nvPicPr>
          <p:cNvPr id="862" name="Google Shape;862;p47"/>
          <p:cNvPicPr preferRelativeResize="0"/>
          <p:nvPr/>
        </p:nvPicPr>
        <p:blipFill rotWithShape="1">
          <a:blip r:embed="rId3">
            <a:alphaModFix/>
          </a:blip>
          <a:srcRect l="17954" r="41526"/>
          <a:stretch/>
        </p:blipFill>
        <p:spPr>
          <a:xfrm>
            <a:off x="8005098" y="2301111"/>
            <a:ext cx="1667184" cy="2314480"/>
          </a:xfrm>
          <a:prstGeom prst="rect">
            <a:avLst/>
          </a:prstGeom>
          <a:noFill/>
          <a:ln w="9525" cap="flat" cmpd="sng">
            <a:solidFill>
              <a:schemeClr val="dk1"/>
            </a:solidFill>
            <a:prstDash val="solid"/>
            <a:round/>
            <a:headEnd type="none" w="sm" len="sm"/>
            <a:tailEnd type="none" w="sm" len="sm"/>
          </a:ln>
        </p:spPr>
      </p:pic>
      <p:sp>
        <p:nvSpPr>
          <p:cNvPr id="866" name="Google Shape;866;p47"/>
          <p:cNvSpPr txBox="1"/>
          <p:nvPr/>
        </p:nvSpPr>
        <p:spPr>
          <a:xfrm>
            <a:off x="2688305" y="777980"/>
            <a:ext cx="7112127" cy="762260"/>
          </a:xfrm>
          <a:prstGeom prst="rect">
            <a:avLst/>
          </a:prstGeom>
          <a:noFill/>
          <a:ln>
            <a:noFill/>
          </a:ln>
        </p:spPr>
        <p:txBody>
          <a:bodyPr spcFirstLastPara="1" wrap="square" lIns="91425" tIns="45700" rIns="91425" bIns="45700" anchor="ctr" anchorCtr="0">
            <a:spAutoFit/>
          </a:bodyPr>
          <a:lstStyle/>
          <a:p>
            <a:pPr marL="0" marR="0" lvl="0" indent="0" algn="ctr" rtl="0">
              <a:lnSpc>
                <a:spcPct val="130000"/>
              </a:lnSpc>
              <a:spcBef>
                <a:spcPts val="0"/>
              </a:spcBef>
              <a:spcAft>
                <a:spcPts val="0"/>
              </a:spcAft>
              <a:buNone/>
            </a:pPr>
            <a:r>
              <a:rPr lang="pt-BR" sz="3600" b="1" i="1" dirty="0">
                <a:solidFill>
                  <a:schemeClr val="dk2"/>
                </a:solidFill>
                <a:latin typeface="Exo 2 ExtraBold"/>
                <a:ea typeface="Exo 2 ExtraBold"/>
                <a:cs typeface="Exo 2 ExtraBold"/>
                <a:sym typeface="Exo 2 ExtraBold"/>
              </a:rPr>
              <a:t>Sugestões complementares</a:t>
            </a:r>
            <a:endParaRPr sz="2400" b="1" dirty="0">
              <a:solidFill>
                <a:schemeClr val="dk2"/>
              </a:solidFill>
              <a:latin typeface="Nunito"/>
              <a:ea typeface="Nunito"/>
              <a:cs typeface="Nunito"/>
              <a:sym typeface="Nunito"/>
            </a:endParaRPr>
          </a:p>
        </p:txBody>
      </p:sp>
      <p:sp>
        <p:nvSpPr>
          <p:cNvPr id="867" name="Google Shape;867;p47"/>
          <p:cNvSpPr txBox="1"/>
          <p:nvPr/>
        </p:nvSpPr>
        <p:spPr>
          <a:xfrm>
            <a:off x="2650169" y="2330252"/>
            <a:ext cx="1749459" cy="169273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pt-BR" sz="1600" b="1" i="1" dirty="0">
                <a:solidFill>
                  <a:schemeClr val="dk2"/>
                </a:solidFill>
                <a:latin typeface="Exo 2 ExtraBold"/>
                <a:ea typeface="Exo 2 ExtraBold"/>
                <a:cs typeface="Exo 2 ExtraBold"/>
                <a:sym typeface="Exo 2 ExtraBold"/>
              </a:rPr>
              <a:t>Livro</a:t>
            </a:r>
            <a:endParaRPr dirty="0"/>
          </a:p>
          <a:p>
            <a:pPr marL="0" marR="0" lvl="0" indent="0" algn="l" rtl="0">
              <a:lnSpc>
                <a:spcPct val="130000"/>
              </a:lnSpc>
              <a:spcBef>
                <a:spcPts val="0"/>
              </a:spcBef>
              <a:spcAft>
                <a:spcPts val="0"/>
              </a:spcAft>
              <a:buNone/>
            </a:pPr>
            <a:r>
              <a:rPr lang="pt-BR" sz="1600" b="1" dirty="0">
                <a:solidFill>
                  <a:schemeClr val="dk1"/>
                </a:solidFill>
                <a:latin typeface="Nunito"/>
                <a:ea typeface="Nunito"/>
                <a:cs typeface="Nunito"/>
                <a:sym typeface="Nunito"/>
              </a:rPr>
              <a:t>Inteligência Emocional </a:t>
            </a:r>
            <a:r>
              <a:rPr lang="pt-BR" sz="1600" dirty="0">
                <a:solidFill>
                  <a:schemeClr val="dk1"/>
                </a:solidFill>
                <a:latin typeface="Nunito"/>
                <a:ea typeface="Nunito"/>
                <a:cs typeface="Nunito"/>
                <a:sym typeface="Nunito"/>
              </a:rPr>
              <a:t>– Daniel Goleman (1996).</a:t>
            </a:r>
            <a:endParaRPr dirty="0"/>
          </a:p>
        </p:txBody>
      </p:sp>
      <p:pic>
        <p:nvPicPr>
          <p:cNvPr id="868" name="Google Shape;868;p47" descr="Inteligência emocional | Amazon.com.br"/>
          <p:cNvPicPr preferRelativeResize="0"/>
          <p:nvPr/>
        </p:nvPicPr>
        <p:blipFill rotWithShape="1">
          <a:blip r:embed="rId4">
            <a:alphaModFix/>
          </a:blip>
          <a:srcRect/>
          <a:stretch/>
        </p:blipFill>
        <p:spPr>
          <a:xfrm>
            <a:off x="1019025" y="2330252"/>
            <a:ext cx="1590174" cy="2286041"/>
          </a:xfrm>
          <a:prstGeom prst="rect">
            <a:avLst/>
          </a:prstGeom>
          <a:noFill/>
          <a:ln>
            <a:noFill/>
          </a:ln>
        </p:spPr>
      </p:pic>
      <p:pic>
        <p:nvPicPr>
          <p:cNvPr id="869" name="Google Shape;869;p47" descr="Persuasão e Influência | Amazon.com.br"/>
          <p:cNvPicPr preferRelativeResize="0"/>
          <p:nvPr/>
        </p:nvPicPr>
        <p:blipFill rotWithShape="1">
          <a:blip r:embed="rId5">
            <a:alphaModFix/>
          </a:blip>
          <a:srcRect/>
          <a:stretch/>
        </p:blipFill>
        <p:spPr>
          <a:xfrm>
            <a:off x="4246105" y="2304521"/>
            <a:ext cx="1570587" cy="2328393"/>
          </a:xfrm>
          <a:prstGeom prst="rect">
            <a:avLst/>
          </a:prstGeom>
          <a:noFill/>
          <a:ln>
            <a:noFill/>
          </a:ln>
        </p:spPr>
      </p:pic>
      <p:pic>
        <p:nvPicPr>
          <p:cNvPr id="2" name="Imagem 1">
            <a:extLst>
              <a:ext uri="{FF2B5EF4-FFF2-40B4-BE49-F238E27FC236}">
                <a16:creationId xmlns:a16="http://schemas.microsoft.com/office/drawing/2014/main" id="{12FA6F88-D2AB-87AC-C20D-7A065B2B8F7D}"/>
              </a:ext>
            </a:extLst>
          </p:cNvPr>
          <p:cNvPicPr>
            <a:picLocks noChangeAspect="1"/>
          </p:cNvPicPr>
          <p:nvPr/>
        </p:nvPicPr>
        <p:blipFill>
          <a:blip r:embed="rId6"/>
          <a:srcRect/>
          <a:stretch/>
        </p:blipFill>
        <p:spPr>
          <a:xfrm>
            <a:off x="1266545" y="4734906"/>
            <a:ext cx="1118385" cy="1118385"/>
          </a:xfrm>
          <a:prstGeom prst="rect">
            <a:avLst/>
          </a:prstGeom>
        </p:spPr>
      </p:pic>
      <p:pic>
        <p:nvPicPr>
          <p:cNvPr id="3" name="Imagem 2">
            <a:extLst>
              <a:ext uri="{FF2B5EF4-FFF2-40B4-BE49-F238E27FC236}">
                <a16:creationId xmlns:a16="http://schemas.microsoft.com/office/drawing/2014/main" id="{7869D359-F858-8ECF-2BBC-8FB8D68DE244}"/>
              </a:ext>
            </a:extLst>
          </p:cNvPr>
          <p:cNvPicPr>
            <a:picLocks noChangeAspect="1"/>
          </p:cNvPicPr>
          <p:nvPr/>
        </p:nvPicPr>
        <p:blipFill>
          <a:blip r:embed="rId7"/>
          <a:srcRect/>
          <a:stretch/>
        </p:blipFill>
        <p:spPr>
          <a:xfrm>
            <a:off x="4603400" y="4755218"/>
            <a:ext cx="1118385" cy="1118385"/>
          </a:xfrm>
          <a:prstGeom prst="rect">
            <a:avLst/>
          </a:prstGeom>
        </p:spPr>
      </p:pic>
      <p:pic>
        <p:nvPicPr>
          <p:cNvPr id="4" name="Imagem 3">
            <a:extLst>
              <a:ext uri="{FF2B5EF4-FFF2-40B4-BE49-F238E27FC236}">
                <a16:creationId xmlns:a16="http://schemas.microsoft.com/office/drawing/2014/main" id="{FBD52894-FD84-47BE-99DD-0B0A1E4B0E1B}"/>
              </a:ext>
            </a:extLst>
          </p:cNvPr>
          <p:cNvPicPr>
            <a:picLocks noChangeAspect="1"/>
          </p:cNvPicPr>
          <p:nvPr/>
        </p:nvPicPr>
        <p:blipFill>
          <a:blip r:embed="rId8"/>
          <a:srcRect/>
          <a:stretch/>
        </p:blipFill>
        <p:spPr>
          <a:xfrm>
            <a:off x="8279497" y="4755218"/>
            <a:ext cx="1118385" cy="1118385"/>
          </a:xfrm>
          <a:prstGeom prst="rect">
            <a:avLst/>
          </a:prstGeom>
        </p:spPr>
      </p:pic>
    </p:spTree>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pic>
        <p:nvPicPr>
          <p:cNvPr id="2" name="Imagem 1">
            <a:extLst>
              <a:ext uri="{FF2B5EF4-FFF2-40B4-BE49-F238E27FC236}">
                <a16:creationId xmlns:a16="http://schemas.microsoft.com/office/drawing/2014/main" id="{09339635-FD55-3B25-0C01-BBFA8EC1A955}"/>
              </a:ext>
            </a:extLst>
          </p:cNvPr>
          <p:cNvPicPr>
            <a:picLocks noChangeAspect="1"/>
          </p:cNvPicPr>
          <p:nvPr/>
        </p:nvPicPr>
        <p:blipFill rotWithShape="1">
          <a:blip r:embed="rId3">
            <a:extLst>
              <a:ext uri="{28A0092B-C50C-407E-A947-70E740481C1C}">
                <a14:useLocalDpi xmlns:a14="http://schemas.microsoft.com/office/drawing/2010/main" val="0"/>
              </a:ext>
            </a:extLst>
          </a:blip>
          <a:srcRect l="36847"/>
          <a:stretch/>
        </p:blipFill>
        <p:spPr>
          <a:xfrm>
            <a:off x="0" y="-609600"/>
            <a:ext cx="7074016" cy="7467600"/>
          </a:xfrm>
          <a:prstGeom prst="rect">
            <a:avLst/>
          </a:prstGeom>
        </p:spPr>
      </p:pic>
      <p:sp>
        <p:nvSpPr>
          <p:cNvPr id="832" name="Google Shape;832;p45"/>
          <p:cNvSpPr/>
          <p:nvPr/>
        </p:nvSpPr>
        <p:spPr>
          <a:xfrm flipH="1">
            <a:off x="2317894" y="-3302000"/>
            <a:ext cx="9898513" cy="11264900"/>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a:ea typeface="Nunito"/>
              <a:cs typeface="Nunito"/>
              <a:sym typeface="Nunito"/>
            </a:endParaRPr>
          </a:p>
        </p:txBody>
      </p:sp>
      <p:sp>
        <p:nvSpPr>
          <p:cNvPr id="834" name="Google Shape;834;p45"/>
          <p:cNvSpPr/>
          <p:nvPr/>
        </p:nvSpPr>
        <p:spPr>
          <a:xfrm rot="1974999">
            <a:off x="10954208" y="5279031"/>
            <a:ext cx="2203953" cy="277075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a:solidFill>
                <a:schemeClr val="dk1"/>
              </a:solidFill>
              <a:latin typeface="Nunito"/>
              <a:ea typeface="Nunito"/>
              <a:cs typeface="Nunito"/>
              <a:sym typeface="Nunito"/>
            </a:endParaRPr>
          </a:p>
        </p:txBody>
      </p:sp>
      <p:sp>
        <p:nvSpPr>
          <p:cNvPr id="835" name="Google Shape;835;p45"/>
          <p:cNvSpPr txBox="1"/>
          <p:nvPr/>
        </p:nvSpPr>
        <p:spPr>
          <a:xfrm>
            <a:off x="11364645" y="6181223"/>
            <a:ext cx="460107" cy="31482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a:solidFill>
                  <a:schemeClr val="lt1"/>
                </a:solidFill>
                <a:latin typeface="Exo 2 ExtraBold"/>
                <a:ea typeface="Exo 2 ExtraBold"/>
                <a:cs typeface="Exo 2 ExtraBold"/>
                <a:sym typeface="Exo 2 ExtraBold"/>
              </a:rPr>
              <a:t>42</a:t>
            </a:fld>
            <a:endParaRPr sz="1400" b="1">
              <a:solidFill>
                <a:schemeClr val="lt1"/>
              </a:solidFill>
              <a:latin typeface="Exo 2 ExtraBold"/>
              <a:ea typeface="Exo 2 ExtraBold"/>
              <a:cs typeface="Exo 2 ExtraBold"/>
              <a:sym typeface="Exo 2 ExtraBold"/>
            </a:endParaRPr>
          </a:p>
        </p:txBody>
      </p:sp>
      <p:pic>
        <p:nvPicPr>
          <p:cNvPr id="836" name="Google Shape;836;p45"/>
          <p:cNvPicPr preferRelativeResize="0"/>
          <p:nvPr/>
        </p:nvPicPr>
        <p:blipFill rotWithShape="1">
          <a:blip r:embed="rId4">
            <a:alphaModFix/>
          </a:blip>
          <a:srcRect/>
          <a:stretch/>
        </p:blipFill>
        <p:spPr>
          <a:xfrm rot="2345219" flipH="1">
            <a:off x="10352840" y="-1895604"/>
            <a:ext cx="2549071" cy="3061902"/>
          </a:xfrm>
          <a:prstGeom prst="rect">
            <a:avLst/>
          </a:prstGeom>
          <a:noFill/>
          <a:ln>
            <a:noFill/>
          </a:ln>
        </p:spPr>
      </p:pic>
      <p:sp>
        <p:nvSpPr>
          <p:cNvPr id="837" name="Google Shape;837;p45"/>
          <p:cNvSpPr txBox="1"/>
          <p:nvPr/>
        </p:nvSpPr>
        <p:spPr>
          <a:xfrm>
            <a:off x="6646187" y="2203117"/>
            <a:ext cx="4718458" cy="212361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Clr>
                <a:srgbClr val="FFFFFF"/>
              </a:buClr>
              <a:buSzPts val="4400"/>
              <a:buFont typeface="Exo 2 ExtraBold"/>
              <a:buNone/>
            </a:pPr>
            <a:r>
              <a:rPr lang="pt-BR" sz="4400" b="1" i="1" dirty="0">
                <a:solidFill>
                  <a:srgbClr val="FFFFFF"/>
                </a:solidFill>
                <a:latin typeface="Exo 2 ExtraBold"/>
                <a:ea typeface="Exo 2 ExtraBold"/>
                <a:cs typeface="Exo 2 ExtraBold"/>
                <a:sym typeface="Exo 2 ExtraBold"/>
              </a:rPr>
              <a:t>Boas negociações e até a próxima!</a:t>
            </a:r>
            <a:endParaRPr sz="1800" dirty="0">
              <a:solidFill>
                <a:schemeClr val="dk1"/>
              </a:solidFill>
              <a:latin typeface="Nunito"/>
              <a:ea typeface="Nunito"/>
              <a:cs typeface="Nunito"/>
              <a:sym typeface="Nunito"/>
            </a:endParaRPr>
          </a:p>
        </p:txBody>
      </p:sp>
      <p:pic>
        <p:nvPicPr>
          <p:cNvPr id="3" name="Gráfico 2">
            <a:extLst>
              <a:ext uri="{FF2B5EF4-FFF2-40B4-BE49-F238E27FC236}">
                <a16:creationId xmlns:a16="http://schemas.microsoft.com/office/drawing/2014/main" id="{474934E0-306E-DAD0-AD54-09A50DD184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859980" flipH="1">
            <a:off x="-6162177" y="-1926876"/>
            <a:ext cx="13481729" cy="11399140"/>
          </a:xfrm>
          <a:prstGeom prst="rect">
            <a:avLst/>
          </a:prstGeom>
        </p:spPr>
      </p:pic>
    </p:spTree>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grpSp>
        <p:nvGrpSpPr>
          <p:cNvPr id="875" name="Google Shape;875;p48"/>
          <p:cNvGrpSpPr/>
          <p:nvPr/>
        </p:nvGrpSpPr>
        <p:grpSpPr>
          <a:xfrm>
            <a:off x="0" y="-6083"/>
            <a:ext cx="12192000" cy="6864083"/>
            <a:chOff x="0" y="-6083"/>
            <a:chExt cx="12192000" cy="6864083"/>
          </a:xfrm>
        </p:grpSpPr>
        <p:pic>
          <p:nvPicPr>
            <p:cNvPr id="876" name="Google Shape;876;p48" descr="Padrão do plano de fundo&#10;&#10;Descrição gerada automaticamente"/>
            <p:cNvPicPr preferRelativeResize="0"/>
            <p:nvPr/>
          </p:nvPicPr>
          <p:blipFill rotWithShape="1">
            <a:blip r:embed="rId3">
              <a:alphaModFix/>
            </a:blip>
            <a:srcRect/>
            <a:stretch/>
          </p:blipFill>
          <p:spPr>
            <a:xfrm>
              <a:off x="5099963" y="-6083"/>
              <a:ext cx="7092037" cy="6858000"/>
            </a:xfrm>
            <a:prstGeom prst="rect">
              <a:avLst/>
            </a:prstGeom>
            <a:noFill/>
            <a:ln>
              <a:noFill/>
            </a:ln>
          </p:spPr>
        </p:pic>
        <p:sp>
          <p:nvSpPr>
            <p:cNvPr id="877" name="Google Shape;877;p48"/>
            <p:cNvSpPr/>
            <p:nvPr/>
          </p:nvSpPr>
          <p:spPr>
            <a:xfrm>
              <a:off x="0" y="-6083"/>
              <a:ext cx="12192000" cy="6864083"/>
            </a:xfrm>
            <a:prstGeom prst="rect">
              <a:avLst/>
            </a:prstGeom>
            <a:gradFill>
              <a:gsLst>
                <a:gs pos="0">
                  <a:schemeClr val="lt1"/>
                </a:gs>
                <a:gs pos="50000">
                  <a:schemeClr val="lt1"/>
                </a:gs>
                <a:gs pos="100000">
                  <a:srgbClr val="D3D3D3">
                    <a:alpha val="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a:ea typeface="Nunito"/>
                <a:cs typeface="Nunito"/>
                <a:sym typeface="Nunito"/>
              </a:endParaRPr>
            </a:p>
          </p:txBody>
        </p:sp>
      </p:grpSp>
      <p:grpSp>
        <p:nvGrpSpPr>
          <p:cNvPr id="878" name="Google Shape;878;p48"/>
          <p:cNvGrpSpPr/>
          <p:nvPr/>
        </p:nvGrpSpPr>
        <p:grpSpPr>
          <a:xfrm>
            <a:off x="5091505" y="2895734"/>
            <a:ext cx="2008990" cy="1066532"/>
            <a:chOff x="4776821" y="2728911"/>
            <a:chExt cx="2642845" cy="1403033"/>
          </a:xfrm>
        </p:grpSpPr>
        <p:sp>
          <p:nvSpPr>
            <p:cNvPr id="879" name="Google Shape;879;p48"/>
            <p:cNvSpPr/>
            <p:nvPr/>
          </p:nvSpPr>
          <p:spPr>
            <a:xfrm>
              <a:off x="5798247" y="3219735"/>
              <a:ext cx="187833" cy="255746"/>
            </a:xfrm>
            <a:custGeom>
              <a:avLst/>
              <a:gdLst/>
              <a:ahLst/>
              <a:cxnLst/>
              <a:rect l="l" t="t" r="r" b="b"/>
              <a:pathLst>
                <a:path w="187833" h="255746" extrusionOk="0">
                  <a:moveTo>
                    <a:pt x="156401" y="156305"/>
                  </a:moveTo>
                  <a:lnTo>
                    <a:pt x="55626" y="156305"/>
                  </a:lnTo>
                  <a:lnTo>
                    <a:pt x="42005" y="255746"/>
                  </a:lnTo>
                  <a:lnTo>
                    <a:pt x="0" y="255746"/>
                  </a:lnTo>
                  <a:lnTo>
                    <a:pt x="34766" y="0"/>
                  </a:lnTo>
                  <a:lnTo>
                    <a:pt x="187833" y="0"/>
                  </a:lnTo>
                  <a:lnTo>
                    <a:pt x="182690" y="37243"/>
                  </a:lnTo>
                  <a:lnTo>
                    <a:pt x="71628" y="37243"/>
                  </a:lnTo>
                  <a:lnTo>
                    <a:pt x="60770" y="118682"/>
                  </a:lnTo>
                  <a:lnTo>
                    <a:pt x="161544" y="118682"/>
                  </a:lnTo>
                  <a:lnTo>
                    <a:pt x="156401" y="156305"/>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0" name="Google Shape;880;p48"/>
            <p:cNvSpPr/>
            <p:nvPr/>
          </p:nvSpPr>
          <p:spPr>
            <a:xfrm>
              <a:off x="5986234" y="3305269"/>
              <a:ext cx="171963" cy="173257"/>
            </a:xfrm>
            <a:custGeom>
              <a:avLst/>
              <a:gdLst/>
              <a:ahLst/>
              <a:cxnLst/>
              <a:rect l="l" t="t" r="r" b="b"/>
              <a:pathLst>
                <a:path w="171963" h="173257" extrusionOk="0">
                  <a:moveTo>
                    <a:pt x="171682" y="-52"/>
                  </a:moveTo>
                  <a:lnTo>
                    <a:pt x="154822" y="121106"/>
                  </a:lnTo>
                  <a:cubicBezTo>
                    <a:pt x="152156" y="141871"/>
                    <a:pt x="153298" y="146824"/>
                    <a:pt x="169681" y="145395"/>
                  </a:cubicBezTo>
                  <a:lnTo>
                    <a:pt x="166633" y="170446"/>
                  </a:lnTo>
                  <a:cubicBezTo>
                    <a:pt x="144726" y="173970"/>
                    <a:pt x="113770" y="178828"/>
                    <a:pt x="119008" y="141871"/>
                  </a:cubicBezTo>
                  <a:cubicBezTo>
                    <a:pt x="103864" y="162292"/>
                    <a:pt x="79432" y="173684"/>
                    <a:pt x="54048" y="172160"/>
                  </a:cubicBezTo>
                  <a:cubicBezTo>
                    <a:pt x="6899" y="172160"/>
                    <a:pt x="-4340" y="140061"/>
                    <a:pt x="898" y="97865"/>
                  </a:cubicBezTo>
                  <a:lnTo>
                    <a:pt x="14233" y="-433"/>
                  </a:lnTo>
                  <a:lnTo>
                    <a:pt x="53381" y="-433"/>
                  </a:lnTo>
                  <a:lnTo>
                    <a:pt x="39665" y="97865"/>
                  </a:lnTo>
                  <a:cubicBezTo>
                    <a:pt x="35760" y="124916"/>
                    <a:pt x="47857" y="141490"/>
                    <a:pt x="70431" y="141490"/>
                  </a:cubicBezTo>
                  <a:cubicBezTo>
                    <a:pt x="95777" y="141280"/>
                    <a:pt x="116913" y="122040"/>
                    <a:pt x="119485" y="96817"/>
                  </a:cubicBezTo>
                  <a:lnTo>
                    <a:pt x="132915" y="-433"/>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1" name="Google Shape;881;p48"/>
            <p:cNvSpPr/>
            <p:nvPr/>
          </p:nvSpPr>
          <p:spPr>
            <a:xfrm>
              <a:off x="6195345" y="3301610"/>
              <a:ext cx="182689" cy="175535"/>
            </a:xfrm>
            <a:custGeom>
              <a:avLst/>
              <a:gdLst/>
              <a:ahLst/>
              <a:cxnLst/>
              <a:rect l="l" t="t" r="r" b="b"/>
              <a:pathLst>
                <a:path w="182689" h="175535" extrusionOk="0">
                  <a:moveTo>
                    <a:pt x="2671" y="2845"/>
                  </a:moveTo>
                  <a:cubicBezTo>
                    <a:pt x="31246" y="-3822"/>
                    <a:pt x="56963" y="2845"/>
                    <a:pt x="53439" y="31420"/>
                  </a:cubicBezTo>
                  <a:cubicBezTo>
                    <a:pt x="67470" y="10789"/>
                    <a:pt x="91082" y="-1213"/>
                    <a:pt x="116018" y="-393"/>
                  </a:cubicBezTo>
                  <a:cubicBezTo>
                    <a:pt x="162500" y="-393"/>
                    <a:pt x="179550" y="29896"/>
                    <a:pt x="173168" y="72187"/>
                  </a:cubicBezTo>
                  <a:lnTo>
                    <a:pt x="164691" y="132766"/>
                  </a:lnTo>
                  <a:cubicBezTo>
                    <a:pt x="162881" y="145434"/>
                    <a:pt x="166025" y="150006"/>
                    <a:pt x="182408" y="148292"/>
                  </a:cubicBezTo>
                  <a:lnTo>
                    <a:pt x="178978" y="172581"/>
                  </a:lnTo>
                  <a:cubicBezTo>
                    <a:pt x="145355" y="179248"/>
                    <a:pt x="121828" y="174676"/>
                    <a:pt x="126782" y="134481"/>
                  </a:cubicBezTo>
                  <a:lnTo>
                    <a:pt x="134878" y="73901"/>
                  </a:lnTo>
                  <a:cubicBezTo>
                    <a:pt x="138497" y="47136"/>
                    <a:pt x="123162" y="30944"/>
                    <a:pt x="100302" y="30944"/>
                  </a:cubicBezTo>
                  <a:cubicBezTo>
                    <a:pt x="75051" y="30687"/>
                    <a:pt x="53810" y="49813"/>
                    <a:pt x="51439" y="74949"/>
                  </a:cubicBezTo>
                  <a:lnTo>
                    <a:pt x="37818" y="173533"/>
                  </a:lnTo>
                  <a:lnTo>
                    <a:pt x="-282" y="173533"/>
                  </a:lnTo>
                  <a:lnTo>
                    <a:pt x="15815" y="55518"/>
                  </a:lnTo>
                  <a:cubicBezTo>
                    <a:pt x="18673" y="33039"/>
                    <a:pt x="20959" y="25991"/>
                    <a:pt x="-91" y="27705"/>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2" name="Google Shape;882;p48"/>
            <p:cNvSpPr/>
            <p:nvPr/>
          </p:nvSpPr>
          <p:spPr>
            <a:xfrm>
              <a:off x="6405877" y="3218592"/>
              <a:ext cx="191518" cy="259748"/>
            </a:xfrm>
            <a:custGeom>
              <a:avLst/>
              <a:gdLst/>
              <a:ahLst/>
              <a:cxnLst/>
              <a:rect l="l" t="t" r="r" b="b"/>
              <a:pathLst>
                <a:path w="191518" h="259748" extrusionOk="0">
                  <a:moveTo>
                    <a:pt x="191236" y="-433"/>
                  </a:moveTo>
                  <a:lnTo>
                    <a:pt x="161233" y="215975"/>
                  </a:lnTo>
                  <a:cubicBezTo>
                    <a:pt x="159899" y="226262"/>
                    <a:pt x="165233" y="230834"/>
                    <a:pt x="177425" y="229787"/>
                  </a:cubicBezTo>
                  <a:lnTo>
                    <a:pt x="173806" y="255790"/>
                  </a:lnTo>
                  <a:cubicBezTo>
                    <a:pt x="148755" y="260362"/>
                    <a:pt x="124561" y="257599"/>
                    <a:pt x="128085" y="229405"/>
                  </a:cubicBezTo>
                  <a:lnTo>
                    <a:pt x="128943" y="222357"/>
                  </a:lnTo>
                  <a:cubicBezTo>
                    <a:pt x="116179" y="245341"/>
                    <a:pt x="91891" y="259514"/>
                    <a:pt x="65602" y="259314"/>
                  </a:cubicBezTo>
                  <a:cubicBezTo>
                    <a:pt x="14167" y="259314"/>
                    <a:pt x="-5836" y="218166"/>
                    <a:pt x="1022" y="169874"/>
                  </a:cubicBezTo>
                  <a:cubicBezTo>
                    <a:pt x="7023" y="123392"/>
                    <a:pt x="37979" y="80720"/>
                    <a:pt x="88366" y="80720"/>
                  </a:cubicBezTo>
                  <a:cubicBezTo>
                    <a:pt x="113703" y="80720"/>
                    <a:pt x="131610" y="90245"/>
                    <a:pt x="140277" y="106819"/>
                  </a:cubicBezTo>
                  <a:lnTo>
                    <a:pt x="155232" y="43"/>
                  </a:lnTo>
                  <a:close/>
                  <a:moveTo>
                    <a:pt x="36931" y="173303"/>
                  </a:moveTo>
                  <a:cubicBezTo>
                    <a:pt x="32740" y="205974"/>
                    <a:pt x="49409" y="221881"/>
                    <a:pt x="69507" y="222929"/>
                  </a:cubicBezTo>
                  <a:cubicBezTo>
                    <a:pt x="98939" y="224738"/>
                    <a:pt x="122466" y="200735"/>
                    <a:pt x="128657" y="171493"/>
                  </a:cubicBezTo>
                  <a:cubicBezTo>
                    <a:pt x="134848" y="142252"/>
                    <a:pt x="126657" y="112343"/>
                    <a:pt x="93224" y="112343"/>
                  </a:cubicBezTo>
                  <a:cubicBezTo>
                    <a:pt x="59791" y="112343"/>
                    <a:pt x="40265" y="143299"/>
                    <a:pt x="36931" y="173303"/>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3" name="Google Shape;883;p48"/>
            <p:cNvSpPr/>
            <p:nvPr/>
          </p:nvSpPr>
          <p:spPr>
            <a:xfrm>
              <a:off x="6615747" y="3302100"/>
              <a:ext cx="177767" cy="175764"/>
            </a:xfrm>
            <a:custGeom>
              <a:avLst/>
              <a:gdLst/>
              <a:ahLst/>
              <a:cxnLst/>
              <a:rect l="l" t="t" r="r" b="b"/>
              <a:pathLst>
                <a:path w="177767" h="175764" extrusionOk="0">
                  <a:moveTo>
                    <a:pt x="162341" y="122180"/>
                  </a:moveTo>
                  <a:cubicBezTo>
                    <a:pt x="160722" y="137705"/>
                    <a:pt x="158245" y="147897"/>
                    <a:pt x="177486" y="145802"/>
                  </a:cubicBezTo>
                  <a:lnTo>
                    <a:pt x="173866" y="171805"/>
                  </a:lnTo>
                  <a:cubicBezTo>
                    <a:pt x="148815" y="176377"/>
                    <a:pt x="124622" y="173615"/>
                    <a:pt x="128146" y="145421"/>
                  </a:cubicBezTo>
                  <a:lnTo>
                    <a:pt x="129004" y="138372"/>
                  </a:lnTo>
                  <a:cubicBezTo>
                    <a:pt x="116202" y="161356"/>
                    <a:pt x="91875" y="175520"/>
                    <a:pt x="65567" y="175329"/>
                  </a:cubicBezTo>
                  <a:cubicBezTo>
                    <a:pt x="13465" y="175329"/>
                    <a:pt x="-5870" y="134181"/>
                    <a:pt x="1083" y="85889"/>
                  </a:cubicBezTo>
                  <a:cubicBezTo>
                    <a:pt x="9846" y="29502"/>
                    <a:pt x="51851" y="-1455"/>
                    <a:pt x="107572" y="-407"/>
                  </a:cubicBezTo>
                  <a:cubicBezTo>
                    <a:pt x="131509" y="-283"/>
                    <a:pt x="155121" y="5108"/>
                    <a:pt x="176724" y="15404"/>
                  </a:cubicBezTo>
                  <a:close/>
                  <a:moveTo>
                    <a:pt x="137290" y="37217"/>
                  </a:moveTo>
                  <a:cubicBezTo>
                    <a:pt x="126337" y="32416"/>
                    <a:pt x="114488" y="30006"/>
                    <a:pt x="102524" y="30168"/>
                  </a:cubicBezTo>
                  <a:cubicBezTo>
                    <a:pt x="70139" y="30168"/>
                    <a:pt x="45374" y="49218"/>
                    <a:pt x="39850" y="85509"/>
                  </a:cubicBezTo>
                  <a:cubicBezTo>
                    <a:pt x="35468" y="116465"/>
                    <a:pt x="42612" y="140753"/>
                    <a:pt x="73568" y="140753"/>
                  </a:cubicBezTo>
                  <a:cubicBezTo>
                    <a:pt x="102143" y="140753"/>
                    <a:pt x="125098" y="118655"/>
                    <a:pt x="130718" y="87318"/>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4" name="Google Shape;884;p48"/>
            <p:cNvSpPr/>
            <p:nvPr/>
          </p:nvSpPr>
          <p:spPr>
            <a:xfrm>
              <a:off x="6827456" y="3300697"/>
              <a:ext cx="175799" cy="256221"/>
            </a:xfrm>
            <a:custGeom>
              <a:avLst/>
              <a:gdLst/>
              <a:ahLst/>
              <a:cxnLst/>
              <a:rect l="l" t="t" r="r" b="b"/>
              <a:pathLst>
                <a:path w="175799" h="256221" extrusionOk="0">
                  <a:moveTo>
                    <a:pt x="69124" y="176732"/>
                  </a:moveTo>
                  <a:cubicBezTo>
                    <a:pt x="31338" y="174732"/>
                    <a:pt x="1344" y="144166"/>
                    <a:pt x="67" y="106342"/>
                  </a:cubicBezTo>
                  <a:cubicBezTo>
                    <a:pt x="-5267" y="36524"/>
                    <a:pt x="51502" y="-433"/>
                    <a:pt x="102556" y="-433"/>
                  </a:cubicBezTo>
                  <a:cubicBezTo>
                    <a:pt x="138847" y="-433"/>
                    <a:pt x="171422" y="20332"/>
                    <a:pt x="175518" y="60908"/>
                  </a:cubicBezTo>
                  <a:lnTo>
                    <a:pt x="141133" y="60908"/>
                  </a:lnTo>
                  <a:cubicBezTo>
                    <a:pt x="137894" y="41191"/>
                    <a:pt x="116939" y="33762"/>
                    <a:pt x="98937" y="33762"/>
                  </a:cubicBezTo>
                  <a:cubicBezTo>
                    <a:pt x="67981" y="33762"/>
                    <a:pt x="38358" y="56622"/>
                    <a:pt x="38834" y="99961"/>
                  </a:cubicBezTo>
                  <a:cubicBezTo>
                    <a:pt x="37405" y="122849"/>
                    <a:pt x="54808" y="142566"/>
                    <a:pt x="77696" y="143995"/>
                  </a:cubicBezTo>
                  <a:cubicBezTo>
                    <a:pt x="79563" y="144109"/>
                    <a:pt x="81449" y="144100"/>
                    <a:pt x="83316" y="143966"/>
                  </a:cubicBezTo>
                  <a:cubicBezTo>
                    <a:pt x="104595" y="144100"/>
                    <a:pt x="124073" y="132079"/>
                    <a:pt x="133513" y="113010"/>
                  </a:cubicBezTo>
                  <a:lnTo>
                    <a:pt x="171613" y="113010"/>
                  </a:lnTo>
                  <a:cubicBezTo>
                    <a:pt x="162383" y="146919"/>
                    <a:pt x="133389" y="171760"/>
                    <a:pt x="98460" y="175685"/>
                  </a:cubicBezTo>
                  <a:lnTo>
                    <a:pt x="91698" y="193306"/>
                  </a:lnTo>
                  <a:cubicBezTo>
                    <a:pt x="114367" y="195020"/>
                    <a:pt x="121035" y="213022"/>
                    <a:pt x="112653" y="232358"/>
                  </a:cubicBezTo>
                  <a:cubicBezTo>
                    <a:pt x="99032" y="260933"/>
                    <a:pt x="54265" y="260933"/>
                    <a:pt x="33309" y="245408"/>
                  </a:cubicBezTo>
                  <a:lnTo>
                    <a:pt x="38072" y="224643"/>
                  </a:lnTo>
                  <a:cubicBezTo>
                    <a:pt x="47597" y="234168"/>
                    <a:pt x="76839" y="239121"/>
                    <a:pt x="83221" y="224643"/>
                  </a:cubicBezTo>
                  <a:cubicBezTo>
                    <a:pt x="89602" y="210165"/>
                    <a:pt x="70552" y="201783"/>
                    <a:pt x="59313" y="202831"/>
                  </a:cubicBez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5" name="Google Shape;885;p48"/>
            <p:cNvSpPr/>
            <p:nvPr/>
          </p:nvSpPr>
          <p:spPr>
            <a:xfrm>
              <a:off x="7026117" y="3223344"/>
              <a:ext cx="177830" cy="254519"/>
            </a:xfrm>
            <a:custGeom>
              <a:avLst/>
              <a:gdLst/>
              <a:ahLst/>
              <a:cxnLst/>
              <a:rect l="l" t="t" r="r" b="b"/>
              <a:pathLst>
                <a:path w="177830" h="254519" extrusionOk="0">
                  <a:moveTo>
                    <a:pt x="162309" y="200936"/>
                  </a:moveTo>
                  <a:cubicBezTo>
                    <a:pt x="160689" y="216461"/>
                    <a:pt x="158308" y="226653"/>
                    <a:pt x="177548" y="224558"/>
                  </a:cubicBezTo>
                  <a:lnTo>
                    <a:pt x="173834" y="250561"/>
                  </a:lnTo>
                  <a:cubicBezTo>
                    <a:pt x="148878" y="255133"/>
                    <a:pt x="124685" y="252371"/>
                    <a:pt x="128209" y="224176"/>
                  </a:cubicBezTo>
                  <a:lnTo>
                    <a:pt x="129067" y="217128"/>
                  </a:lnTo>
                  <a:cubicBezTo>
                    <a:pt x="116246" y="240093"/>
                    <a:pt x="91938" y="254257"/>
                    <a:pt x="65630" y="254085"/>
                  </a:cubicBezTo>
                  <a:cubicBezTo>
                    <a:pt x="13528" y="254085"/>
                    <a:pt x="-5808" y="212937"/>
                    <a:pt x="1050" y="164645"/>
                  </a:cubicBezTo>
                  <a:cubicBezTo>
                    <a:pt x="9813" y="108257"/>
                    <a:pt x="51914" y="77301"/>
                    <a:pt x="107635" y="78349"/>
                  </a:cubicBezTo>
                  <a:cubicBezTo>
                    <a:pt x="131572" y="78482"/>
                    <a:pt x="155174" y="83873"/>
                    <a:pt x="176786" y="94160"/>
                  </a:cubicBezTo>
                  <a:close/>
                  <a:moveTo>
                    <a:pt x="136877" y="115973"/>
                  </a:moveTo>
                  <a:cubicBezTo>
                    <a:pt x="125961" y="111172"/>
                    <a:pt x="114131" y="108762"/>
                    <a:pt x="102206" y="108924"/>
                  </a:cubicBezTo>
                  <a:cubicBezTo>
                    <a:pt x="69821" y="108924"/>
                    <a:pt x="45532" y="127974"/>
                    <a:pt x="39436" y="164264"/>
                  </a:cubicBezTo>
                  <a:cubicBezTo>
                    <a:pt x="35150" y="195221"/>
                    <a:pt x="42293" y="219509"/>
                    <a:pt x="73250" y="219509"/>
                  </a:cubicBezTo>
                  <a:cubicBezTo>
                    <a:pt x="101825" y="219509"/>
                    <a:pt x="124780" y="197316"/>
                    <a:pt x="130400" y="166074"/>
                  </a:cubicBezTo>
                  <a:close/>
                  <a:moveTo>
                    <a:pt x="52867" y="30248"/>
                  </a:moveTo>
                  <a:cubicBezTo>
                    <a:pt x="69440" y="2434"/>
                    <a:pt x="90967" y="-8805"/>
                    <a:pt x="116303" y="6340"/>
                  </a:cubicBezTo>
                  <a:cubicBezTo>
                    <a:pt x="128114" y="13674"/>
                    <a:pt x="140115" y="19008"/>
                    <a:pt x="150783" y="1673"/>
                  </a:cubicBezTo>
                  <a:lnTo>
                    <a:pt x="168690" y="11198"/>
                  </a:lnTo>
                  <a:cubicBezTo>
                    <a:pt x="154974" y="39011"/>
                    <a:pt x="132591" y="50250"/>
                    <a:pt x="108968" y="35772"/>
                  </a:cubicBezTo>
                  <a:cubicBezTo>
                    <a:pt x="96872" y="29105"/>
                    <a:pt x="82584" y="22437"/>
                    <a:pt x="70868" y="40058"/>
                  </a:cubicBezTo>
                  <a:cubicBezTo>
                    <a:pt x="65344" y="36915"/>
                    <a:pt x="59057" y="33391"/>
                    <a:pt x="52867" y="30533"/>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6" name="Google Shape;886;p48"/>
            <p:cNvSpPr/>
            <p:nvPr/>
          </p:nvSpPr>
          <p:spPr>
            <a:xfrm>
              <a:off x="7237484" y="3301438"/>
              <a:ext cx="182182" cy="177207"/>
            </a:xfrm>
            <a:custGeom>
              <a:avLst/>
              <a:gdLst/>
              <a:ahLst/>
              <a:cxnLst/>
              <a:rect l="l" t="t" r="r" b="b"/>
              <a:pathLst>
                <a:path w="182182" h="177207" extrusionOk="0">
                  <a:moveTo>
                    <a:pt x="78386" y="176753"/>
                  </a:moveTo>
                  <a:cubicBezTo>
                    <a:pt x="40286" y="175610"/>
                    <a:pt x="3614" y="153132"/>
                    <a:pt x="90" y="105888"/>
                  </a:cubicBezTo>
                  <a:cubicBezTo>
                    <a:pt x="-5244" y="35784"/>
                    <a:pt x="47715" y="-1459"/>
                    <a:pt x="102960" y="-411"/>
                  </a:cubicBezTo>
                  <a:cubicBezTo>
                    <a:pt x="142108" y="636"/>
                    <a:pt x="178017" y="23115"/>
                    <a:pt x="181541" y="70359"/>
                  </a:cubicBezTo>
                  <a:cubicBezTo>
                    <a:pt x="186875" y="140082"/>
                    <a:pt x="131916" y="177801"/>
                    <a:pt x="78386" y="176753"/>
                  </a:cubicBezTo>
                  <a:moveTo>
                    <a:pt x="96673" y="33021"/>
                  </a:moveTo>
                  <a:cubicBezTo>
                    <a:pt x="67432" y="33021"/>
                    <a:pt x="39523" y="55881"/>
                    <a:pt x="38666" y="99696"/>
                  </a:cubicBezTo>
                  <a:cubicBezTo>
                    <a:pt x="37618" y="122928"/>
                    <a:pt x="55592" y="142606"/>
                    <a:pt x="78823" y="143654"/>
                  </a:cubicBezTo>
                  <a:cubicBezTo>
                    <a:pt x="80385" y="143730"/>
                    <a:pt x="81957" y="143711"/>
                    <a:pt x="83529" y="143607"/>
                  </a:cubicBezTo>
                  <a:cubicBezTo>
                    <a:pt x="112104" y="143607"/>
                    <a:pt x="142489" y="123128"/>
                    <a:pt x="141822" y="76932"/>
                  </a:cubicBezTo>
                  <a:cubicBezTo>
                    <a:pt x="141250" y="45594"/>
                    <a:pt x="120200" y="32926"/>
                    <a:pt x="96578" y="32926"/>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7" name="Google Shape;887;p48"/>
            <p:cNvSpPr/>
            <p:nvPr/>
          </p:nvSpPr>
          <p:spPr>
            <a:xfrm>
              <a:off x="5108447" y="3599973"/>
              <a:ext cx="2279523" cy="531971"/>
            </a:xfrm>
            <a:custGeom>
              <a:avLst/>
              <a:gdLst/>
              <a:ahLst/>
              <a:cxnLst/>
              <a:rect l="l" t="t" r="r" b="b"/>
              <a:pathLst>
                <a:path w="2279523" h="531971" extrusionOk="0">
                  <a:moveTo>
                    <a:pt x="2264858" y="102056"/>
                  </a:moveTo>
                  <a:lnTo>
                    <a:pt x="2279241" y="805"/>
                  </a:lnTo>
                  <a:lnTo>
                    <a:pt x="2161798" y="805"/>
                  </a:lnTo>
                  <a:lnTo>
                    <a:pt x="2147606" y="102056"/>
                  </a:lnTo>
                  <a:close/>
                  <a:moveTo>
                    <a:pt x="2088741" y="523156"/>
                  </a:moveTo>
                  <a:lnTo>
                    <a:pt x="2205899" y="523156"/>
                  </a:lnTo>
                  <a:lnTo>
                    <a:pt x="2257524" y="154253"/>
                  </a:lnTo>
                  <a:lnTo>
                    <a:pt x="2140271" y="154253"/>
                  </a:lnTo>
                  <a:close/>
                  <a:moveTo>
                    <a:pt x="596174" y="102056"/>
                  </a:moveTo>
                  <a:lnTo>
                    <a:pt x="610366" y="805"/>
                  </a:lnTo>
                  <a:lnTo>
                    <a:pt x="493018" y="805"/>
                  </a:lnTo>
                  <a:lnTo>
                    <a:pt x="479016" y="102056"/>
                  </a:lnTo>
                  <a:close/>
                  <a:moveTo>
                    <a:pt x="419961" y="523156"/>
                  </a:moveTo>
                  <a:lnTo>
                    <a:pt x="537214" y="523156"/>
                  </a:lnTo>
                  <a:lnTo>
                    <a:pt x="588839" y="154253"/>
                  </a:lnTo>
                  <a:lnTo>
                    <a:pt x="471587" y="154253"/>
                  </a:lnTo>
                  <a:close/>
                  <a:moveTo>
                    <a:pt x="46391" y="137584"/>
                  </a:moveTo>
                  <a:cubicBezTo>
                    <a:pt x="36866" y="213784"/>
                    <a:pt x="63155" y="258743"/>
                    <a:pt x="135354" y="288079"/>
                  </a:cubicBezTo>
                  <a:lnTo>
                    <a:pt x="230604" y="326179"/>
                  </a:lnTo>
                  <a:cubicBezTo>
                    <a:pt x="260894" y="337229"/>
                    <a:pt x="267561" y="342848"/>
                    <a:pt x="263751" y="372852"/>
                  </a:cubicBezTo>
                  <a:cubicBezTo>
                    <a:pt x="257846" y="411523"/>
                    <a:pt x="242796" y="421811"/>
                    <a:pt x="176026" y="421811"/>
                  </a:cubicBezTo>
                  <a:lnTo>
                    <a:pt x="14101" y="421811"/>
                  </a:lnTo>
                  <a:lnTo>
                    <a:pt x="-282" y="523156"/>
                  </a:lnTo>
                  <a:lnTo>
                    <a:pt x="180693" y="523156"/>
                  </a:lnTo>
                  <a:cubicBezTo>
                    <a:pt x="321854" y="523156"/>
                    <a:pt x="369288" y="489914"/>
                    <a:pt x="383576" y="380281"/>
                  </a:cubicBezTo>
                  <a:cubicBezTo>
                    <a:pt x="392434" y="311416"/>
                    <a:pt x="380528" y="261981"/>
                    <a:pt x="293850" y="227881"/>
                  </a:cubicBezTo>
                  <a:lnTo>
                    <a:pt x="203648" y="193496"/>
                  </a:lnTo>
                  <a:cubicBezTo>
                    <a:pt x="168692" y="180447"/>
                    <a:pt x="162215" y="175208"/>
                    <a:pt x="166882" y="144633"/>
                  </a:cubicBezTo>
                  <a:cubicBezTo>
                    <a:pt x="172216" y="110533"/>
                    <a:pt x="184789" y="103199"/>
                    <a:pt x="210983" y="101294"/>
                  </a:cubicBezTo>
                  <a:lnTo>
                    <a:pt x="404721" y="101294"/>
                  </a:lnTo>
                  <a:lnTo>
                    <a:pt x="419104" y="43"/>
                  </a:lnTo>
                  <a:lnTo>
                    <a:pt x="246416" y="43"/>
                  </a:lnTo>
                  <a:cubicBezTo>
                    <a:pt x="128877" y="43"/>
                    <a:pt x="62202" y="21855"/>
                    <a:pt x="46391" y="136822"/>
                  </a:cubicBezTo>
                  <a:moveTo>
                    <a:pt x="1285593" y="153491"/>
                  </a:moveTo>
                  <a:lnTo>
                    <a:pt x="1262829" y="153491"/>
                  </a:lnTo>
                  <a:cubicBezTo>
                    <a:pt x="1219680" y="153491"/>
                    <a:pt x="1177104" y="174922"/>
                    <a:pt x="1122906" y="224643"/>
                  </a:cubicBezTo>
                  <a:lnTo>
                    <a:pt x="1122906" y="153491"/>
                  </a:lnTo>
                  <a:lnTo>
                    <a:pt x="1029656" y="153491"/>
                  </a:lnTo>
                  <a:lnTo>
                    <a:pt x="978031" y="522395"/>
                  </a:lnTo>
                  <a:lnTo>
                    <a:pt x="1096141" y="522395"/>
                  </a:lnTo>
                  <a:lnTo>
                    <a:pt x="1124716" y="310273"/>
                  </a:lnTo>
                  <a:cubicBezTo>
                    <a:pt x="1147548" y="286146"/>
                    <a:pt x="1178551" y="271401"/>
                    <a:pt x="1211679" y="268934"/>
                  </a:cubicBezTo>
                  <a:lnTo>
                    <a:pt x="1236921" y="268934"/>
                  </a:lnTo>
                  <a:lnTo>
                    <a:pt x="1237778" y="264934"/>
                  </a:lnTo>
                  <a:cubicBezTo>
                    <a:pt x="1247293" y="228529"/>
                    <a:pt x="1261876" y="193639"/>
                    <a:pt x="1281116" y="161301"/>
                  </a:cubicBezTo>
                  <a:close/>
                  <a:moveTo>
                    <a:pt x="1476093" y="303414"/>
                  </a:moveTo>
                  <a:cubicBezTo>
                    <a:pt x="1510479" y="300652"/>
                    <a:pt x="1526481" y="293889"/>
                    <a:pt x="1530481" y="261314"/>
                  </a:cubicBezTo>
                  <a:cubicBezTo>
                    <a:pt x="1532234" y="253703"/>
                    <a:pt x="1530862" y="245712"/>
                    <a:pt x="1526671" y="239121"/>
                  </a:cubicBezTo>
                  <a:cubicBezTo>
                    <a:pt x="1521242" y="233215"/>
                    <a:pt x="1508573" y="232072"/>
                    <a:pt x="1489905" y="232072"/>
                  </a:cubicBezTo>
                  <a:lnTo>
                    <a:pt x="1478856" y="232072"/>
                  </a:lnTo>
                  <a:cubicBezTo>
                    <a:pt x="1423706" y="232072"/>
                    <a:pt x="1409990" y="251122"/>
                    <a:pt x="1399226" y="310653"/>
                  </a:cubicBezTo>
                  <a:close/>
                  <a:moveTo>
                    <a:pt x="1626303" y="184352"/>
                  </a:moveTo>
                  <a:cubicBezTo>
                    <a:pt x="1644209" y="204926"/>
                    <a:pt x="1650210" y="233882"/>
                    <a:pt x="1644686" y="272839"/>
                  </a:cubicBezTo>
                  <a:cubicBezTo>
                    <a:pt x="1633161" y="351325"/>
                    <a:pt x="1578011" y="370851"/>
                    <a:pt x="1492953" y="376852"/>
                  </a:cubicBezTo>
                  <a:lnTo>
                    <a:pt x="1391797" y="384472"/>
                  </a:lnTo>
                  <a:cubicBezTo>
                    <a:pt x="1394559" y="427049"/>
                    <a:pt x="1416753" y="435050"/>
                    <a:pt x="1458472" y="435050"/>
                  </a:cubicBezTo>
                  <a:cubicBezTo>
                    <a:pt x="1494476" y="435050"/>
                    <a:pt x="1581249" y="430764"/>
                    <a:pt x="1595346" y="427145"/>
                  </a:cubicBezTo>
                  <a:lnTo>
                    <a:pt x="1601061" y="425716"/>
                  </a:lnTo>
                  <a:lnTo>
                    <a:pt x="1601728" y="431621"/>
                  </a:lnTo>
                  <a:cubicBezTo>
                    <a:pt x="1604700" y="453662"/>
                    <a:pt x="1609348" y="475436"/>
                    <a:pt x="1615634" y="496772"/>
                  </a:cubicBezTo>
                  <a:lnTo>
                    <a:pt x="1616968" y="501153"/>
                  </a:lnTo>
                  <a:lnTo>
                    <a:pt x="1612682" y="502963"/>
                  </a:lnTo>
                  <a:cubicBezTo>
                    <a:pt x="1566676" y="522013"/>
                    <a:pt x="1494096" y="531538"/>
                    <a:pt x="1446090" y="531538"/>
                  </a:cubicBezTo>
                  <a:cubicBezTo>
                    <a:pt x="1378081" y="531538"/>
                    <a:pt x="1331313" y="516108"/>
                    <a:pt x="1303215" y="483913"/>
                  </a:cubicBezTo>
                  <a:cubicBezTo>
                    <a:pt x="1275116" y="451719"/>
                    <a:pt x="1264638" y="401141"/>
                    <a:pt x="1273020" y="329608"/>
                  </a:cubicBezTo>
                  <a:cubicBezTo>
                    <a:pt x="1289975" y="190258"/>
                    <a:pt x="1343696" y="143204"/>
                    <a:pt x="1486190" y="143204"/>
                  </a:cubicBezTo>
                  <a:cubicBezTo>
                    <a:pt x="1556580" y="143204"/>
                    <a:pt x="1602490" y="156634"/>
                    <a:pt x="1626398" y="184257"/>
                  </a:cubicBezTo>
                  <a:moveTo>
                    <a:pt x="826298" y="143204"/>
                  </a:moveTo>
                  <a:cubicBezTo>
                    <a:pt x="759623" y="143204"/>
                    <a:pt x="713998" y="157110"/>
                    <a:pt x="682661" y="186828"/>
                  </a:cubicBezTo>
                  <a:cubicBezTo>
                    <a:pt x="651323" y="216546"/>
                    <a:pt x="633416" y="261124"/>
                    <a:pt x="623415" y="332466"/>
                  </a:cubicBezTo>
                  <a:cubicBezTo>
                    <a:pt x="613414" y="403808"/>
                    <a:pt x="621891" y="453243"/>
                    <a:pt x="649704" y="484866"/>
                  </a:cubicBezTo>
                  <a:cubicBezTo>
                    <a:pt x="677517" y="516489"/>
                    <a:pt x="721808" y="530681"/>
                    <a:pt x="788483" y="530681"/>
                  </a:cubicBezTo>
                  <a:cubicBezTo>
                    <a:pt x="830394" y="531205"/>
                    <a:pt x="872142" y="525395"/>
                    <a:pt x="912308" y="513441"/>
                  </a:cubicBezTo>
                  <a:lnTo>
                    <a:pt x="915356" y="512393"/>
                  </a:lnTo>
                  <a:lnTo>
                    <a:pt x="927548" y="425239"/>
                  </a:lnTo>
                  <a:lnTo>
                    <a:pt x="919738" y="426573"/>
                  </a:lnTo>
                  <a:cubicBezTo>
                    <a:pt x="882371" y="431306"/>
                    <a:pt x="844719" y="433469"/>
                    <a:pt x="807057" y="433050"/>
                  </a:cubicBezTo>
                  <a:cubicBezTo>
                    <a:pt x="776101" y="433050"/>
                    <a:pt x="760671" y="429240"/>
                    <a:pt x="752098" y="419524"/>
                  </a:cubicBezTo>
                  <a:cubicBezTo>
                    <a:pt x="741525" y="407523"/>
                    <a:pt x="739430" y="383996"/>
                    <a:pt x="745240" y="338467"/>
                  </a:cubicBezTo>
                  <a:cubicBezTo>
                    <a:pt x="755527" y="254075"/>
                    <a:pt x="781721" y="240454"/>
                    <a:pt x="840490" y="240454"/>
                  </a:cubicBezTo>
                  <a:cubicBezTo>
                    <a:pt x="864303" y="240454"/>
                    <a:pt x="953266" y="241979"/>
                    <a:pt x="953266" y="241979"/>
                  </a:cubicBezTo>
                  <a:lnTo>
                    <a:pt x="964791" y="159302"/>
                  </a:lnTo>
                  <a:cubicBezTo>
                    <a:pt x="964791" y="159302"/>
                    <a:pt x="914975" y="142823"/>
                    <a:pt x="825917" y="142823"/>
                  </a:cubicBezTo>
                  <a:moveTo>
                    <a:pt x="1887764" y="228548"/>
                  </a:moveTo>
                  <a:cubicBezTo>
                    <a:pt x="1822232" y="228548"/>
                    <a:pt x="1808325" y="236930"/>
                    <a:pt x="1795371" y="332466"/>
                  </a:cubicBezTo>
                  <a:cubicBezTo>
                    <a:pt x="1788704" y="381519"/>
                    <a:pt x="1786799" y="412095"/>
                    <a:pt x="1796514" y="423144"/>
                  </a:cubicBezTo>
                  <a:cubicBezTo>
                    <a:pt x="1802229" y="428354"/>
                    <a:pt x="1810049" y="430611"/>
                    <a:pt x="1817660" y="429240"/>
                  </a:cubicBezTo>
                  <a:cubicBezTo>
                    <a:pt x="1853474" y="428573"/>
                    <a:pt x="1881859" y="409714"/>
                    <a:pt x="1918530" y="377233"/>
                  </a:cubicBezTo>
                  <a:lnTo>
                    <a:pt x="1939294" y="228548"/>
                  </a:lnTo>
                  <a:close/>
                  <a:moveTo>
                    <a:pt x="2090456" y="-52"/>
                  </a:moveTo>
                  <a:lnTo>
                    <a:pt x="2016542" y="521537"/>
                  </a:lnTo>
                  <a:lnTo>
                    <a:pt x="1922625" y="521537"/>
                  </a:lnTo>
                  <a:lnTo>
                    <a:pt x="1922625" y="463244"/>
                  </a:lnTo>
                  <a:cubicBezTo>
                    <a:pt x="1876048" y="507726"/>
                    <a:pt x="1827375" y="529919"/>
                    <a:pt x="1778703" y="529919"/>
                  </a:cubicBezTo>
                  <a:cubicBezTo>
                    <a:pt x="1744222" y="529919"/>
                    <a:pt x="1718790" y="519918"/>
                    <a:pt x="1700883" y="499534"/>
                  </a:cubicBezTo>
                  <a:cubicBezTo>
                    <a:pt x="1673261" y="467911"/>
                    <a:pt x="1665069" y="412190"/>
                    <a:pt x="1676118" y="329132"/>
                  </a:cubicBezTo>
                  <a:cubicBezTo>
                    <a:pt x="1697740" y="173398"/>
                    <a:pt x="1755842" y="142061"/>
                    <a:pt x="1842615" y="142061"/>
                  </a:cubicBezTo>
                  <a:cubicBezTo>
                    <a:pt x="1878963" y="142290"/>
                    <a:pt x="1915243" y="145061"/>
                    <a:pt x="1951200" y="150348"/>
                  </a:cubicBezTo>
                  <a:lnTo>
                    <a:pt x="1972536" y="-433"/>
                  </a:lnTo>
                  <a:close/>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8" name="Google Shape;888;p48"/>
            <p:cNvSpPr/>
            <p:nvPr/>
          </p:nvSpPr>
          <p:spPr>
            <a:xfrm>
              <a:off x="5618034" y="3065516"/>
              <a:ext cx="116858" cy="121834"/>
            </a:xfrm>
            <a:custGeom>
              <a:avLst/>
              <a:gdLst/>
              <a:ahLst/>
              <a:cxnLst/>
              <a:rect l="l" t="t" r="r" b="b"/>
              <a:pathLst>
                <a:path w="116858" h="121834" extrusionOk="0">
                  <a:moveTo>
                    <a:pt x="4" y="87492"/>
                  </a:moveTo>
                  <a:cubicBezTo>
                    <a:pt x="17435" y="75967"/>
                    <a:pt x="34770" y="64156"/>
                    <a:pt x="51058" y="51297"/>
                  </a:cubicBezTo>
                  <a:cubicBezTo>
                    <a:pt x="55249" y="47964"/>
                    <a:pt x="60012" y="44249"/>
                    <a:pt x="63631" y="41106"/>
                  </a:cubicBezTo>
                  <a:cubicBezTo>
                    <a:pt x="77014" y="29514"/>
                    <a:pt x="89739" y="17179"/>
                    <a:pt x="101731" y="4149"/>
                  </a:cubicBezTo>
                  <a:cubicBezTo>
                    <a:pt x="105350" y="243"/>
                    <a:pt x="108875" y="-1090"/>
                    <a:pt x="111256" y="-138"/>
                  </a:cubicBezTo>
                  <a:cubicBezTo>
                    <a:pt x="115352" y="1482"/>
                    <a:pt x="117828" y="8816"/>
                    <a:pt x="115923" y="22151"/>
                  </a:cubicBezTo>
                  <a:cubicBezTo>
                    <a:pt x="110056" y="58070"/>
                    <a:pt x="95759" y="92074"/>
                    <a:pt x="74204" y="121401"/>
                  </a:cubicBezTo>
                  <a:lnTo>
                    <a:pt x="74204" y="121401"/>
                  </a:lnTo>
                  <a:lnTo>
                    <a:pt x="74204" y="121401"/>
                  </a:lnTo>
                  <a:cubicBezTo>
                    <a:pt x="46800" y="117163"/>
                    <a:pt x="21064" y="105580"/>
                    <a:pt x="-282" y="87873"/>
                  </a:cubicBezTo>
                </a:path>
              </a:pathLst>
            </a:custGeom>
            <a:solidFill>
              <a:srgbClr val="00B6F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89" name="Google Shape;889;p48"/>
            <p:cNvSpPr/>
            <p:nvPr/>
          </p:nvSpPr>
          <p:spPr>
            <a:xfrm>
              <a:off x="5724333" y="2928112"/>
              <a:ext cx="84937" cy="86549"/>
            </a:xfrm>
            <a:custGeom>
              <a:avLst/>
              <a:gdLst/>
              <a:ahLst/>
              <a:cxnLst/>
              <a:rect l="l" t="t" r="r" b="b"/>
              <a:pathLst>
                <a:path w="84937" h="86549" extrusionOk="0">
                  <a:moveTo>
                    <a:pt x="-282" y="61351"/>
                  </a:moveTo>
                  <a:cubicBezTo>
                    <a:pt x="12387" y="53255"/>
                    <a:pt x="24864" y="45064"/>
                    <a:pt x="36580" y="35920"/>
                  </a:cubicBezTo>
                  <a:cubicBezTo>
                    <a:pt x="39628" y="33634"/>
                    <a:pt x="43057" y="30967"/>
                    <a:pt x="46105" y="28776"/>
                  </a:cubicBezTo>
                  <a:lnTo>
                    <a:pt x="46105" y="28776"/>
                  </a:lnTo>
                  <a:cubicBezTo>
                    <a:pt x="55849" y="20632"/>
                    <a:pt x="65136" y="11955"/>
                    <a:pt x="73918" y="2773"/>
                  </a:cubicBezTo>
                  <a:cubicBezTo>
                    <a:pt x="76585" y="10"/>
                    <a:pt x="79062" y="-942"/>
                    <a:pt x="81062" y="-180"/>
                  </a:cubicBezTo>
                  <a:cubicBezTo>
                    <a:pt x="83062" y="582"/>
                    <a:pt x="85729" y="6297"/>
                    <a:pt x="84205" y="15822"/>
                  </a:cubicBezTo>
                  <a:cubicBezTo>
                    <a:pt x="79604" y="41359"/>
                    <a:pt x="69032" y="65447"/>
                    <a:pt x="53344" y="86117"/>
                  </a:cubicBezTo>
                  <a:lnTo>
                    <a:pt x="53344" y="86117"/>
                  </a:lnTo>
                  <a:cubicBezTo>
                    <a:pt x="33694" y="82792"/>
                    <a:pt x="15301" y="74229"/>
                    <a:pt x="99" y="61351"/>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90" name="Google Shape;890;p48"/>
            <p:cNvSpPr/>
            <p:nvPr/>
          </p:nvSpPr>
          <p:spPr>
            <a:xfrm>
              <a:off x="5416295" y="3250320"/>
              <a:ext cx="209143" cy="187441"/>
            </a:xfrm>
            <a:custGeom>
              <a:avLst/>
              <a:gdLst/>
              <a:ahLst/>
              <a:cxnLst/>
              <a:rect l="l" t="t" r="r" b="b"/>
              <a:pathLst>
                <a:path w="209143" h="187441" extrusionOk="0">
                  <a:moveTo>
                    <a:pt x="-282" y="114143"/>
                  </a:moveTo>
                  <a:cubicBezTo>
                    <a:pt x="30865" y="99855"/>
                    <a:pt x="62012" y="85568"/>
                    <a:pt x="91539" y="68327"/>
                  </a:cubicBezTo>
                  <a:cubicBezTo>
                    <a:pt x="99159" y="64041"/>
                    <a:pt x="107827" y="58802"/>
                    <a:pt x="114494" y="55087"/>
                  </a:cubicBezTo>
                  <a:lnTo>
                    <a:pt x="114494" y="55087"/>
                  </a:lnTo>
                  <a:cubicBezTo>
                    <a:pt x="139279" y="39752"/>
                    <a:pt x="163186" y="23055"/>
                    <a:pt x="186122" y="5081"/>
                  </a:cubicBezTo>
                  <a:cubicBezTo>
                    <a:pt x="192980" y="-348"/>
                    <a:pt x="198981" y="-1682"/>
                    <a:pt x="203077" y="700"/>
                  </a:cubicBezTo>
                  <a:cubicBezTo>
                    <a:pt x="209268" y="4224"/>
                    <a:pt x="211364" y="16702"/>
                    <a:pt x="204982" y="37752"/>
                  </a:cubicBezTo>
                  <a:cubicBezTo>
                    <a:pt x="185913" y="94121"/>
                    <a:pt x="153918" y="145232"/>
                    <a:pt x="111542" y="187009"/>
                  </a:cubicBezTo>
                  <a:lnTo>
                    <a:pt x="111542" y="187009"/>
                  </a:lnTo>
                  <a:cubicBezTo>
                    <a:pt x="68374" y="173245"/>
                    <a:pt x="29741" y="148070"/>
                    <a:pt x="-282" y="114143"/>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91" name="Google Shape;891;p48"/>
            <p:cNvSpPr/>
            <p:nvPr/>
          </p:nvSpPr>
          <p:spPr>
            <a:xfrm>
              <a:off x="5066537" y="3248735"/>
              <a:ext cx="352362" cy="228174"/>
            </a:xfrm>
            <a:custGeom>
              <a:avLst/>
              <a:gdLst/>
              <a:ahLst/>
              <a:cxnLst/>
              <a:rect l="l" t="t" r="r" b="b"/>
              <a:pathLst>
                <a:path w="352362" h="228174" extrusionOk="0">
                  <a:moveTo>
                    <a:pt x="-282" y="64484"/>
                  </a:moveTo>
                  <a:cubicBezTo>
                    <a:pt x="51630" y="59816"/>
                    <a:pt x="103731" y="54482"/>
                    <a:pt x="154499" y="45434"/>
                  </a:cubicBezTo>
                  <a:cubicBezTo>
                    <a:pt x="167549" y="43052"/>
                    <a:pt x="182503" y="40480"/>
                    <a:pt x="194123" y="38004"/>
                  </a:cubicBezTo>
                  <a:lnTo>
                    <a:pt x="194123" y="38004"/>
                  </a:lnTo>
                  <a:cubicBezTo>
                    <a:pt x="237329" y="28488"/>
                    <a:pt x="279972" y="16563"/>
                    <a:pt x="321854" y="2285"/>
                  </a:cubicBezTo>
                  <a:cubicBezTo>
                    <a:pt x="334331" y="-2096"/>
                    <a:pt x="343666" y="-1048"/>
                    <a:pt x="348429" y="4476"/>
                  </a:cubicBezTo>
                  <a:cubicBezTo>
                    <a:pt x="355763" y="12953"/>
                    <a:pt x="352715" y="32003"/>
                    <a:pt x="333188" y="59245"/>
                  </a:cubicBezTo>
                  <a:cubicBezTo>
                    <a:pt x="282611" y="129920"/>
                    <a:pt x="203077" y="190213"/>
                    <a:pt x="125924" y="227742"/>
                  </a:cubicBezTo>
                  <a:lnTo>
                    <a:pt x="125924" y="227170"/>
                  </a:lnTo>
                  <a:lnTo>
                    <a:pt x="125924" y="227647"/>
                  </a:lnTo>
                  <a:cubicBezTo>
                    <a:pt x="70070" y="185556"/>
                    <a:pt x="26493" y="129292"/>
                    <a:pt x="-282" y="64674"/>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92" name="Google Shape;892;p48"/>
            <p:cNvSpPr/>
            <p:nvPr/>
          </p:nvSpPr>
          <p:spPr>
            <a:xfrm>
              <a:off x="4776821" y="2899504"/>
              <a:ext cx="505793" cy="317156"/>
            </a:xfrm>
            <a:custGeom>
              <a:avLst/>
              <a:gdLst/>
              <a:ahLst/>
              <a:cxnLst/>
              <a:rect l="l" t="t" r="r" b="b"/>
              <a:pathLst>
                <a:path w="505793" h="317156" extrusionOk="0">
                  <a:moveTo>
                    <a:pt x="472219" y="187591"/>
                  </a:moveTo>
                  <a:cubicBezTo>
                    <a:pt x="405535" y="170388"/>
                    <a:pt x="339870" y="149462"/>
                    <a:pt x="275528" y="124916"/>
                  </a:cubicBezTo>
                  <a:lnTo>
                    <a:pt x="275528" y="124916"/>
                  </a:lnTo>
                  <a:cubicBezTo>
                    <a:pt x="258193" y="118249"/>
                    <a:pt x="236571" y="108914"/>
                    <a:pt x="217521" y="100818"/>
                  </a:cubicBezTo>
                  <a:cubicBezTo>
                    <a:pt x="143607" y="69576"/>
                    <a:pt x="77027" y="37572"/>
                    <a:pt x="5590" y="-433"/>
                  </a:cubicBezTo>
                  <a:cubicBezTo>
                    <a:pt x="-14413" y="99484"/>
                    <a:pt x="20068" y="230263"/>
                    <a:pt x="58168" y="312559"/>
                  </a:cubicBezTo>
                  <a:cubicBezTo>
                    <a:pt x="183993" y="323989"/>
                    <a:pt x="323439" y="312559"/>
                    <a:pt x="437929" y="269982"/>
                  </a:cubicBezTo>
                  <a:cubicBezTo>
                    <a:pt x="486983" y="251694"/>
                    <a:pt x="507462" y="229977"/>
                    <a:pt x="505366" y="212832"/>
                  </a:cubicBezTo>
                  <a:cubicBezTo>
                    <a:pt x="503937" y="201783"/>
                    <a:pt x="492793" y="192448"/>
                    <a:pt x="472695" y="187400"/>
                  </a:cubicBezTo>
                </a:path>
              </a:pathLst>
            </a:custGeom>
            <a:solidFill>
              <a:srgbClr val="00B6F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93" name="Google Shape;893;p48"/>
            <p:cNvSpPr/>
            <p:nvPr/>
          </p:nvSpPr>
          <p:spPr>
            <a:xfrm>
              <a:off x="5065489" y="2728911"/>
              <a:ext cx="271361" cy="261821"/>
            </a:xfrm>
            <a:custGeom>
              <a:avLst/>
              <a:gdLst/>
              <a:ahLst/>
              <a:cxnLst/>
              <a:rect l="l" t="t" r="r" b="b"/>
              <a:pathLst>
                <a:path w="271361" h="261821" extrusionOk="0">
                  <a:moveTo>
                    <a:pt x="259369" y="222262"/>
                  </a:moveTo>
                  <a:cubicBezTo>
                    <a:pt x="227166" y="194630"/>
                    <a:pt x="196571" y="165188"/>
                    <a:pt x="167739" y="134060"/>
                  </a:cubicBezTo>
                  <a:cubicBezTo>
                    <a:pt x="160024" y="125678"/>
                    <a:pt x="150594" y="114534"/>
                    <a:pt x="142212" y="104819"/>
                  </a:cubicBezTo>
                  <a:cubicBezTo>
                    <a:pt x="114123" y="71090"/>
                    <a:pt x="87767" y="35962"/>
                    <a:pt x="63250" y="-433"/>
                  </a:cubicBezTo>
                  <a:cubicBezTo>
                    <a:pt x="26293" y="52336"/>
                    <a:pt x="575" y="127774"/>
                    <a:pt x="-282" y="185686"/>
                  </a:cubicBezTo>
                  <a:cubicBezTo>
                    <a:pt x="65726" y="225500"/>
                    <a:pt x="145069" y="255504"/>
                    <a:pt x="218793" y="260933"/>
                  </a:cubicBezTo>
                  <a:cubicBezTo>
                    <a:pt x="250416" y="263314"/>
                    <a:pt x="267275" y="256075"/>
                    <a:pt x="270514" y="245693"/>
                  </a:cubicBezTo>
                  <a:cubicBezTo>
                    <a:pt x="272609" y="238835"/>
                    <a:pt x="268894" y="230453"/>
                    <a:pt x="259274" y="222262"/>
                  </a:cubicBezTo>
                </a:path>
              </a:pathLst>
            </a:custGeom>
            <a:solidFill>
              <a:srgbClr val="FFC2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894" name="Google Shape;894;p48"/>
            <p:cNvSpPr/>
            <p:nvPr/>
          </p:nvSpPr>
          <p:spPr>
            <a:xfrm>
              <a:off x="5389625" y="3032146"/>
              <a:ext cx="234677" cy="132534"/>
            </a:xfrm>
            <a:custGeom>
              <a:avLst/>
              <a:gdLst/>
              <a:ahLst/>
              <a:cxnLst/>
              <a:rect l="l" t="t" r="r" b="b"/>
              <a:pathLst>
                <a:path w="234677" h="132534" extrusionOk="0">
                  <a:moveTo>
                    <a:pt x="-282" y="15039"/>
                  </a:moveTo>
                  <a:cubicBezTo>
                    <a:pt x="34103" y="16182"/>
                    <a:pt x="68584" y="17039"/>
                    <a:pt x="102588" y="15039"/>
                  </a:cubicBezTo>
                  <a:cubicBezTo>
                    <a:pt x="111351" y="15039"/>
                    <a:pt x="121638" y="14087"/>
                    <a:pt x="129163" y="13324"/>
                  </a:cubicBezTo>
                  <a:lnTo>
                    <a:pt x="129163" y="13324"/>
                  </a:lnTo>
                  <a:cubicBezTo>
                    <a:pt x="158186" y="10601"/>
                    <a:pt x="187027" y="6238"/>
                    <a:pt x="215554" y="275"/>
                  </a:cubicBezTo>
                  <a:cubicBezTo>
                    <a:pt x="224032" y="-1534"/>
                    <a:pt x="230128" y="275"/>
                    <a:pt x="232795" y="3990"/>
                  </a:cubicBezTo>
                  <a:cubicBezTo>
                    <a:pt x="236891" y="10086"/>
                    <a:pt x="233461" y="22373"/>
                    <a:pt x="218602" y="38661"/>
                  </a:cubicBezTo>
                  <a:cubicBezTo>
                    <a:pt x="177131" y="81228"/>
                    <a:pt x="126086" y="113261"/>
                    <a:pt x="69727" y="132101"/>
                  </a:cubicBezTo>
                  <a:cubicBezTo>
                    <a:pt x="69727" y="132101"/>
                    <a:pt x="69727" y="132101"/>
                    <a:pt x="69727" y="131625"/>
                  </a:cubicBezTo>
                  <a:cubicBezTo>
                    <a:pt x="69727" y="131149"/>
                    <a:pt x="69727" y="131625"/>
                    <a:pt x="69727" y="132101"/>
                  </a:cubicBezTo>
                  <a:cubicBezTo>
                    <a:pt x="36437" y="99888"/>
                    <a:pt x="12282" y="59435"/>
                    <a:pt x="-282" y="14849"/>
                  </a:cubicBezTo>
                </a:path>
              </a:pathLst>
            </a:custGeom>
            <a:solidFill>
              <a:srgbClr val="39B5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grpSp>
      <p:sp>
        <p:nvSpPr>
          <p:cNvPr id="895" name="Google Shape;895;p48"/>
          <p:cNvSpPr/>
          <p:nvPr/>
        </p:nvSpPr>
        <p:spPr>
          <a:xfrm rot="-3908882">
            <a:off x="-5204055" y="-3843790"/>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896" name="Google Shape;896;p48"/>
          <p:cNvPicPr preferRelativeResize="0"/>
          <p:nvPr/>
        </p:nvPicPr>
        <p:blipFill rotWithShape="1">
          <a:blip r:embed="rId4">
            <a:alphaModFix/>
          </a:blip>
          <a:srcRect/>
          <a:stretch/>
        </p:blipFill>
        <p:spPr>
          <a:xfrm rot="-4686139">
            <a:off x="-5410880" y="-3844078"/>
            <a:ext cx="9118825" cy="7173476"/>
          </a:xfrm>
          <a:prstGeom prst="rect">
            <a:avLst/>
          </a:prstGeom>
          <a:noFill/>
          <a:ln>
            <a:noFill/>
          </a:ln>
        </p:spPr>
      </p:pic>
      <p:sp>
        <p:nvSpPr>
          <p:cNvPr id="897" name="Google Shape;897;p48"/>
          <p:cNvSpPr/>
          <p:nvPr/>
        </p:nvSpPr>
        <p:spPr>
          <a:xfrm rot="9106725">
            <a:off x="7621924" y="5405929"/>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accent2"/>
              </a:gs>
              <a:gs pos="50000">
                <a:schemeClr val="accent2"/>
              </a:gs>
              <a:gs pos="100000">
                <a:schemeClr val="accent3"/>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898" name="Google Shape;898;p48"/>
          <p:cNvPicPr preferRelativeResize="0"/>
          <p:nvPr/>
        </p:nvPicPr>
        <p:blipFill rotWithShape="1">
          <a:blip r:embed="rId5">
            <a:alphaModFix/>
          </a:blip>
          <a:srcRect/>
          <a:stretch/>
        </p:blipFill>
        <p:spPr>
          <a:xfrm rot="8329468">
            <a:off x="7310048" y="5620725"/>
            <a:ext cx="9118825" cy="71734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5" descr="Homem com camisa azul&#10;&#10;Descrição gerada automaticamente"/>
          <p:cNvPicPr preferRelativeResize="0"/>
          <p:nvPr/>
        </p:nvPicPr>
        <p:blipFill rotWithShape="1">
          <a:blip r:embed="rId3">
            <a:alphaModFix/>
          </a:blip>
          <a:srcRect/>
          <a:stretch/>
        </p:blipFill>
        <p:spPr>
          <a:xfrm flipH="1">
            <a:off x="-2199847" y="0"/>
            <a:ext cx="10287000" cy="6858000"/>
          </a:xfrm>
          <a:prstGeom prst="rect">
            <a:avLst/>
          </a:prstGeom>
          <a:noFill/>
          <a:ln>
            <a:noFill/>
          </a:ln>
        </p:spPr>
      </p:pic>
      <p:sp>
        <p:nvSpPr>
          <p:cNvPr id="186" name="Google Shape;186;p5"/>
          <p:cNvSpPr/>
          <p:nvPr/>
        </p:nvSpPr>
        <p:spPr>
          <a:xfrm flipH="1">
            <a:off x="1828799" y="-701749"/>
            <a:ext cx="10387611" cy="7562575"/>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87" name="Google Shape;187;p5"/>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88" name="Google Shape;188;p5"/>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5</a:t>
            </a:fld>
            <a:endParaRPr sz="1400" b="1" i="0" u="none" strike="noStrike" cap="none">
              <a:solidFill>
                <a:schemeClr val="lt1"/>
              </a:solidFill>
              <a:latin typeface="Exo 2 ExtraBold"/>
              <a:ea typeface="Exo 2 ExtraBold"/>
              <a:cs typeface="Exo 2 ExtraBold"/>
              <a:sym typeface="Exo 2 ExtraBold"/>
            </a:endParaRPr>
          </a:p>
        </p:txBody>
      </p:sp>
      <p:pic>
        <p:nvPicPr>
          <p:cNvPr id="189" name="Google Shape;189;p5"/>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sp>
        <p:nvSpPr>
          <p:cNvPr id="191" name="Google Shape;191;p5"/>
          <p:cNvSpPr txBox="1"/>
          <p:nvPr/>
        </p:nvSpPr>
        <p:spPr>
          <a:xfrm>
            <a:off x="6181173" y="2243444"/>
            <a:ext cx="4882626" cy="2308284"/>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L="0" indent="0" algn="ctr">
              <a:buClr>
                <a:schemeClr val="lt1"/>
              </a:buClr>
              <a:buSzPts val="4800"/>
              <a:buFont typeface="Exo 2 ExtraBold"/>
              <a:buNone/>
              <a:defRPr sz="4800" b="1" i="1">
                <a:solidFill>
                  <a:schemeClr val="lt1"/>
                </a:solidFill>
                <a:latin typeface="Exo 2 ExtraBold"/>
                <a:ea typeface="Exo 2 ExtraBold"/>
                <a:cs typeface="Exo 2 ExtraBold"/>
              </a:defRPr>
            </a:lvl1pPr>
          </a:lstStyle>
          <a:p>
            <a:pPr algn="r"/>
            <a:r>
              <a:rPr lang="pt-BR" dirty="0">
                <a:sym typeface="Exo 2 ExtraBold"/>
              </a:rPr>
              <a:t>É hora de iniciar nossa jornada!</a:t>
            </a:r>
            <a:endParaRPr dirty="0">
              <a:sym typeface="Nunito"/>
            </a:endParaRPr>
          </a:p>
        </p:txBody>
      </p:sp>
      <p:pic>
        <p:nvPicPr>
          <p:cNvPr id="2" name="Gráfico 1">
            <a:extLst>
              <a:ext uri="{FF2B5EF4-FFF2-40B4-BE49-F238E27FC236}">
                <a16:creationId xmlns:a16="http://schemas.microsoft.com/office/drawing/2014/main" id="{BE3D816D-A6F8-F899-77C7-99112AC9F6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880809">
            <a:off x="-4439364" y="-1546093"/>
            <a:ext cx="11357489" cy="9603041"/>
          </a:xfrm>
          <a:prstGeom prst="rect">
            <a:avLst/>
          </a:prstGeom>
        </p:spPr>
      </p:pic>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6" descr="Pessoas sentadas em frente a janela&#10;&#10;Descrição gerada automaticamente"/>
          <p:cNvPicPr preferRelativeResize="0"/>
          <p:nvPr/>
        </p:nvPicPr>
        <p:blipFill rotWithShape="1">
          <a:blip r:embed="rId3">
            <a:alphaModFix/>
          </a:blip>
          <a:srcRect l="-15118" t="995" r="15118"/>
          <a:stretch/>
        </p:blipFill>
        <p:spPr>
          <a:xfrm>
            <a:off x="1423771" y="-311182"/>
            <a:ext cx="10876220" cy="7178651"/>
          </a:xfrm>
          <a:prstGeom prst="rect">
            <a:avLst/>
          </a:prstGeom>
          <a:noFill/>
          <a:ln>
            <a:noFill/>
          </a:ln>
        </p:spPr>
      </p:pic>
      <p:sp>
        <p:nvSpPr>
          <p:cNvPr id="198" name="Google Shape;198;p6"/>
          <p:cNvSpPr/>
          <p:nvPr/>
        </p:nvSpPr>
        <p:spPr>
          <a:xfrm>
            <a:off x="-256233" y="-144549"/>
            <a:ext cx="9849853" cy="6913500"/>
          </a:xfrm>
          <a:prstGeom prst="rect">
            <a:avLst/>
          </a:prstGeom>
          <a:gradFill>
            <a:gsLst>
              <a:gs pos="0">
                <a:schemeClr val="lt1"/>
              </a:gs>
              <a:gs pos="50000">
                <a:schemeClr val="lt1"/>
              </a:gs>
              <a:gs pos="100000">
                <a:srgbClr val="1E9B3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b="0" i="0" u="none" strike="noStrike" cap="none">
              <a:solidFill>
                <a:schemeClr val="lt1"/>
              </a:solidFill>
              <a:latin typeface="Nunito ExtraLight"/>
              <a:ea typeface="Nunito ExtraLight"/>
              <a:cs typeface="Nunito ExtraLight"/>
              <a:sym typeface="Nunito ExtraLight"/>
            </a:endParaRPr>
          </a:p>
        </p:txBody>
      </p:sp>
      <p:grpSp>
        <p:nvGrpSpPr>
          <p:cNvPr id="199" name="Google Shape;199;p6"/>
          <p:cNvGrpSpPr/>
          <p:nvPr/>
        </p:nvGrpSpPr>
        <p:grpSpPr>
          <a:xfrm flipH="1">
            <a:off x="-2567732" y="-2192495"/>
            <a:ext cx="12001068" cy="11242989"/>
            <a:chOff x="4560000" y="-2192495"/>
            <a:chExt cx="12001068" cy="11242989"/>
          </a:xfrm>
        </p:grpSpPr>
        <p:sp>
          <p:nvSpPr>
            <p:cNvPr id="200" name="Google Shape;200;p6"/>
            <p:cNvSpPr/>
            <p:nvPr/>
          </p:nvSpPr>
          <p:spPr>
            <a:xfrm rot="1473581" flipH="1">
              <a:off x="5635839" y="127851"/>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pic>
          <p:nvPicPr>
            <p:cNvPr id="201" name="Google Shape;201;p6"/>
            <p:cNvPicPr preferRelativeResize="0"/>
            <p:nvPr/>
          </p:nvPicPr>
          <p:blipFill rotWithShape="1">
            <a:blip r:embed="rId4">
              <a:alphaModFix/>
            </a:blip>
            <a:srcRect/>
            <a:stretch/>
          </p:blipFill>
          <p:spPr>
            <a:xfrm rot="2250838" flipH="1">
              <a:off x="6200946" y="-157739"/>
              <a:ext cx="9118825" cy="7173476"/>
            </a:xfrm>
            <a:prstGeom prst="rect">
              <a:avLst/>
            </a:prstGeom>
            <a:noFill/>
            <a:ln>
              <a:noFill/>
            </a:ln>
          </p:spPr>
        </p:pic>
        <p:pic>
          <p:nvPicPr>
            <p:cNvPr id="202" name="Google Shape;202;p6"/>
            <p:cNvPicPr preferRelativeResize="0"/>
            <p:nvPr/>
          </p:nvPicPr>
          <p:blipFill rotWithShape="1">
            <a:blip r:embed="rId5">
              <a:alphaModFix/>
            </a:blip>
            <a:srcRect/>
            <a:stretch/>
          </p:blipFill>
          <p:spPr>
            <a:xfrm rot="-120000">
              <a:off x="7181241" y="-1454109"/>
              <a:ext cx="7053220" cy="8472211"/>
            </a:xfrm>
            <a:prstGeom prst="rect">
              <a:avLst/>
            </a:prstGeom>
            <a:noFill/>
            <a:ln>
              <a:noFill/>
            </a:ln>
          </p:spPr>
        </p:pic>
      </p:grpSp>
      <p:sp>
        <p:nvSpPr>
          <p:cNvPr id="203" name="Google Shape;203;p6"/>
          <p:cNvSpPr/>
          <p:nvPr/>
        </p:nvSpPr>
        <p:spPr>
          <a:xfrm>
            <a:off x="367246" y="603190"/>
            <a:ext cx="8877930" cy="5885809"/>
          </a:xfrm>
          <a:prstGeom prst="roundRect">
            <a:avLst>
              <a:gd name="adj" fmla="val 2395"/>
            </a:avLst>
          </a:prstGeom>
          <a:solidFill>
            <a:schemeClr val="lt1"/>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Nunito"/>
              <a:buNone/>
            </a:pPr>
            <a:endParaRPr sz="1800" b="0" i="0" u="none" strike="noStrike" cap="none">
              <a:solidFill>
                <a:schemeClr val="lt1"/>
              </a:solidFill>
              <a:latin typeface="Nunito"/>
              <a:ea typeface="Nunito"/>
              <a:cs typeface="Nunito"/>
              <a:sym typeface="Nunito"/>
            </a:endParaRPr>
          </a:p>
        </p:txBody>
      </p:sp>
      <p:sp>
        <p:nvSpPr>
          <p:cNvPr id="204" name="Google Shape;204;p6"/>
          <p:cNvSpPr txBox="1"/>
          <p:nvPr/>
        </p:nvSpPr>
        <p:spPr>
          <a:xfrm>
            <a:off x="689807" y="1984088"/>
            <a:ext cx="6880582" cy="4710993"/>
          </a:xfrm>
          <a:prstGeom prst="rect">
            <a:avLst/>
          </a:prstGeom>
          <a:noFill/>
          <a:ln>
            <a:noFill/>
          </a:ln>
        </p:spPr>
        <p:txBody>
          <a:bodyPr spcFirstLastPara="1" wrap="square" lIns="91425" tIns="45700" rIns="91425" bIns="45700" anchor="ctr" anchorCtr="0">
            <a:spAutoFit/>
          </a:bodyPr>
          <a:lstStyle/>
          <a:p>
            <a:pPr marL="0" marR="0" lvl="0" indent="0" algn="l" rtl="0">
              <a:lnSpc>
                <a:spcPct val="130000"/>
              </a:lnSpc>
              <a:spcBef>
                <a:spcPts val="0"/>
              </a:spcBef>
              <a:spcAft>
                <a:spcPts val="0"/>
              </a:spcAft>
              <a:buClr>
                <a:schemeClr val="dk1"/>
              </a:buClr>
              <a:buSzPts val="1800"/>
              <a:buFont typeface="Nunito"/>
              <a:buNone/>
            </a:pPr>
            <a:endParaRPr sz="1800" b="0" i="0" u="none" strike="noStrike" cap="none" dirty="0">
              <a:solidFill>
                <a:schemeClr val="dk1"/>
              </a:solidFill>
              <a:latin typeface="Nunito"/>
              <a:ea typeface="Nunito"/>
              <a:cs typeface="Nunito"/>
              <a:sym typeface="Nunito"/>
            </a:endParaRPr>
          </a:p>
          <a:p>
            <a:pPr marL="635000" marR="0" lvl="0" indent="0" algn="l" rtl="0">
              <a:lnSpc>
                <a:spcPct val="200000"/>
              </a:lnSpc>
              <a:spcBef>
                <a:spcPts val="1400"/>
              </a:spcBef>
              <a:spcAft>
                <a:spcPts val="0"/>
              </a:spcAft>
              <a:buNone/>
            </a:pPr>
            <a:r>
              <a:rPr lang="pt-BR" sz="1800" b="0" i="0" u="none" strike="noStrike" cap="none" dirty="0">
                <a:solidFill>
                  <a:schemeClr val="dk1"/>
                </a:solidFill>
                <a:latin typeface="Nunito"/>
                <a:ea typeface="Nunito"/>
                <a:cs typeface="Nunito"/>
                <a:sym typeface="Nunito"/>
              </a:rPr>
              <a:t>O que significa “uma boa negociação” para você?</a:t>
            </a:r>
            <a:endParaRPr dirty="0"/>
          </a:p>
          <a:p>
            <a:pPr marL="635000" marR="0" lvl="0" indent="0" algn="l" rtl="0">
              <a:lnSpc>
                <a:spcPct val="200000"/>
              </a:lnSpc>
              <a:spcBef>
                <a:spcPts val="1400"/>
              </a:spcBef>
              <a:spcAft>
                <a:spcPts val="0"/>
              </a:spcAft>
              <a:buNone/>
            </a:pPr>
            <a:r>
              <a:rPr lang="pt-BR" sz="1800" b="0" i="0" u="none" strike="noStrike" cap="none" dirty="0">
                <a:solidFill>
                  <a:schemeClr val="dk1"/>
                </a:solidFill>
                <a:latin typeface="Nunito"/>
                <a:ea typeface="Nunito"/>
                <a:cs typeface="Nunito"/>
                <a:sym typeface="Nunito"/>
              </a:rPr>
              <a:t>Você se considera uma boa negociadora?</a:t>
            </a:r>
            <a:endParaRPr dirty="0"/>
          </a:p>
          <a:p>
            <a:pPr marL="635000" marR="0" lvl="0" indent="0" algn="l" rtl="0">
              <a:lnSpc>
                <a:spcPct val="200000"/>
              </a:lnSpc>
              <a:spcBef>
                <a:spcPts val="1400"/>
              </a:spcBef>
              <a:spcAft>
                <a:spcPts val="0"/>
              </a:spcAft>
              <a:buNone/>
            </a:pPr>
            <a:r>
              <a:rPr lang="pt-BR" sz="1800" b="0" i="0" u="none" strike="noStrike" cap="none" dirty="0">
                <a:solidFill>
                  <a:schemeClr val="dk1"/>
                </a:solidFill>
                <a:latin typeface="Nunito"/>
                <a:ea typeface="Nunito"/>
                <a:cs typeface="Nunito"/>
                <a:sym typeface="Nunito"/>
              </a:rPr>
              <a:t>Quando existe uma negociação em sua empresa, como você costuma agir?</a:t>
            </a:r>
            <a:endParaRPr dirty="0"/>
          </a:p>
          <a:p>
            <a:pPr marL="635000" marR="0" lvl="0" indent="0" algn="l" rtl="0">
              <a:lnSpc>
                <a:spcPct val="200000"/>
              </a:lnSpc>
              <a:spcBef>
                <a:spcPts val="1400"/>
              </a:spcBef>
              <a:spcAft>
                <a:spcPts val="0"/>
              </a:spcAft>
              <a:buNone/>
            </a:pPr>
            <a:endParaRPr sz="1800" b="0" i="0" u="none" strike="noStrike" cap="none" dirty="0">
              <a:solidFill>
                <a:schemeClr val="dk1"/>
              </a:solidFill>
              <a:latin typeface="Nunito"/>
              <a:ea typeface="Nunito"/>
              <a:cs typeface="Nunito"/>
              <a:sym typeface="Nunito"/>
            </a:endParaRPr>
          </a:p>
          <a:p>
            <a:pPr marL="360000" marR="0" lvl="0" indent="0" algn="l" rtl="0">
              <a:lnSpc>
                <a:spcPct val="130000"/>
              </a:lnSpc>
              <a:spcBef>
                <a:spcPts val="1600"/>
              </a:spcBef>
              <a:spcAft>
                <a:spcPts val="1600"/>
              </a:spcAft>
              <a:buNone/>
            </a:pPr>
            <a:endParaRPr sz="1800" b="0" i="0" u="none" strike="noStrike" cap="none" dirty="0">
              <a:solidFill>
                <a:schemeClr val="dk1"/>
              </a:solidFill>
              <a:latin typeface="Nunito"/>
              <a:ea typeface="Nunito"/>
              <a:cs typeface="Nunito"/>
              <a:sym typeface="Nunito"/>
            </a:endParaRPr>
          </a:p>
        </p:txBody>
      </p:sp>
      <p:sp>
        <p:nvSpPr>
          <p:cNvPr id="205" name="Google Shape;205;p6"/>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06" name="Google Shape;206;p6"/>
          <p:cNvSpPr txBox="1"/>
          <p:nvPr/>
        </p:nvSpPr>
        <p:spPr>
          <a:xfrm>
            <a:off x="11430000" y="6181223"/>
            <a:ext cx="39475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6</a:t>
            </a:fld>
            <a:endParaRPr sz="1400" b="1" i="0" u="none" strike="noStrike" cap="none">
              <a:solidFill>
                <a:schemeClr val="lt1"/>
              </a:solidFill>
              <a:latin typeface="Exo 2 ExtraBold"/>
              <a:ea typeface="Exo 2 ExtraBold"/>
              <a:cs typeface="Exo 2 ExtraBold"/>
              <a:sym typeface="Exo 2 ExtraBold"/>
            </a:endParaRPr>
          </a:p>
        </p:txBody>
      </p:sp>
      <p:sp>
        <p:nvSpPr>
          <p:cNvPr id="207" name="Google Shape;207;p6"/>
          <p:cNvSpPr/>
          <p:nvPr/>
        </p:nvSpPr>
        <p:spPr>
          <a:xfrm>
            <a:off x="1017999" y="2788867"/>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cxnSp>
        <p:nvCxnSpPr>
          <p:cNvPr id="208" name="Google Shape;208;p6"/>
          <p:cNvCxnSpPr/>
          <p:nvPr/>
        </p:nvCxnSpPr>
        <p:spPr>
          <a:xfrm>
            <a:off x="1285435" y="3189244"/>
            <a:ext cx="6406210" cy="0"/>
          </a:xfrm>
          <a:prstGeom prst="straightConnector1">
            <a:avLst/>
          </a:prstGeom>
          <a:noFill/>
          <a:ln w="12700" cap="flat" cmpd="sng">
            <a:solidFill>
              <a:srgbClr val="BFBFBF"/>
            </a:solidFill>
            <a:prstDash val="dash"/>
            <a:miter lim="800000"/>
            <a:headEnd type="none" w="sm" len="sm"/>
            <a:tailEnd type="none" w="sm" len="sm"/>
          </a:ln>
        </p:spPr>
      </p:cxnSp>
      <p:sp>
        <p:nvSpPr>
          <p:cNvPr id="209" name="Google Shape;209;p6"/>
          <p:cNvSpPr/>
          <p:nvPr/>
        </p:nvSpPr>
        <p:spPr>
          <a:xfrm>
            <a:off x="1005807" y="3498543"/>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cxnSp>
        <p:nvCxnSpPr>
          <p:cNvPr id="210" name="Google Shape;210;p6"/>
          <p:cNvCxnSpPr/>
          <p:nvPr/>
        </p:nvCxnSpPr>
        <p:spPr>
          <a:xfrm>
            <a:off x="1285435" y="3987820"/>
            <a:ext cx="6406210" cy="0"/>
          </a:xfrm>
          <a:prstGeom prst="straightConnector1">
            <a:avLst/>
          </a:prstGeom>
          <a:noFill/>
          <a:ln w="12700" cap="flat" cmpd="sng">
            <a:solidFill>
              <a:srgbClr val="BFBFBF"/>
            </a:solidFill>
            <a:prstDash val="dash"/>
            <a:miter lim="800000"/>
            <a:headEnd type="none" w="sm" len="sm"/>
            <a:tailEnd type="none" w="sm" len="sm"/>
          </a:ln>
        </p:spPr>
      </p:cxnSp>
      <p:sp>
        <p:nvSpPr>
          <p:cNvPr id="211" name="Google Shape;211;p6"/>
          <p:cNvSpPr/>
          <p:nvPr/>
        </p:nvSpPr>
        <p:spPr>
          <a:xfrm>
            <a:off x="993615" y="4244795"/>
            <a:ext cx="206476" cy="162124"/>
          </a:xfrm>
          <a:custGeom>
            <a:avLst/>
            <a:gdLst/>
            <a:ahLst/>
            <a:cxnLst/>
            <a:rect l="l" t="t" r="r" b="b"/>
            <a:pathLst>
              <a:path w="6038099" h="4741078" extrusionOk="0">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13" name="Google Shape;213;p6"/>
          <p:cNvSpPr txBox="1"/>
          <p:nvPr/>
        </p:nvSpPr>
        <p:spPr>
          <a:xfrm>
            <a:off x="811167" y="1015762"/>
            <a:ext cx="7599771" cy="732468"/>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chemeClr val="dk2"/>
              </a:buClr>
              <a:buSzPts val="3200"/>
              <a:buFont typeface="Exo 2 ExtraBold"/>
              <a:buNone/>
            </a:pPr>
            <a:r>
              <a:rPr lang="pt-BR" sz="3200" b="1" i="1" u="none" strike="noStrike" cap="none" dirty="0">
                <a:solidFill>
                  <a:schemeClr val="dk2"/>
                </a:solidFill>
                <a:latin typeface="Exo 2 ExtraBold"/>
                <a:ea typeface="Exo 2 ExtraBold"/>
                <a:cs typeface="Exo 2 ExtraBold"/>
                <a:sym typeface="Exo 2 ExtraBold"/>
              </a:rPr>
              <a:t>Diagnóstico Inicial: Negociação</a:t>
            </a:r>
            <a:endParaRPr sz="3200" b="1" i="1" u="none" strike="noStrike" cap="none" dirty="0">
              <a:solidFill>
                <a:schemeClr val="dk2"/>
              </a:solidFill>
              <a:latin typeface="Exo 2 ExtraBold"/>
              <a:ea typeface="Exo 2 ExtraBold"/>
              <a:cs typeface="Exo 2 ExtraBold"/>
              <a:sym typeface="Exo 2 ExtraBold"/>
            </a:endParaRPr>
          </a:p>
        </p:txBody>
      </p:sp>
    </p:spTree>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5" name="Imagem 4" descr="Mulher posando para foto&#10;&#10;Descrição gerada automaticamente">
            <a:extLst>
              <a:ext uri="{FF2B5EF4-FFF2-40B4-BE49-F238E27FC236}">
                <a16:creationId xmlns:a16="http://schemas.microsoft.com/office/drawing/2014/main" id="{AB8A2FC3-C4BA-03F9-A0F1-8C2524463707}"/>
              </a:ext>
            </a:extLst>
          </p:cNvPr>
          <p:cNvPicPr>
            <a:picLocks noChangeAspect="1"/>
          </p:cNvPicPr>
          <p:nvPr/>
        </p:nvPicPr>
        <p:blipFill>
          <a:blip r:embed="rId3"/>
          <a:stretch>
            <a:fillRect/>
          </a:stretch>
        </p:blipFill>
        <p:spPr>
          <a:xfrm>
            <a:off x="-1455471" y="-1"/>
            <a:ext cx="10287002" cy="6858001"/>
          </a:xfrm>
          <a:prstGeom prst="rect">
            <a:avLst/>
          </a:prstGeom>
        </p:spPr>
      </p:pic>
      <p:sp>
        <p:nvSpPr>
          <p:cNvPr id="186" name="Google Shape;186;p5"/>
          <p:cNvSpPr/>
          <p:nvPr/>
        </p:nvSpPr>
        <p:spPr>
          <a:xfrm flipH="1">
            <a:off x="2569028" y="0"/>
            <a:ext cx="9647380" cy="6860826"/>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87" name="Google Shape;187;p5"/>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unito"/>
              <a:buNone/>
            </a:pPr>
            <a:endParaRPr sz="1800" b="0" i="0" u="none" strike="noStrike" cap="none">
              <a:solidFill>
                <a:schemeClr val="dk1"/>
              </a:solidFill>
              <a:latin typeface="Nunito ExtraLight"/>
              <a:ea typeface="Nunito ExtraLight"/>
              <a:cs typeface="Nunito ExtraLight"/>
              <a:sym typeface="Nunito ExtraLight"/>
            </a:endParaRPr>
          </a:p>
        </p:txBody>
      </p:sp>
      <p:sp>
        <p:nvSpPr>
          <p:cNvPr id="188" name="Google Shape;188;p5"/>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lt1"/>
              </a:buClr>
              <a:buSzPts val="1400"/>
              <a:buFont typeface="Exo 2 ExtraBold"/>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7</a:t>
            </a:fld>
            <a:endParaRPr sz="1400" b="1" i="0" u="none" strike="noStrike" cap="none">
              <a:solidFill>
                <a:schemeClr val="lt1"/>
              </a:solidFill>
              <a:latin typeface="Exo 2 ExtraBold"/>
              <a:ea typeface="Exo 2 ExtraBold"/>
              <a:cs typeface="Exo 2 ExtraBold"/>
              <a:sym typeface="Exo 2 ExtraBold"/>
            </a:endParaRPr>
          </a:p>
        </p:txBody>
      </p:sp>
      <p:pic>
        <p:nvPicPr>
          <p:cNvPr id="189" name="Google Shape;189;p5"/>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pic>
        <p:nvPicPr>
          <p:cNvPr id="2" name="Gráfico 1">
            <a:extLst>
              <a:ext uri="{FF2B5EF4-FFF2-40B4-BE49-F238E27FC236}">
                <a16:creationId xmlns:a16="http://schemas.microsoft.com/office/drawing/2014/main" id="{BE3D816D-A6F8-F899-77C7-99112AC9F6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880809">
            <a:off x="-4271725" y="-1763807"/>
            <a:ext cx="11357489" cy="9603041"/>
          </a:xfrm>
          <a:prstGeom prst="rect">
            <a:avLst/>
          </a:prstGeom>
        </p:spPr>
      </p:pic>
      <p:sp>
        <p:nvSpPr>
          <p:cNvPr id="3" name="Google Shape;224;p7">
            <a:extLst>
              <a:ext uri="{FF2B5EF4-FFF2-40B4-BE49-F238E27FC236}">
                <a16:creationId xmlns:a16="http://schemas.microsoft.com/office/drawing/2014/main" id="{8D82E90D-F88C-E829-4C72-6B32A292A5D5}"/>
              </a:ext>
            </a:extLst>
          </p:cNvPr>
          <p:cNvSpPr txBox="1"/>
          <p:nvPr/>
        </p:nvSpPr>
        <p:spPr>
          <a:xfrm>
            <a:off x="6714367" y="1781697"/>
            <a:ext cx="5110433" cy="3613256"/>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chemeClr val="lt1"/>
              </a:buClr>
              <a:buSzPts val="4400"/>
              <a:buFont typeface="Exo 2 ExtraBold"/>
              <a:buNone/>
            </a:pPr>
            <a:r>
              <a:rPr lang="pt-BR" sz="4400" b="1" i="1" u="none" strike="noStrike" cap="none" dirty="0">
                <a:solidFill>
                  <a:schemeClr val="lt1"/>
                </a:solidFill>
                <a:latin typeface="Exo 2 ExtraBold"/>
                <a:ea typeface="Exo 2 ExtraBold"/>
                <a:cs typeface="Exo 2 ExtraBold"/>
                <a:sym typeface="Exo 2 ExtraBold"/>
              </a:rPr>
              <a:t>Mas, o que é negociação e por que ela é tão importante?</a:t>
            </a:r>
            <a:endParaRPr sz="1800" b="0" i="0" u="none" strike="noStrike" cap="none" dirty="0">
              <a:solidFill>
                <a:schemeClr val="dk1"/>
              </a:solidFill>
              <a:latin typeface="Nunito"/>
              <a:ea typeface="Nunito"/>
              <a:cs typeface="Nunito"/>
              <a:sym typeface="Nunito"/>
            </a:endParaRPr>
          </a:p>
        </p:txBody>
      </p:sp>
    </p:spTree>
    <p:extLst>
      <p:ext uri="{BB962C8B-B14F-4D97-AF65-F5344CB8AC3E}">
        <p14:creationId xmlns:p14="http://schemas.microsoft.com/office/powerpoint/2010/main" val="235956546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AD8316AC-A4E8-D645-13D2-4F7874BBFC81}"/>
              </a:ext>
            </a:extLst>
          </p:cNvPr>
          <p:cNvPicPr>
            <a:picLocks noChangeAspect="1"/>
          </p:cNvPicPr>
          <p:nvPr/>
        </p:nvPicPr>
        <p:blipFill rotWithShape="1">
          <a:blip r:embed="rId4">
            <a:extLst>
              <a:ext uri="{28A0092B-C50C-407E-A947-70E740481C1C}">
                <a14:useLocalDpi xmlns:a14="http://schemas.microsoft.com/office/drawing/2010/main" val="0"/>
              </a:ext>
            </a:extLst>
          </a:blip>
          <a:srcRect l="14753" r="-14753"/>
          <a:stretch/>
        </p:blipFill>
        <p:spPr>
          <a:xfrm>
            <a:off x="-5466" y="-2"/>
            <a:ext cx="10367195" cy="6913639"/>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flipH="1">
            <a:off x="4854632" y="-1"/>
            <a:ext cx="7337365" cy="6913639"/>
          </a:xfrm>
          <a:prstGeom prst="rect">
            <a:avLst/>
          </a:prstGeom>
          <a:gradFill flip="none" rotWithShape="1">
            <a:gsLst>
              <a:gs pos="50000">
                <a:schemeClr val="bg1"/>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Gráfico 3">
            <a:extLst>
              <a:ext uri="{FF2B5EF4-FFF2-40B4-BE49-F238E27FC236}">
                <a16:creationId xmlns:a16="http://schemas.microsoft.com/office/drawing/2014/main" id="{312FEFA6-F1EF-4F56-97C5-0A160AC21A69}"/>
              </a:ext>
            </a:extLst>
          </p:cNvPr>
          <p:cNvSpPr/>
          <p:nvPr/>
        </p:nvSpPr>
        <p:spPr>
          <a:xfrm rot="1473581" flipH="1">
            <a:off x="5635839" y="127851"/>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a:p>
        </p:txBody>
      </p:sp>
      <p:pic>
        <p:nvPicPr>
          <p:cNvPr id="18" name="Gráfico 17">
            <a:extLst>
              <a:ext uri="{FF2B5EF4-FFF2-40B4-BE49-F238E27FC236}">
                <a16:creationId xmlns:a16="http://schemas.microsoft.com/office/drawing/2014/main" id="{4D5070BD-131A-4C7F-A205-4233BF339C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250838" flipH="1">
            <a:off x="6200946" y="-157739"/>
            <a:ext cx="9118825" cy="7173476"/>
          </a:xfrm>
          <a:prstGeom prst="rect">
            <a:avLst/>
          </a:prstGeom>
        </p:spPr>
      </p:pic>
      <p:pic>
        <p:nvPicPr>
          <p:cNvPr id="11" name="Gráfico 10">
            <a:extLst>
              <a:ext uri="{FF2B5EF4-FFF2-40B4-BE49-F238E27FC236}">
                <a16:creationId xmlns:a16="http://schemas.microsoft.com/office/drawing/2014/main" id="{1EDEB447-2225-4C86-99FB-45849C8231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80000">
            <a:off x="7181241" y="-1454109"/>
            <a:ext cx="7053220" cy="8472211"/>
          </a:xfrm>
          <a:prstGeom prst="rect">
            <a:avLst/>
          </a:prstGeom>
        </p:spPr>
      </p:pic>
      <p:sp>
        <p:nvSpPr>
          <p:cNvPr id="14" name="Retângulo: Cantos Arredondados 13">
            <a:extLst>
              <a:ext uri="{FF2B5EF4-FFF2-40B4-BE49-F238E27FC236}">
                <a16:creationId xmlns:a16="http://schemas.microsoft.com/office/drawing/2014/main" id="{2E0579E7-18AC-48A5-847F-994AADF09206}"/>
              </a:ext>
            </a:extLst>
          </p:cNvPr>
          <p:cNvSpPr/>
          <p:nvPr/>
        </p:nvSpPr>
        <p:spPr>
          <a:xfrm>
            <a:off x="6096000" y="1137683"/>
            <a:ext cx="5728751" cy="4688959"/>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373503" y="1276306"/>
            <a:ext cx="4927777" cy="4278094"/>
          </a:xfrm>
          <a:prstGeom prst="rect">
            <a:avLst/>
          </a:prstGeom>
          <a:noFill/>
        </p:spPr>
        <p:txBody>
          <a:bodyPr wrap="square" rtlCol="0" anchor="ctr">
            <a:spAutoFit/>
          </a:bodyPr>
          <a:lstStyle/>
          <a:p>
            <a:pPr>
              <a:spcBef>
                <a:spcPts val="1400"/>
              </a:spcBef>
            </a:pPr>
            <a:r>
              <a:rPr lang="pt-BR" sz="2800" b="1" i="1" dirty="0">
                <a:solidFill>
                  <a:schemeClr val="bg2"/>
                </a:solidFill>
                <a:latin typeface="Nunito" pitchFamily="2" charset="77"/>
              </a:rPr>
              <a:t>Negociação</a:t>
            </a:r>
            <a:br>
              <a:rPr lang="pt-BR" sz="2800" i="1" dirty="0">
                <a:solidFill>
                  <a:schemeClr val="tx2"/>
                </a:solidFill>
                <a:latin typeface="Nunito" pitchFamily="2" charset="77"/>
              </a:rPr>
            </a:br>
            <a:endParaRPr lang="pt-BR" sz="2800" i="1" dirty="0">
              <a:solidFill>
                <a:schemeClr val="tx2"/>
              </a:solidFill>
              <a:latin typeface="Nunito" pitchFamily="2" charset="77"/>
            </a:endParaRPr>
          </a:p>
          <a:p>
            <a:r>
              <a:rPr lang="pt-BR" sz="1800" dirty="0">
                <a:latin typeface="Nunito" pitchFamily="2" charset="77"/>
              </a:rPr>
              <a:t>Negociar é algo que </a:t>
            </a:r>
            <a:r>
              <a:rPr lang="pt-BR" sz="1800" b="1" dirty="0">
                <a:solidFill>
                  <a:schemeClr val="bg2"/>
                </a:solidFill>
                <a:latin typeface="Nunito" pitchFamily="2" charset="77"/>
              </a:rPr>
              <a:t>faz parte do cotidiano dos seres humanos, desde os primórdios da humanidade</a:t>
            </a:r>
            <a:r>
              <a:rPr lang="pt-BR" sz="1800" dirty="0">
                <a:solidFill>
                  <a:schemeClr val="bg2"/>
                </a:solidFill>
                <a:latin typeface="Nunito" pitchFamily="2" charset="77"/>
              </a:rPr>
              <a:t>.</a:t>
            </a:r>
            <a:br>
              <a:rPr lang="pt-BR" sz="1800" dirty="0">
                <a:solidFill>
                  <a:schemeClr val="bg2"/>
                </a:solidFill>
                <a:latin typeface="Nunito" pitchFamily="2" charset="77"/>
              </a:rPr>
            </a:br>
            <a:endParaRPr lang="pt-BR" sz="1800" dirty="0">
              <a:solidFill>
                <a:schemeClr val="bg2"/>
              </a:solidFill>
              <a:latin typeface="Nunito" pitchFamily="2" charset="77"/>
            </a:endParaRPr>
          </a:p>
          <a:p>
            <a:r>
              <a:rPr lang="pt-BR" sz="1800" b="1" dirty="0">
                <a:solidFill>
                  <a:schemeClr val="bg2"/>
                </a:solidFill>
                <a:latin typeface="Nunito" pitchFamily="2" charset="77"/>
              </a:rPr>
              <a:t>Ela é o resultado de uma situação contraditória</a:t>
            </a:r>
            <a:r>
              <a:rPr lang="pt-BR" sz="1800" dirty="0">
                <a:latin typeface="Nunito" pitchFamily="2" charset="77"/>
              </a:rPr>
              <a:t>, em que é necessário tomar uma</a:t>
            </a:r>
            <a:br>
              <a:rPr lang="pt-BR" sz="1800" dirty="0">
                <a:latin typeface="Nunito" pitchFamily="2" charset="77"/>
              </a:rPr>
            </a:br>
            <a:r>
              <a:rPr lang="pt-BR" sz="1800" dirty="0">
                <a:latin typeface="Nunito" pitchFamily="2" charset="77"/>
              </a:rPr>
              <a:t>decisão sobre algo em que os direitos e deveres dos outros estão envolvidos. </a:t>
            </a:r>
          </a:p>
          <a:p>
            <a:endParaRPr lang="pt-BR" sz="1800" dirty="0">
              <a:latin typeface="Nunito" pitchFamily="2" charset="77"/>
            </a:endParaRPr>
          </a:p>
          <a:p>
            <a:r>
              <a:rPr lang="pt-BR" sz="1800" dirty="0">
                <a:latin typeface="Nunito" pitchFamily="2" charset="77"/>
              </a:rPr>
              <a:t>Negociar não significa necessariamente um enfrentamento ou uma briga, mas sim, </a:t>
            </a:r>
            <a:r>
              <a:rPr lang="pt-BR" sz="1800" b="1" dirty="0">
                <a:solidFill>
                  <a:srgbClr val="F06478"/>
                </a:solidFill>
                <a:latin typeface="Nunito" pitchFamily="2" charset="77"/>
              </a:rPr>
              <a:t>chegar a um acordo entre as partes.</a:t>
            </a:r>
            <a:endParaRPr lang="pt-BR" sz="1800" dirty="0">
              <a:solidFill>
                <a:srgbClr val="F06478"/>
              </a:solidFill>
              <a:latin typeface="Nunito" pitchFamily="2" charset="77"/>
            </a:endParaRPr>
          </a:p>
        </p:txBody>
      </p:sp>
      <p:sp>
        <p:nvSpPr>
          <p:cNvPr id="15" name="Gráfico 8">
            <a:extLst>
              <a:ext uri="{FF2B5EF4-FFF2-40B4-BE49-F238E27FC236}">
                <a16:creationId xmlns:a16="http://schemas.microsoft.com/office/drawing/2014/main" id="{B01C986A-1AC0-4311-A043-78EB0F64A9F0}"/>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w="38100" cap="flat">
            <a:noFill/>
            <a:prstDash val="solid"/>
            <a:miter/>
          </a:ln>
        </p:spPr>
        <p:txBody>
          <a:bodyPr rtlCol="0" anchor="ctr"/>
          <a:lstStyle/>
          <a:p>
            <a:endParaRPr lang="pt-BR"/>
          </a:p>
        </p:txBody>
      </p:sp>
      <p:sp>
        <p:nvSpPr>
          <p:cNvPr id="16" name="CaixaDeTexto 15">
            <a:extLst>
              <a:ext uri="{FF2B5EF4-FFF2-40B4-BE49-F238E27FC236}">
                <a16:creationId xmlns:a16="http://schemas.microsoft.com/office/drawing/2014/main" id="{7DBA523C-6147-426F-9ADB-283D2C06BD00}"/>
              </a:ext>
            </a:extLst>
          </p:cNvPr>
          <p:cNvSpPr txBox="1"/>
          <p:nvPr/>
        </p:nvSpPr>
        <p:spPr>
          <a:xfrm>
            <a:off x="335792" y="6181223"/>
            <a:ext cx="394752"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8</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236698969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rgbClr val="1C1C1C"/>
            </a:gs>
          </a:gsLst>
          <a:path path="circle">
            <a:fillToRect t="100000" r="100000"/>
          </a:path>
          <a:tileRect l="-100000" b="-100000"/>
        </a:gradFill>
        <a:effectLst/>
      </p:bgPr>
    </p:bg>
    <p:spTree>
      <p:nvGrpSpPr>
        <p:cNvPr id="1" name="Shape 231"/>
        <p:cNvGrpSpPr/>
        <p:nvPr/>
      </p:nvGrpSpPr>
      <p:grpSpPr>
        <a:xfrm>
          <a:off x="0" y="0"/>
          <a:ext cx="0" cy="0"/>
          <a:chOff x="0" y="0"/>
          <a:chExt cx="0" cy="0"/>
        </a:xfrm>
      </p:grpSpPr>
      <p:pic>
        <p:nvPicPr>
          <p:cNvPr id="232" name="Google Shape;232;p8"/>
          <p:cNvPicPr preferRelativeResize="0"/>
          <p:nvPr/>
        </p:nvPicPr>
        <p:blipFill rotWithShape="1">
          <a:blip r:embed="rId3">
            <a:alphaModFix/>
          </a:blip>
          <a:srcRect l="5161" r="2798"/>
          <a:stretch/>
        </p:blipFill>
        <p:spPr>
          <a:xfrm flipH="1">
            <a:off x="2720682" y="0"/>
            <a:ext cx="9471317" cy="6858000"/>
          </a:xfrm>
          <a:prstGeom prst="rect">
            <a:avLst/>
          </a:prstGeom>
          <a:noFill/>
          <a:ln>
            <a:noFill/>
          </a:ln>
        </p:spPr>
      </p:pic>
      <p:sp>
        <p:nvSpPr>
          <p:cNvPr id="233" name="Google Shape;233;p8"/>
          <p:cNvSpPr/>
          <p:nvPr/>
        </p:nvSpPr>
        <p:spPr>
          <a:xfrm>
            <a:off x="0" y="0"/>
            <a:ext cx="12192000" cy="6858001"/>
          </a:xfrm>
          <a:prstGeom prst="rect">
            <a:avLst/>
          </a:prstGeom>
          <a:gradFill>
            <a:gsLst>
              <a:gs pos="0">
                <a:schemeClr val="dk2"/>
              </a:gs>
              <a:gs pos="39000">
                <a:schemeClr val="dk2"/>
              </a:gs>
              <a:gs pos="100000">
                <a:srgbClr val="F06478">
                  <a:alpha val="0"/>
                </a:srgbClr>
              </a:gs>
            </a:gsLst>
            <a:lin ang="0" scaled="0"/>
          </a:gradFill>
          <a:ln>
            <a:noFill/>
          </a:ln>
        </p:spPr>
        <p:txBody>
          <a:bodyPr spcFirstLastPara="1" wrap="square" lIns="91425" tIns="45700" rIns="91425" bIns="45700" anchor="ctr" anchorCtr="0">
            <a:noAutofit/>
          </a:bodyPr>
          <a:lstStyle/>
          <a:p>
            <a:pPr marL="0" marR="0" lvl="0" indent="0" algn="l" rtl="0">
              <a:lnSpc>
                <a:spcPct val="130000"/>
              </a:lnSpc>
              <a:spcBef>
                <a:spcPts val="0"/>
              </a:spcBef>
              <a:spcAft>
                <a:spcPts val="0"/>
              </a:spcAft>
              <a:buNone/>
            </a:pPr>
            <a:endParaRPr sz="1800" b="1" i="1" u="none" strike="noStrike" cap="none">
              <a:solidFill>
                <a:schemeClr val="lt1"/>
              </a:solidFill>
              <a:latin typeface="Exo 2 ExtraBold"/>
              <a:ea typeface="Exo 2 ExtraBold"/>
              <a:cs typeface="Exo 2 ExtraBold"/>
              <a:sym typeface="Exo 2 ExtraBold"/>
            </a:endParaRPr>
          </a:p>
        </p:txBody>
      </p:sp>
      <p:grpSp>
        <p:nvGrpSpPr>
          <p:cNvPr id="234" name="Google Shape;234;p8"/>
          <p:cNvGrpSpPr/>
          <p:nvPr/>
        </p:nvGrpSpPr>
        <p:grpSpPr>
          <a:xfrm rot="-9672730">
            <a:off x="5416311" y="4620680"/>
            <a:ext cx="944532" cy="888721"/>
            <a:chOff x="194157" y="674041"/>
            <a:chExt cx="944532" cy="888721"/>
          </a:xfrm>
        </p:grpSpPr>
        <p:pic>
          <p:nvPicPr>
            <p:cNvPr id="235" name="Google Shape;235;p8"/>
            <p:cNvPicPr preferRelativeResize="0"/>
            <p:nvPr/>
          </p:nvPicPr>
          <p:blipFill rotWithShape="1">
            <a:blip r:embed="rId4">
              <a:alphaModFix/>
            </a:blip>
            <a:srcRect/>
            <a:stretch/>
          </p:blipFill>
          <p:spPr>
            <a:xfrm rot="5591532" flipH="1">
              <a:off x="131992" y="774051"/>
              <a:ext cx="782592" cy="615639"/>
            </a:xfrm>
            <a:prstGeom prst="rect">
              <a:avLst/>
            </a:prstGeom>
            <a:noFill/>
            <a:ln>
              <a:noFill/>
            </a:ln>
          </p:spPr>
        </p:pic>
        <p:pic>
          <p:nvPicPr>
            <p:cNvPr id="236" name="Google Shape;236;p8"/>
            <p:cNvPicPr preferRelativeResize="0"/>
            <p:nvPr/>
          </p:nvPicPr>
          <p:blipFill rotWithShape="1">
            <a:blip r:embed="rId5">
              <a:alphaModFix/>
            </a:blip>
            <a:srcRect/>
            <a:stretch/>
          </p:blipFill>
          <p:spPr>
            <a:xfrm rot="5591532" flipH="1">
              <a:off x="418261" y="847112"/>
              <a:ext cx="782592" cy="615639"/>
            </a:xfrm>
            <a:prstGeom prst="rect">
              <a:avLst/>
            </a:prstGeom>
            <a:noFill/>
            <a:ln>
              <a:noFill/>
            </a:ln>
          </p:spPr>
        </p:pic>
      </p:grpSp>
      <p:grpSp>
        <p:nvGrpSpPr>
          <p:cNvPr id="237" name="Google Shape;237;p8"/>
          <p:cNvGrpSpPr/>
          <p:nvPr/>
        </p:nvGrpSpPr>
        <p:grpSpPr>
          <a:xfrm rot="1165804">
            <a:off x="194159" y="1491656"/>
            <a:ext cx="944532" cy="888721"/>
            <a:chOff x="194157" y="674041"/>
            <a:chExt cx="944532" cy="888721"/>
          </a:xfrm>
        </p:grpSpPr>
        <p:pic>
          <p:nvPicPr>
            <p:cNvPr id="238" name="Google Shape;238;p8"/>
            <p:cNvPicPr preferRelativeResize="0"/>
            <p:nvPr/>
          </p:nvPicPr>
          <p:blipFill rotWithShape="1">
            <a:blip r:embed="rId4">
              <a:alphaModFix/>
            </a:blip>
            <a:srcRect/>
            <a:stretch/>
          </p:blipFill>
          <p:spPr>
            <a:xfrm rot="5591532" flipH="1">
              <a:off x="131992" y="774051"/>
              <a:ext cx="782592" cy="615639"/>
            </a:xfrm>
            <a:prstGeom prst="rect">
              <a:avLst/>
            </a:prstGeom>
            <a:noFill/>
            <a:ln>
              <a:noFill/>
            </a:ln>
          </p:spPr>
        </p:pic>
        <p:pic>
          <p:nvPicPr>
            <p:cNvPr id="239" name="Google Shape;239;p8"/>
            <p:cNvPicPr preferRelativeResize="0"/>
            <p:nvPr/>
          </p:nvPicPr>
          <p:blipFill rotWithShape="1">
            <a:blip r:embed="rId5">
              <a:alphaModFix/>
            </a:blip>
            <a:srcRect/>
            <a:stretch/>
          </p:blipFill>
          <p:spPr>
            <a:xfrm rot="5591532" flipH="1">
              <a:off x="418261" y="847112"/>
              <a:ext cx="782592" cy="615639"/>
            </a:xfrm>
            <a:prstGeom prst="rect">
              <a:avLst/>
            </a:prstGeom>
            <a:noFill/>
            <a:ln>
              <a:noFill/>
            </a:ln>
          </p:spPr>
        </p:pic>
      </p:grpSp>
      <p:sp>
        <p:nvSpPr>
          <p:cNvPr id="241" name="Google Shape;241;p8"/>
          <p:cNvSpPr/>
          <p:nvPr/>
        </p:nvSpPr>
        <p:spPr>
          <a:xfrm rot="-3002956" flipH="1">
            <a:off x="-3392776" y="484499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242" name="Google Shape;242;p8"/>
          <p:cNvSpPr txBox="1"/>
          <p:nvPr/>
        </p:nvSpPr>
        <p:spPr>
          <a:xfrm>
            <a:off x="335792" y="6181223"/>
            <a:ext cx="39475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pt-BR" sz="1400" b="1">
                <a:solidFill>
                  <a:schemeClr val="lt2"/>
                </a:solidFill>
                <a:latin typeface="Exo 2 ExtraBold"/>
                <a:ea typeface="Exo 2 ExtraBold"/>
                <a:cs typeface="Exo 2 ExtraBold"/>
                <a:sym typeface="Exo 2 ExtraBold"/>
              </a:rPr>
              <a:t>9</a:t>
            </a:fld>
            <a:endParaRPr sz="1400" b="1">
              <a:solidFill>
                <a:schemeClr val="lt2"/>
              </a:solidFill>
              <a:latin typeface="Exo 2 ExtraBold"/>
              <a:ea typeface="Exo 2 ExtraBold"/>
              <a:cs typeface="Exo 2 ExtraBold"/>
              <a:sym typeface="Exo 2 ExtraBold"/>
            </a:endParaRPr>
          </a:p>
        </p:txBody>
      </p:sp>
      <p:sp>
        <p:nvSpPr>
          <p:cNvPr id="243" name="Google Shape;243;p8"/>
          <p:cNvSpPr txBox="1"/>
          <p:nvPr/>
        </p:nvSpPr>
        <p:spPr>
          <a:xfrm>
            <a:off x="667922" y="1198261"/>
            <a:ext cx="5335835" cy="4461478"/>
          </a:xfrm>
          <a:prstGeom prst="rect">
            <a:avLst/>
          </a:prstGeom>
          <a:noFill/>
          <a:ln>
            <a:noFill/>
          </a:ln>
        </p:spPr>
        <p:txBody>
          <a:bodyPr spcFirstLastPara="1" wrap="square" lIns="91425" tIns="45700" rIns="91425" bIns="45700" anchor="ctr" anchorCtr="0">
            <a:spAutoFit/>
          </a:bodyPr>
          <a:lstStyle/>
          <a:p>
            <a:pPr marL="0" marR="0" lvl="0" indent="0" algn="ctr" rtl="0">
              <a:lnSpc>
                <a:spcPct val="130000"/>
              </a:lnSpc>
              <a:spcBef>
                <a:spcPts val="0"/>
              </a:spcBef>
              <a:spcAft>
                <a:spcPts val="0"/>
              </a:spcAft>
              <a:buClr>
                <a:schemeClr val="dk1"/>
              </a:buClr>
              <a:buSzPts val="2400"/>
              <a:buFont typeface="Nunito"/>
              <a:buNone/>
            </a:pPr>
            <a:endParaRPr sz="2400" b="1" i="1" dirty="0">
              <a:solidFill>
                <a:schemeClr val="lt1"/>
              </a:solidFill>
              <a:latin typeface="Exo 2 ExtraBold"/>
              <a:ea typeface="Exo 2 ExtraBold"/>
              <a:cs typeface="Exo 2 ExtraBold"/>
              <a:sym typeface="Exo 2 ExtraBold"/>
            </a:endParaRPr>
          </a:p>
          <a:p>
            <a:pPr marL="0" marR="0" lvl="0" indent="0" algn="ctr" rtl="0">
              <a:spcBef>
                <a:spcPts val="0"/>
              </a:spcBef>
              <a:spcAft>
                <a:spcPts val="0"/>
              </a:spcAft>
              <a:buNone/>
            </a:pPr>
            <a:r>
              <a:rPr lang="pt-BR" sz="2400" b="1" i="1" dirty="0">
                <a:solidFill>
                  <a:schemeClr val="lt1"/>
                </a:solidFill>
                <a:latin typeface="Exo 2 ExtraBold"/>
                <a:ea typeface="Exo 2 ExtraBold"/>
                <a:cs typeface="Exo 2 ExtraBold"/>
                <a:sym typeface="Exo 2 ExtraBold"/>
              </a:rPr>
              <a:t>O processo de buscar aceitação de ideias, propósitos ou interesses visando o melhor resultado possível, de tal modo que as partes envolvidas tenham a oportunidade de apresentar toda sua argumentação e que o produto final seja maior que a soma das contribuições individuais.</a:t>
            </a:r>
            <a:endParaRPr dirty="0"/>
          </a:p>
          <a:p>
            <a:pPr marL="0" marR="0" lvl="0" indent="0" algn="ctr" rtl="0">
              <a:lnSpc>
                <a:spcPct val="130000"/>
              </a:lnSpc>
              <a:spcBef>
                <a:spcPts val="0"/>
              </a:spcBef>
              <a:spcAft>
                <a:spcPts val="0"/>
              </a:spcAft>
              <a:buNone/>
            </a:pPr>
            <a:endParaRPr sz="1600" b="1" i="1" dirty="0">
              <a:solidFill>
                <a:schemeClr val="lt2"/>
              </a:solidFill>
              <a:latin typeface="Exo 2 ExtraBold"/>
              <a:ea typeface="Exo 2 ExtraBold"/>
              <a:cs typeface="Exo 2 ExtraBold"/>
              <a:sym typeface="Exo 2 ExtraBold"/>
            </a:endParaRPr>
          </a:p>
          <a:p>
            <a:pPr marL="0" marR="0" lvl="0" indent="0" algn="ctr" rtl="0">
              <a:lnSpc>
                <a:spcPct val="130000"/>
              </a:lnSpc>
              <a:spcBef>
                <a:spcPts val="0"/>
              </a:spcBef>
              <a:spcAft>
                <a:spcPts val="0"/>
              </a:spcAft>
              <a:buNone/>
            </a:pPr>
            <a:r>
              <a:rPr lang="pt-BR" sz="1600" b="1" i="1" dirty="0">
                <a:solidFill>
                  <a:schemeClr val="lt1"/>
                </a:solidFill>
                <a:latin typeface="Exo 2"/>
                <a:ea typeface="Exo 2"/>
                <a:cs typeface="Exo 2"/>
                <a:sym typeface="Exo 2"/>
              </a:rPr>
              <a:t>Luiz Augusto </a:t>
            </a:r>
            <a:r>
              <a:rPr lang="pt-BR" sz="1600" b="1" i="1" dirty="0" err="1">
                <a:solidFill>
                  <a:schemeClr val="lt1"/>
                </a:solidFill>
                <a:latin typeface="Exo 2"/>
                <a:ea typeface="Exo 2"/>
                <a:cs typeface="Exo 2"/>
                <a:sym typeface="Exo 2"/>
              </a:rPr>
              <a:t>Costacurta</a:t>
            </a:r>
            <a:r>
              <a:rPr lang="pt-BR" sz="1600" b="1" i="1" dirty="0">
                <a:solidFill>
                  <a:schemeClr val="lt1"/>
                </a:solidFill>
                <a:latin typeface="Exo 2"/>
                <a:ea typeface="Exo 2"/>
                <a:cs typeface="Exo 2"/>
                <a:sym typeface="Exo 2"/>
              </a:rPr>
              <a:t> Junqueira – </a:t>
            </a:r>
            <a:r>
              <a:rPr lang="pt-BR" sz="1600" i="1" dirty="0">
                <a:solidFill>
                  <a:schemeClr val="lt1"/>
                </a:solidFill>
                <a:latin typeface="Exo 2"/>
                <a:ea typeface="Exo 2"/>
                <a:cs typeface="Exo 2"/>
                <a:sym typeface="Exo 2"/>
              </a:rPr>
              <a:t>Professor de administração e escrito, Fundação Getúlio Vargas</a:t>
            </a:r>
            <a:endParaRPr dirty="0"/>
          </a:p>
        </p:txBody>
      </p:sp>
    </p:spTree>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GENSWF_SLIDE_UID" val="{33EE0113-F4D1-45B1-B3A7-EDEE1CA79E45}:265"/>
</p:tagLst>
</file>

<file path=ppt/tags/tag2.xml><?xml version="1.0" encoding="utf-8"?>
<p:tagLst xmlns:a="http://schemas.openxmlformats.org/drawingml/2006/main" xmlns:r="http://schemas.openxmlformats.org/officeDocument/2006/relationships" xmlns:p="http://schemas.openxmlformats.org/presentationml/2006/main">
  <p:tag name="GENSWF_SLIDE_UID" val="{852A41A3-F1C8-4A99-8D27-F29293510DA5}:312"/>
</p:tagLst>
</file>

<file path=ppt/tags/tag3.xml><?xml version="1.0" encoding="utf-8"?>
<p:tagLst xmlns:a="http://schemas.openxmlformats.org/drawingml/2006/main" xmlns:r="http://schemas.openxmlformats.org/officeDocument/2006/relationships" xmlns:p="http://schemas.openxmlformats.org/presentationml/2006/main">
  <p:tag name="GENSWF_SLIDE_UID" val="{671A9D0B-8D63-4D15-BC96-77F4FA200BF9}:8206"/>
</p:tagLst>
</file>

<file path=ppt/theme/theme1.xml><?xml version="1.0" encoding="utf-8"?>
<a:theme xmlns:a="http://schemas.openxmlformats.org/drawingml/2006/main" name="Tema do Office">
  <a:themeElements>
    <a:clrScheme name="Sicredi">
      <a:dk1>
        <a:srgbClr val="262626"/>
      </a:dk1>
      <a:lt1>
        <a:srgbClr val="FFFFFF"/>
      </a:lt1>
      <a:dk2>
        <a:srgbClr val="F06478"/>
      </a:dk2>
      <a:lt2>
        <a:srgbClr val="FFCD00"/>
      </a:lt2>
      <a:accent1>
        <a:srgbClr val="FF6400"/>
      </a:accent1>
      <a:accent2>
        <a:srgbClr val="46D7FF"/>
      </a:accent2>
      <a:accent3>
        <a:srgbClr val="1E9B32"/>
      </a:accent3>
      <a:accent4>
        <a:srgbClr val="828A82"/>
      </a:accent4>
      <a:accent5>
        <a:srgbClr val="0A4B1E"/>
      </a:accent5>
      <a:accent6>
        <a:srgbClr val="64C800"/>
      </a:accent6>
      <a:hlink>
        <a:srgbClr val="46D7FF"/>
      </a:hlink>
      <a:folHlink>
        <a:srgbClr val="F064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Materiais" ma:contentTypeID="0x010100385D3196928907479B521E8100A4944F00D5796FB70C8EDC4FA452DAC528136A8F" ma:contentTypeVersion="11" ma:contentTypeDescription="Crie um novo documento." ma:contentTypeScope="" ma:versionID="a8ff81b5e2de93d9b7d21238f1649353">
  <xsd:schema xmlns:xsd="http://www.w3.org/2001/XMLSchema" xmlns:xs="http://www.w3.org/2001/XMLSchema" xmlns:p="http://schemas.microsoft.com/office/2006/metadata/properties" xmlns:ns2="5d01c54c-98c5-4681-b2de-261132f90f7a" xmlns:ns3="39995f0c-aa0f-4156-9ebb-631744bc52a5" targetNamespace="http://schemas.microsoft.com/office/2006/metadata/properties" ma:root="true" ma:fieldsID="e3b36efd162006ffeb59b2d19b92d86d" ns2:_="" ns3:_="">
    <xsd:import namespace="5d01c54c-98c5-4681-b2de-261132f90f7a"/>
    <xsd:import namespace="39995f0c-aa0f-4156-9ebb-631744bc52a5"/>
    <xsd:element name="properties">
      <xsd:complexType>
        <xsd:sequence>
          <xsd:element name="documentManagement">
            <xsd:complexType>
              <xsd:all>
                <xsd:element ref="ns2:CmDescricao"/>
                <xsd:element ref="ns2:CmCategoria" minOccurs="0"/>
                <xsd:element ref="ns3:MediaServiceMetadata" minOccurs="0"/>
                <xsd:element ref="ns3:MediaServiceFastMetadata" minOccurs="0"/>
                <xsd:element ref="ns3:MediaServiceDateTaken" minOccurs="0"/>
                <xsd:element ref="ns2:CmOrdem" minOccurs="0"/>
                <xsd:element ref="ns3:MediaServiceObjectDetectorVersion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01c54c-98c5-4681-b2de-261132f90f7a" elementFormDefault="qualified">
    <xsd:import namespace="http://schemas.microsoft.com/office/2006/documentManagement/types"/>
    <xsd:import namespace="http://schemas.microsoft.com/office/infopath/2007/PartnerControls"/>
    <xsd:element name="CmDescricao" ma:index="8" ma:displayName="Descrição" ma:internalName="CmDescricao" ma:readOnly="false">
      <xsd:simpleType>
        <xsd:restriction base="dms:Note"/>
      </xsd:simpleType>
    </xsd:element>
    <xsd:element name="CmCategoria" ma:index="9" nillable="true" ma:displayName="Categorias" ma:format="Dropdown" ma:list="ab5e5b63-3857-4872-bd8e-ed889b25f63c" ma:internalName="CmCategoria" ma:showField="Title">
      <xsd:simpleType>
        <xsd:restriction base="dms:Lookup"/>
      </xsd:simpleType>
    </xsd:element>
    <xsd:element name="CmOrdem" ma:index="13" nillable="true" ma:displayName="Ordem" ma:internalName="CmOrdem"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39995f0c-aa0f-4156-9ebb-631744bc52a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Descricao xmlns="5d01c54c-98c5-4681-b2de-261132f90f7a">5.3 - Negociação</CmDescricao>
    <CmCategoria xmlns="5d01c54c-98c5-4681-b2de-261132f90f7a">79</CmCategoria>
    <CmOrdem xmlns="5d01c54c-98c5-4681-b2de-261132f90f7a">6</CmOrdem>
  </documentManagement>
</p:properties>
</file>

<file path=customXml/itemProps1.xml><?xml version="1.0" encoding="utf-8"?>
<ds:datastoreItem xmlns:ds="http://schemas.openxmlformats.org/officeDocument/2006/customXml" ds:itemID="{9683D136-915F-453A-A56F-3FFE2E269D24}"/>
</file>

<file path=customXml/itemProps2.xml><?xml version="1.0" encoding="utf-8"?>
<ds:datastoreItem xmlns:ds="http://schemas.openxmlformats.org/officeDocument/2006/customXml" ds:itemID="{5C3FDBE3-5F3F-4EF7-93FF-8CB0556FE42E}"/>
</file>

<file path=customXml/itemProps3.xml><?xml version="1.0" encoding="utf-8"?>
<ds:datastoreItem xmlns:ds="http://schemas.openxmlformats.org/officeDocument/2006/customXml" ds:itemID="{612C38CB-AF00-4E99-B4F0-5DE4435C2691}"/>
</file>

<file path=docProps/app.xml><?xml version="1.0" encoding="utf-8"?>
<Properties xmlns="http://schemas.openxmlformats.org/officeDocument/2006/extended-properties" xmlns:vt="http://schemas.openxmlformats.org/officeDocument/2006/docPropsVTypes">
  <TotalTime>214</TotalTime>
  <Words>5687</Words>
  <Application>Microsoft Macintosh PowerPoint</Application>
  <PresentationFormat>Widescreen</PresentationFormat>
  <Paragraphs>774</Paragraphs>
  <Slides>43</Slides>
  <Notes>43</Notes>
  <HiddenSlides>0</HiddenSlides>
  <MMClips>0</MMClips>
  <ScaleCrop>false</ScaleCrop>
  <HeadingPairs>
    <vt:vector size="6" baseType="variant">
      <vt:variant>
        <vt:lpstr>Fontes usadas</vt:lpstr>
      </vt:variant>
      <vt:variant>
        <vt:i4>14</vt:i4>
      </vt:variant>
      <vt:variant>
        <vt:lpstr>Tema</vt:lpstr>
      </vt:variant>
      <vt:variant>
        <vt:i4>1</vt:i4>
      </vt:variant>
      <vt:variant>
        <vt:lpstr>Títulos de slides</vt:lpstr>
      </vt:variant>
      <vt:variant>
        <vt:i4>43</vt:i4>
      </vt:variant>
    </vt:vector>
  </HeadingPairs>
  <TitlesOfParts>
    <vt:vector size="58" baseType="lpstr">
      <vt:lpstr>Exo 2.0</vt:lpstr>
      <vt:lpstr>Arial</vt:lpstr>
      <vt:lpstr>Nunito ExtraLight</vt:lpstr>
      <vt:lpstr>Calibri</vt:lpstr>
      <vt:lpstr>Wingdings</vt:lpstr>
      <vt:lpstr>Exo 2 SemiBold</vt:lpstr>
      <vt:lpstr>Exo 2</vt:lpstr>
      <vt:lpstr>Exo 2.0 Light</vt:lpstr>
      <vt:lpstr>Exo 2.0 Black</vt:lpstr>
      <vt:lpstr>Exo 2 Medium</vt:lpstr>
      <vt:lpstr>Exo 2.0 Medium</vt:lpstr>
      <vt:lpstr>Nunito</vt:lpstr>
      <vt:lpstr>Exo 2 ExtraBold</vt:lpstr>
      <vt:lpstr>Exo 2.0 Extra Bold</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5.3 - Negociação</dc:title>
  <dc:creator>Marcelo Carvalho</dc:creator>
  <cp:lastModifiedBy>Carol Hubner</cp:lastModifiedBy>
  <cp:revision>9</cp:revision>
  <dcterms:created xsi:type="dcterms:W3CDTF">2022-10-10T17:29:31Z</dcterms:created>
  <dcterms:modified xsi:type="dcterms:W3CDTF">2023-11-30T22:05:22Z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0x010100385D3196928907479B521E8100A4944F00D5796FB70C8EDC4FA452DAC528136A8F</vt:lpwstr>
  </property>
</Properties>
</file>