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tags/tag6.xml" ContentType="application/vnd.openxmlformats-officedocument.presentationml.tags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tags/tag7.xml" ContentType="application/vnd.openxmlformats-officedocument.presentationml.tags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tags/tag8.xml" ContentType="application/vnd.openxmlformats-officedocument.presentationml.tags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8"/>
  </p:notesMasterIdLst>
  <p:sldIdLst>
    <p:sldId id="8112" r:id="rId5"/>
    <p:sldId id="256" r:id="rId6"/>
    <p:sldId id="258" r:id="rId7"/>
    <p:sldId id="8573" r:id="rId8"/>
    <p:sldId id="8125" r:id="rId9"/>
    <p:sldId id="261" r:id="rId10"/>
    <p:sldId id="8503" r:id="rId11"/>
    <p:sldId id="8118" r:id="rId12"/>
    <p:sldId id="263" r:id="rId13"/>
    <p:sldId id="264" r:id="rId14"/>
    <p:sldId id="265" r:id="rId15"/>
    <p:sldId id="266" r:id="rId16"/>
    <p:sldId id="8578" r:id="rId17"/>
    <p:sldId id="268" r:id="rId18"/>
    <p:sldId id="8579" r:id="rId19"/>
    <p:sldId id="271" r:id="rId20"/>
    <p:sldId id="272" r:id="rId21"/>
    <p:sldId id="273" r:id="rId22"/>
    <p:sldId id="8581" r:id="rId23"/>
    <p:sldId id="275" r:id="rId24"/>
    <p:sldId id="276" r:id="rId25"/>
    <p:sldId id="278" r:id="rId26"/>
    <p:sldId id="279" r:id="rId27"/>
    <p:sldId id="285" r:id="rId28"/>
    <p:sldId id="287" r:id="rId29"/>
    <p:sldId id="289" r:id="rId30"/>
    <p:sldId id="8580" r:id="rId31"/>
    <p:sldId id="293" r:id="rId32"/>
    <p:sldId id="294" r:id="rId33"/>
    <p:sldId id="8585" r:id="rId34"/>
    <p:sldId id="8590" r:id="rId35"/>
    <p:sldId id="295" r:id="rId36"/>
    <p:sldId id="8586" r:id="rId37"/>
    <p:sldId id="8587" r:id="rId38"/>
    <p:sldId id="8588" r:id="rId39"/>
    <p:sldId id="8589" r:id="rId40"/>
    <p:sldId id="8591" r:id="rId41"/>
    <p:sldId id="8582" r:id="rId42"/>
    <p:sldId id="296" r:id="rId43"/>
    <p:sldId id="336" r:id="rId44"/>
    <p:sldId id="297" r:id="rId45"/>
    <p:sldId id="8496" r:id="rId46"/>
    <p:sldId id="8584" r:id="rId47"/>
  </p:sldIdLst>
  <p:sldSz cx="12192000" cy="6858000"/>
  <p:notesSz cx="6858000" cy="9144000"/>
  <p:custDataLst>
    <p:tags r:id="rId49"/>
  </p:custData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D00"/>
    <a:srgbClr val="F06478"/>
    <a:srgbClr val="828A82"/>
    <a:srgbClr val="F2717F"/>
    <a:srgbClr val="FF64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03" autoAdjust="0"/>
    <p:restoredTop sz="43061" autoAdjust="0"/>
  </p:normalViewPr>
  <p:slideViewPr>
    <p:cSldViewPr snapToGrid="0">
      <p:cViewPr varScale="1">
        <p:scale>
          <a:sx n="51" d="100"/>
          <a:sy n="51" d="100"/>
        </p:scale>
        <p:origin x="3384" y="184"/>
      </p:cViewPr>
      <p:guideLst>
        <p:guide orient="horz" pos="2205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a Rodrigues da Silva" userId="S::natalia_rsilva@sicredi.com.br::c5f3c46b-ffba-4bd9-a59d-6cd9d504d6f5" providerId="AD" clId="Web-{E040221C-CA38-775C-5973-D840A251A202}"/>
    <pc:docChg chg="mod modMainMaster">
      <pc:chgData name="Natalia Rodrigues da Silva" userId="S::natalia_rsilva@sicredi.com.br::c5f3c46b-ffba-4bd9-a59d-6cd9d504d6f5" providerId="AD" clId="Web-{E040221C-CA38-775C-5973-D840A251A202}" dt="2023-12-07T13:39:37.750" v="1" actId="33475"/>
      <pc:docMkLst>
        <pc:docMk/>
      </pc:docMkLst>
      <pc:sldMasterChg chg="addSp">
        <pc:chgData name="Natalia Rodrigues da Silva" userId="S::natalia_rsilva@sicredi.com.br::c5f3c46b-ffba-4bd9-a59d-6cd9d504d6f5" providerId="AD" clId="Web-{E040221C-CA38-775C-5973-D840A251A202}" dt="2023-12-07T13:39:37.750" v="0" actId="33475"/>
        <pc:sldMasterMkLst>
          <pc:docMk/>
          <pc:sldMasterMk cId="3952830548" sldId="2147483648"/>
        </pc:sldMasterMkLst>
        <pc:spChg chg="add">
          <ac:chgData name="Natalia Rodrigues da Silva" userId="S::natalia_rsilva@sicredi.com.br::c5f3c46b-ffba-4bd9-a59d-6cd9d504d6f5" providerId="AD" clId="Web-{E040221C-CA38-775C-5973-D840A251A202}" dt="2023-12-07T13:39:37.750" v="0" actId="33475"/>
          <ac:spMkLst>
            <pc:docMk/>
            <pc:sldMasterMk cId="3952830548" sldId="2147483648"/>
            <ac:spMk id="8" creationId="{448A1C1B-B79E-E6D7-061A-91C9EE550450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26DD6-E7E1-4499-BAE5-A6A0F3E5498A}" type="datetimeFigureOut">
              <a:rPr lang="pt-BR" smtClean="0"/>
              <a:t>07/12/2023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DA2FD-2090-4F1B-9297-183F23AC730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4793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Sejam todas bem-vindas ao nosso encontro.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pt-BR" sz="1200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Esse é o momento que as participantes começam a chegar para o encontro. Procure conversar um pouco com cada pessoa que for chegando, gerando uma primeira conexão com elas;</a:t>
            </a: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pt-BR" sz="1200" dirty="0">
                <a:latin typeface="Exo 2.0 Light" pitchFamily="2" charset="77"/>
                <a:sym typeface="Montserrat"/>
              </a:rPr>
              <a:t>Se for possível, deixe uma música de fundo tocando.</a:t>
            </a:r>
            <a:endParaRPr lang="pt-BR" sz="12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pt-BR" sz="1200" dirty="0">
              <a:latin typeface="Exo 2.0 Light" pitchFamily="2" charset="77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-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Antes da aula.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br>
              <a:rPr lang="pt-BR" dirty="0">
                <a:solidFill>
                  <a:srgbClr val="F06478"/>
                </a:solidFill>
              </a:rPr>
            </a:b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Muito bem, vamos iniciar o nosso encontro.</a:t>
            </a: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pt-BR" sz="1200" dirty="0">
              <a:latin typeface="Exo 2.0 Light" pitchFamily="2" charset="77"/>
              <a:sym typeface="Montserra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32850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1" name="Google Shape;23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primeiro erro é: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Não satisfazer as necessidades reais do mercado.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Ou seja, não basta apenas ter um produto/serviço que seja de qualidade. Você precisa saber se ele está realmente atendendo alguma necessidade da sociedade de forma satisfatória.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Você vai desenvolver seu plano de negócios em cima de pesquisas e validações com potenciais clientes ou apenas de acordo com o que você acredita?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Já pararam para pensar sobre isso? Conhecem alguém que já teve dificuldades por oferecer algo que as pessoas não queriam?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sym typeface="Montserrat"/>
              </a:rPr>
              <a:t>Ouvir alguns comentários das participantes sobre o tema.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O segundo erro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b="0" dirty="0"/>
          </a:p>
        </p:txBody>
      </p:sp>
      <p:sp>
        <p:nvSpPr>
          <p:cNvPr id="232" name="Google Shape;232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Exo 2"/>
              <a:buNone/>
            </a:pPr>
            <a:fld id="{00000000-1234-1234-1234-123412341234}" type="slidenum">
              <a:rPr lang="pt-BR">
                <a:latin typeface="Exo 2"/>
                <a:ea typeface="Exo 2"/>
                <a:cs typeface="Exo 2"/>
                <a:sym typeface="Exo 2"/>
              </a:rPr>
              <a:t>10</a:t>
            </a:fld>
            <a:endParaRPr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segundo erro é: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Falta de planejamento e gestão financeira.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gestão financeira feita de forma equivocada é um dos grandes erros das empreendedoras iniciantes. 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Saber gerenciar as finanças, não misturar pessoal com empresarial e ter conhecimento dos custos e receitas é um dos papéis mais importantes na vida de uma empreendedora.</a:t>
            </a: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Já pararam para pensar sobre isso? Conhecem alguém que já teve dificuldades com esse erro?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sym typeface="Montserrat"/>
              </a:rPr>
              <a:t>Ouvir alguns comentários das participantes sobre o tema.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b="0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b="0" dirty="0">
                <a:solidFill>
                  <a:srgbClr val="F06478"/>
                </a:solidFill>
              </a:rPr>
              <a:t>Tempo até aqui:</a:t>
            </a:r>
            <a:r>
              <a:rPr lang="pt-BR" b="0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00:27 min.</a:t>
            </a:r>
          </a:p>
          <a:p>
            <a:r>
              <a:rPr lang="pt-BR" b="0" dirty="0">
                <a:solidFill>
                  <a:srgbClr val="F06478"/>
                </a:solidFill>
              </a:rPr>
              <a:t>Para chamar o próximo slide: 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O terceiro erro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243" name="Google Shape;243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Exo 2"/>
              <a:buNone/>
            </a:pPr>
            <a:fld id="{00000000-1234-1234-1234-123412341234}" type="slidenum">
              <a:rPr lang="pt-BR">
                <a:latin typeface="Exo 2"/>
                <a:ea typeface="Exo 2"/>
                <a:cs typeface="Exo 2"/>
                <a:sym typeface="Exo 2"/>
              </a:rPr>
              <a:t>11</a:t>
            </a:fld>
            <a:endParaRPr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terceiro erro é: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Perder para a concorrência, sem saber o que ocorreu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Conhecer suas concorrentes é fundamental para definir as estratégias do seu negócio. 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Buscar informações, fazer pesquisas, experimentar o produto/serviço de outros negócios também são ações importantes para que sua empresa saiba o que está sendo oferecido e como se posicionar no mercado.</a:t>
            </a:r>
            <a:endParaRPr lang="pt-BR" sz="1000" b="0" dirty="0"/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Já pararam para pensar sobre isso? Conhecem alguém que já teve dificuldades com esse erro?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sym typeface="Montserrat"/>
              </a:rPr>
              <a:t>Ouvir alguns comentários das participantes sobre o tema.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O quarto erro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254" name="Google Shape;254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Exo 2"/>
              <a:buNone/>
            </a:pPr>
            <a:fld id="{00000000-1234-1234-1234-123412341234}" type="slidenum">
              <a:rPr lang="pt-BR">
                <a:latin typeface="Exo 2"/>
                <a:ea typeface="Exo 2"/>
                <a:cs typeface="Exo 2"/>
                <a:sym typeface="Exo 2"/>
              </a:rPr>
              <a:t>12</a:t>
            </a:fld>
            <a:endParaRPr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" name="Google Shape;26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quarto erro é: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Ter um produto/serviço de baixa qualidade.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produto/serviço que você entrega para o seu cliente final depende não só da sua equipe, como também da qualidade dos parceiros que você tem no seu negócio. 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Por isso, busque sempre trabalhar com fornecedores parceiros, de qualidade, que têm capacidade de atendimento e cumprimento de prazos. Isso vai agregar valor ao seu produto/serviço final.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Já pararam para pensar sobre isso? Conhecem alguém que já teve dificuldades com esse erro?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sym typeface="Montserrat"/>
              </a:rPr>
              <a:t>Ouvir alguns comentários das participantes sobre o tema.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00:31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Por fim, o quinto erro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265" name="Google Shape;26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Exo 2"/>
              <a:buNone/>
            </a:pPr>
            <a:fld id="{00000000-1234-1234-1234-123412341234}" type="slidenum">
              <a:rPr lang="pt-BR">
                <a:latin typeface="Exo 2"/>
                <a:ea typeface="Exo 2"/>
                <a:cs typeface="Exo 2"/>
                <a:sym typeface="Exo 2"/>
              </a:rPr>
              <a:t>13</a:t>
            </a:fld>
            <a:endParaRPr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 o quinto erro é: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Ignorar os feedbacks recebidos.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No final das contas quem realmente precisa dizer se o seu negócio está no caminho certo é o seu cliente. 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Não adianta você elaborar estratégias, inovações, virar a empresa de cabeça para baixo, se nada disso fizer sentido para o seu cliente. Portanto, uma empresa que não consegue parar para ouvir os pontos de melhoria que seus clientes estão dizendo, está fadada ao fracasso.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Já pararam para pensar sobre isso? Conhecem alguém que já teve dificuldades por oferecer algo que as pessoas não queriam?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sym typeface="Montserrat"/>
              </a:rPr>
              <a:t>Ouvir alguns comentários das participantes sobre o tema.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sym typeface="Montserrat"/>
            </a:endParaRPr>
          </a:p>
          <a:p>
            <a:r>
              <a:rPr lang="pt-BR" b="0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b="0" dirty="0">
                <a:solidFill>
                  <a:srgbClr val="F06478"/>
                </a:solidFill>
              </a:rPr>
              <a:t>Tempo até aqui:</a:t>
            </a:r>
            <a:r>
              <a:rPr lang="pt-BR" b="0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00:33 min.</a:t>
            </a:r>
          </a:p>
          <a:p>
            <a:r>
              <a:rPr lang="pt-BR" b="0" dirty="0">
                <a:solidFill>
                  <a:srgbClr val="F06478"/>
                </a:solidFill>
              </a:rPr>
              <a:t>Para chamar o próximo slide: 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E aí, o que todos esses erros têm em comum?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b="0" dirty="0"/>
          </a:p>
        </p:txBody>
      </p:sp>
      <p:sp>
        <p:nvSpPr>
          <p:cNvPr id="276" name="Google Shape;276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Exo 2"/>
              <a:buNone/>
            </a:pPr>
            <a:fld id="{00000000-1234-1234-1234-123412341234}" type="slidenum">
              <a:rPr lang="pt-BR">
                <a:latin typeface="Exo 2"/>
                <a:ea typeface="Exo 2"/>
                <a:cs typeface="Exo 2"/>
                <a:sym typeface="Exo 2"/>
              </a:rPr>
              <a:t>14</a:t>
            </a:fld>
            <a:endParaRPr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E o que todos esses erros têm em comum?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Todos eles poderiam ter sido evitados se as empresas tivessem realizado uma boa análise de mercado, antes de estruturar seu plano de negócios.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Muitas vezes acreditamos já possuir todas as respostas, quando na verdade precisamos fazer uma análise de mercado mais completa, visando identificar o que já é ofertado e o que podemos melhorar.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Planejar o seu negócio antes de iniciá-lo, ou até mesmo depois que já está funcionando, é essencial para a longevidade da sua empresa.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000" b="0" dirty="0"/>
          </a:p>
          <a:p>
            <a:r>
              <a:rPr lang="pt-BR" sz="1200" dirty="0">
                <a:solidFill>
                  <a:srgbClr val="F06478"/>
                </a:solidFill>
              </a:rPr>
              <a:t>Duração: </a:t>
            </a:r>
            <a:r>
              <a:rPr lang="pt-BR" sz="1200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sz="1200" dirty="0">
                <a:solidFill>
                  <a:srgbClr val="F06478"/>
                </a:solidFill>
              </a:rPr>
              <a:t>Tempo até aqui:</a:t>
            </a:r>
            <a:r>
              <a:rPr lang="pt-BR" sz="1200" dirty="0"/>
              <a:t> </a:t>
            </a:r>
            <a:r>
              <a:rPr lang="pt-BR" sz="1200" b="0" dirty="0">
                <a:solidFill>
                  <a:schemeClr val="tx1"/>
                </a:solidFill>
                <a:latin typeface="Exo 2.0 Light" pitchFamily="2" charset="77"/>
              </a:rPr>
              <a:t>00:36 min.</a:t>
            </a:r>
          </a:p>
          <a:p>
            <a:r>
              <a:rPr lang="pt-BR" sz="1200" dirty="0">
                <a:solidFill>
                  <a:srgbClr val="F06478"/>
                </a:solidFill>
              </a:rPr>
              <a:t>Para chamar o próximo slide: </a:t>
            </a:r>
            <a:endParaRPr lang="pt-BR" sz="12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2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Mas, o que é uma Análise de Mercado ...</a:t>
            </a:r>
            <a:endParaRPr lang="pt-BR" sz="12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000" b="0" dirty="0"/>
          </a:p>
        </p:txBody>
      </p:sp>
      <p:sp>
        <p:nvSpPr>
          <p:cNvPr id="287" name="Google Shape;287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6" name="Google Shape;31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Mas afinal, </a:t>
            </a: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o que é uma análise de mercado e como fazê-la?</a:t>
            </a: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Nesse momento, pergunte para as participantes o que elas acham.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Basicamente, Análise de Mercado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7" name="Google Shape;317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8" name="Google Shape;32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pt-BR" sz="18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Calibri"/>
              </a:rPr>
              <a:t>Dentro do planejamento existe uma etapa muito importante para o desenvolvimento do negócio: a Análise de Mercado.</a:t>
            </a:r>
            <a:endParaRPr lang="pt-BR" sz="18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lang="pt-BR" sz="1800" b="0" i="1" dirty="0">
              <a:latin typeface="Exo 2.0 Light" pitchFamily="2" charset="77"/>
              <a:ea typeface="Tahoma" pitchFamily="34" charset="0"/>
              <a:cs typeface="Tahoma" pitchFamily="34" charset="0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pt-BR" sz="18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Análise de Mercado é uma pesquisa aprofundada que busca entender e conhecer melhor o mercado em que sua empresa está inserida.</a:t>
            </a:r>
            <a:br>
              <a:rPr lang="pt-BR" sz="18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r>
              <a:rPr lang="pt-BR" sz="18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É por meio dela que a empreendedora irá conhecer seu público-alvo, seus concorrentes e seus parceiros-chave, para com esses dados coletados direcionar os objetivos do seu negócio.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pt-BR" sz="18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8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Com todas essas informações em mãos, a empreendedora terá uma visão ampla do seu negócio e do mercado onde atua, podendo fazer com que seu produto ou serviço esteja mais bem posicionado no mercado.</a:t>
            </a:r>
          </a:p>
          <a:p>
            <a:br>
              <a:rPr lang="pt-BR" sz="18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</a:br>
            <a:r>
              <a:rPr lang="pt-BR" sz="2800" dirty="0">
                <a:solidFill>
                  <a:srgbClr val="F06478"/>
                </a:solidFill>
              </a:rPr>
              <a:t>Duração: </a:t>
            </a:r>
            <a:r>
              <a:rPr lang="pt-BR" sz="2800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sz="2800" dirty="0">
                <a:solidFill>
                  <a:srgbClr val="F06478"/>
                </a:solidFill>
              </a:rPr>
              <a:t>Tempo até aqui:</a:t>
            </a:r>
            <a:r>
              <a:rPr lang="pt-BR" sz="2800" dirty="0"/>
              <a:t> </a:t>
            </a:r>
            <a:r>
              <a:rPr lang="pt-BR" sz="2800" b="0" dirty="0">
                <a:solidFill>
                  <a:schemeClr val="tx1"/>
                </a:solidFill>
                <a:latin typeface="Exo 2.0 Light" pitchFamily="2" charset="77"/>
              </a:rPr>
              <a:t>00:39 min.</a:t>
            </a:r>
          </a:p>
          <a:p>
            <a:r>
              <a:rPr lang="pt-BR" sz="2800" dirty="0">
                <a:solidFill>
                  <a:srgbClr val="F06478"/>
                </a:solidFill>
              </a:rPr>
              <a:t>Para chamar o próximo slide: </a:t>
            </a:r>
            <a:endParaRPr lang="pt-BR" sz="28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28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alguns passos ...</a:t>
            </a:r>
            <a:endParaRPr lang="pt-BR" sz="2800" b="0" dirty="0">
              <a:solidFill>
                <a:schemeClr val="tx1"/>
              </a:solidFill>
              <a:latin typeface="Exo 2.0 Light" pitchFamily="2" charset="77"/>
            </a:endParaRPr>
          </a:p>
          <a:p>
            <a:pPr defTabSz="967585">
              <a:spcBef>
                <a:spcPct val="0"/>
              </a:spcBef>
              <a:defRPr/>
            </a:pPr>
            <a:endParaRPr lang="pt-BR" sz="18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</p:txBody>
      </p:sp>
      <p:sp>
        <p:nvSpPr>
          <p:cNvPr id="329" name="Google Shape;329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te ajudar, separamos a seguir 4 passos para realizar uma boa análise de mercado. 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lá?!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b="0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b="0" dirty="0">
                <a:solidFill>
                  <a:srgbClr val="F06478"/>
                </a:solidFill>
              </a:rPr>
              <a:t>Tempo até aqui:</a:t>
            </a:r>
            <a:r>
              <a:rPr lang="pt-BR" b="0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00:40 min.</a:t>
            </a:r>
          </a:p>
          <a:p>
            <a:r>
              <a:rPr lang="pt-BR" b="0" dirty="0">
                <a:solidFill>
                  <a:srgbClr val="F06478"/>
                </a:solidFill>
              </a:rPr>
              <a:t>Para chamar o próximo slide: 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De forma geral, os 4 passos são...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b="0" dirty="0"/>
          </a:p>
        </p:txBody>
      </p:sp>
      <p:sp>
        <p:nvSpPr>
          <p:cNvPr id="342" name="Google Shape;34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3" name="Google Shape;353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Os 4 passos são: </a:t>
            </a:r>
          </a:p>
          <a:p>
            <a:pPr marL="171450" indent="-171450" defTabSz="967585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Análise do seu próprio negócio;</a:t>
            </a: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171450" indent="-171450" defTabSz="967585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Análise do seu setor;</a:t>
            </a: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171450" indent="-171450" defTabSz="967585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Pesquisas;</a:t>
            </a: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pPr marL="171450" indent="-171450" defTabSz="967585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Conhecer seu ecossistemas de negócios.</a:t>
            </a:r>
          </a:p>
          <a:p>
            <a:pPr marL="171450" indent="-171450" defTabSz="967585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Exo 2 ExtraBold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Vocês imaginam o que eles significam?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Nesse momento, pergunte para as participantes se elas conhecem algum dos itens apresentados. 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Exo 2 ExtraBold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Vamos conhecer cada um deles mais a fundo.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Exo 2 ExtraBold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00:43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O primeiro passo é...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354" name="Google Shape;354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Olá, sejam muito bem-vindas!</a:t>
            </a:r>
          </a:p>
          <a:p>
            <a:pPr defTabSz="967585">
              <a:spcBef>
                <a:spcPct val="0"/>
              </a:spcBef>
              <a:defRPr/>
            </a:pPr>
            <a:br>
              <a:rPr lang="pt-BR" sz="1200" b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r>
              <a:rPr lang="pt-BR" sz="1200" b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Neste módulo vamos falar sobre Análise de mercado, entender a importância desse tema para os nossos negócios e como podemos pensar de forma estratégia em diferenciais e oportunidades.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 se vocês já ouviram falar sobre esse tema?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pt-BR" sz="1200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Inicie o encontro, explicando qual será o tema da aula e de qual Pilar ele faz parte.</a:t>
            </a: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pt-BR" sz="12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00:01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Mas antes, vamos realizar o nosso check-in...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pt-BR" sz="12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pt-BR" sz="12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81797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6" name="Google Shape;386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primeira análise que você deve fazer, antes de pensar nos concorrentes e no mercado, é realizar uma análise interna, ou seja, conhecer melhor o seu negócio. 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Quando você consegue enxergar quais são as forças do seu negócio, é possível potencializá-las a fim de desenvolver ainda mais a sua empresa.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Por outro lado, conhecer as fraquezas que seu empreendimento possui vai lhe mostrar quais pontos merecem maior atenção para serem mais bem trabalhados ou reformatados.</a:t>
            </a: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Por exemplo: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Um salão de beleza especializado em cabelos afro: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Forças: Profissionais especializadas em cabelos afro; Produtos exclusivos para esse tipo de cabelo; Acessórios criativos para utilizar nos penteados; Preço acessível.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Fraquezas: Marca ainda desconhecida no mercado; Pouco recurso para investimento em marketing; Localização do ponto não é atrativa.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O segundo passo é...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387" name="Google Shape;387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1" name="Google Shape;401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próxima análise a ser feita é sobre o setor em que você irá atuar ou que já atua. Conhecer o setor é crucial para os próximos passos de pesquisa.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Nesse ponto é importante que você saiba reconhecer o tamanho do mercado em que você está e quais são as oportunidades e ameaças que esse mercado possui com relação a clientes, concorrentes, fornecedores, novos entrantes, substitutos, economia, naturalidade etc.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Em nosso exemplo de como um salão de beleza para cabelos afro identificou o tamanho do mercado e suas oportunidades e ameaças: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Oportunidades: Número muito elevado de potenciais clientes; Pouca concorrência; Segmento muito específico; capacidade de expandir para outras cidades do Estado; Fácil acesso a fornecedores com produtos especializados.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Ameaças: Concorrentes de maior nome consolidados no mercado; Dificuldade de encontrar profissionais especializados; Renda média baixa da população feminina negra; Carga tributária alta.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O terceiro passo é...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02" name="Google Shape;402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8" name="Google Shape;428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Conhecendo o setor, agora é hora de começar as pesquisas. Isso mesmo, entenda que toda a análise de mercado é baseada em pesquisa. Por isso, você precisará se dedicar em coletar informações que serão necessárias para o resultado real da análise.</a:t>
            </a:r>
          </a:p>
          <a:p>
            <a:pPr lvl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uma completa análise de mercado, você precisará realizar 3 tipos pesquisas:</a:t>
            </a:r>
          </a:p>
          <a:p>
            <a:pPr marL="171450" lvl="0" indent="-17145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Estudos de clientes; </a:t>
            </a:r>
          </a:p>
          <a:p>
            <a:pPr marL="171450" lvl="0" indent="-17145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Estudos de concorrência; </a:t>
            </a:r>
          </a:p>
          <a:p>
            <a:pPr marL="171450" lvl="0" indent="-17145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 Estudos de fornecedores.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conhecer um pouco mais sobre cada uma delas à seguir.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explorar mais a fundo esses estudos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29" name="Google Shape;429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4" name="Google Shape;444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Essa é uma das etapas mais importantes de toda a análise. Identificar e conhecer as preferências e hábitos de seus clientes pode te dar a oportunidade de oferecer-lhes soluções para algo que precisam ou desejam.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Existem algumas perguntas que são guias para identificação do seu público-alvo. Estas perguntas estão divididas em 4 tópicos: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1. Características: faixa etária, como atuam, quanto ganham, dentre outras características do seu cliente;</a:t>
            </a: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</a:t>
            </a: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2. Interesses e comportamentos: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Esse produto/serviço é essencial? Que quantidade e com qual frequência compram esse tipo de produto ou serviço?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3. Motivação de compra: O que motiva a compra? O preço? A qualidade? A marca? O prazo de entrega?</a:t>
            </a: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4. Localização: Qual tamanho do mercado? Onde quero atuar? Onde estão concentrados a maioria dos meus clientes em potencial?</a:t>
            </a: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Essas são algumas perguntas que devem ser respondidas no momento em que estivermos pesquisando mais sobre nossos clientes.</a:t>
            </a: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00:51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Outro tipo de estudo é...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b="0" dirty="0"/>
          </a:p>
        </p:txBody>
      </p:sp>
      <p:sp>
        <p:nvSpPr>
          <p:cNvPr id="445" name="Google Shape;445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4" name="Google Shape;594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Em todo mercado existe concorrência. Os concorrentes não devem ser vistos por você como inimigos, mas como semelhantes que dividem o mesmo objetivo e buscam solucionar os mesmos problemas da sociedade.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Com essa nova ótica, é possível analisar a concorrência de forma racional, identificando suas forças e fraquezas, observando as estratégias e posicionamentos de mercado. Com a análise da concorrência, você poderá avaliar os pontos fortes e fracos dos seus concorrentes e ter um melhor entendimento sobre quais produtos ou serviços deverá oferecer, como anunciá-los e como posicionar a sua empresa.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Como fazer a pesquisa de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concorrentes?Você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pode iniciar com buscas na internet e canais de comunicação dessas empresas, assim como visitar seus principais concorrentes, conhece-los de perto, observar suas forças e fraquezas, ver o que fazem, como fazem, como ofertam e que valor estão entregando a seus clientes.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É muito importante que você analise os resultados. Em alguns casos, a concorrência pode chegar a ser tão desleal que inviabiliza o negócio.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00:53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Por fim, outro tipo de estudo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lang="pt-BR" sz="1200" b="0" dirty="0">
              <a:latin typeface="Exo 2.0 Light" pitchFamily="2" charset="77"/>
            </a:endParaRPr>
          </a:p>
        </p:txBody>
      </p:sp>
      <p:sp>
        <p:nvSpPr>
          <p:cNvPr id="595" name="Google Shape;595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9" name="Google Shape;639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Os fornecedores são todos os parceiros que você precisa para ter os recursos necessários para realizar as atividades-chave e entregar valor para o seu cliente. Em primeiro lugar você de listar todos os recursos que precisa para desenvolver o seu negócio. A partir daí, é hora de buscar os fornecedores desses recursos.</a:t>
            </a: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Há fornecedores de recursos que serão esporádicos, mas há aqueles fornecedores que são de produtos/serviços diários e que você precisa ter um bom relacionamento.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Um fornecedor descompromissado pode causar um grande problema na sua empresa e no seu relacionamento com os clientes. E é por isso que o estudo de fornecedores é tão importante na escolha dos parceiros certos para estarem ao seu lado no desenvolvimento do seu negócio.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Fornecedores podem ser encontrados em suas sedes, website, redes sociais, por meio de sindicatos e organizações de classe. Busque referências e visite os fornecedores em potencial e conheça suas capacidades de atendimento.</a:t>
            </a: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Procure manter um relacionamento próximo com os principais, eles são parceiros importantes para o seu negócio.</a:t>
            </a: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00:55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Por fim, uma das melhores maneiras para que seu negócio entregue muito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</p:txBody>
      </p:sp>
      <p:sp>
        <p:nvSpPr>
          <p:cNvPr id="640" name="Google Shape;640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2" name="Google Shape;672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Por fim, uma das melhores maneiras para que seu negócio entregue muito mais valor para o seu cliente é por meio dos ecossistemas.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Ao conhecer seu ecossistema de negócios, ou seja, as empresas e instituições que fazem parte do seu ramo, você pode unir forças com outras organizações, alinhar capacidades e compartilhar recursos para criar produtos e serviços novos e inovadores, ou acelerar a velocidade de chegada de novos produtos/serviços ao mercado.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Exemplos de Ecossistemas de Negócios: Associações Comerciais, Associações de Empreendedores, Cooperativas, Grupos de Desenvolvimento Econômico, Sebrae etc.</a:t>
            </a:r>
          </a:p>
          <a:p>
            <a:pPr marL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que acharam desses passos? Já realizaram algum deles?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Perguntar para as participantes o que acharam dos passos e verificar se ficou alguma dúvida.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Incentivá-las a colocarem em prática os passos apresentados, buscando conhecer bem seu mercado e formar parcerias estratégicas.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endParaRPr lang="pt-BR" sz="1200" b="0" dirty="0">
              <a:latin typeface="Exo 2.0 Light" pitchFamily="2" charset="77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00:57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Como dito por Oprah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indent="-228600"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sym typeface="Arial"/>
            </a:endParaRPr>
          </a:p>
        </p:txBody>
      </p:sp>
      <p:sp>
        <p:nvSpPr>
          <p:cNvPr id="673" name="Google Shape;673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Como dito por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Oprah Winfrey – Apresentadora e Empreendedora norte-americana: “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Dar o seu melhor neste exato momento vai colocá-la no melhor lugar possível no momento seguinte”.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 Extra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Por isso, mesmo que seu negócio esteja em fase inicial, é importante você realizar a análise de mercado e pesquisas da melhor forma possível. Você poderá ter ideias ou chegar a conclusões valiosas, antes mesmo de iniciar o seu negócio.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</a:t>
            </a:r>
          </a:p>
          <a:p>
            <a:endParaRPr lang="pt-BR" sz="1200" b="0" dirty="0">
              <a:latin typeface="Exo 2.0 Light" pitchFamily="2" charset="77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00:58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Chegou a hora de praticarmos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indent="-228600"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dirty="0"/>
          </a:p>
        </p:txBody>
      </p:sp>
      <p:sp>
        <p:nvSpPr>
          <p:cNvPr id="300" name="Google Shape;300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6" name="Google Shape;776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Agora chegou a hora de praticarmos. Vamos lá?!</a:t>
            </a:r>
          </a:p>
          <a:p>
            <a:endParaRPr lang="pt-BR" sz="1200" dirty="0">
              <a:latin typeface="Exo 2.0 Light" pitchFamily="2" charset="77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00:59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o exercício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indent="-228600"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  <a:sym typeface="Arial"/>
            </a:endParaRPr>
          </a:p>
        </p:txBody>
      </p:sp>
      <p:sp>
        <p:nvSpPr>
          <p:cNvPr id="777" name="Google Shape;777;p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9" name="Google Shape;789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fazer o exercício chamado “Análise de mercado”.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Entregar a folha com o exercício para cada participantes ou, se disponível, elas podem realizar na Agenda da Mulher Empreendedora.</a:t>
            </a:r>
            <a:endParaRPr lang="pt-BR" sz="1200" dirty="0">
              <a:latin typeface="Exo 2.0 Light" pitchFamily="2" charset="77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  <a:sym typeface="Montserrat"/>
            </a:endParaRPr>
          </a:p>
          <a:p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Nesse exercício, vamos nos reunir em grupo, para realizar uma primeira análise sobre o nosso negócio, ou um negócio fictício, caso ninguém do grupo tenha um negócio e queira utilizar para o estudo de caso.</a:t>
            </a:r>
          </a:p>
          <a:p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Pedir para as participantes se dividirem em grupos de até 4 pessoas.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Explicar que elas devem selecionar um negócio próprio, de alguma das participantes, ou um fictício, para realizar o exercício a seguir.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  <a:sym typeface="Montserrat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entender como o exercício funciona.</a:t>
            </a:r>
            <a:endParaRPr lang="pt-BR" sz="1200" dirty="0">
              <a:latin typeface="Exo 2.0 Light" pitchFamily="2" charset="77"/>
              <a:sym typeface="Montserrat"/>
            </a:endParaRPr>
          </a:p>
          <a:p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01:02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entender como ele funciona ...</a:t>
            </a:r>
          </a:p>
          <a:p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790" name="Google Shape;790;p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>
                <a:solidFill>
                  <a:schemeClr val="tx1"/>
                </a:solidFill>
                <a:latin typeface="Exo 2.0 Light" pitchFamily="2" charset="77"/>
                <a:ea typeface="Montserrat"/>
                <a:cs typeface="Montserrat"/>
                <a:sym typeface="Montserrat"/>
              </a:rPr>
              <a:t>Vamos dar início ao nosso check-in. Hoje vamos nos apresentar falando como estamos chegando e se você conhece os concorrente do seu negócio.</a:t>
            </a:r>
            <a:endParaRPr lang="pt-BR" sz="1200" i="1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Fazer o check-in com todas as participantes, começando pelo seu próprio check-in. </a:t>
            </a:r>
            <a:r>
              <a:rPr lang="pt-BR" sz="1200" dirty="0">
                <a:latin typeface="Exo 2.0 Light" pitchFamily="2" charset="77"/>
                <a:sym typeface="Montserrat"/>
              </a:rPr>
              <a:t>Após o seu compartilhar, sinalize para a pessoa a sua direita seguir e assim sucessivamente.</a:t>
            </a:r>
            <a:endParaRPr lang="pt-BR" sz="1200" dirty="0"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Evite interrupções nesse momento e o coloque máximo da sua atenção na pessoa que está falando. Se sentir que os participantes estão dispersando ou tendo conversas paralelas, retome a atenção do grupo para a pessoa que está falando.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08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00:09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br>
              <a:rPr lang="pt-BR" dirty="0">
                <a:solidFill>
                  <a:srgbClr val="F06478"/>
                </a:solidFill>
              </a:rPr>
            </a:br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Montserrat"/>
              </a:rPr>
              <a:t>Muito bem, agora que nos conhecemos, vamos conferir a agenda de hoje...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204" name="Google Shape;20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Esse exercício é dividido nesses 4 blocos de análise: Forças, Fraquezas, Oportunidades e Ameaças. E um último bloco para pensarmos nas 3 primeiras ações que vamos realizar, após fazer a análise do nosso mercado.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entender cada um dos 4 blocos de análise: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algn="l"/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Forças: São as coisas que você faz muito bem ou as vantagens que você possui, como suas habilidades excepcionais na costura ou uma localização conveniente da sua loja no bairro.</a:t>
            </a: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algn="l"/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Fraquezas: Aqui entram as limitações ou áreas em que você pode melhorar, como a falta de visibilidade online ou uma oferta limitada de serviços além da costura básica.</a:t>
            </a:r>
          </a:p>
          <a:p>
            <a:pPr algn="l"/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Oportunidades: São situações externas que podem ser vantajosas para o seu negócio, como a chance de expandir para aulas de costura, parcerias com lojas locais ou a possibilidade de usar a internet para atrair mais clientes.</a:t>
            </a:r>
          </a:p>
          <a:p>
            <a:pPr algn="l"/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Ameaças: São fatores externos que podem dificultar seu sucesso, como a concorrência forte de grandes marcas ou mudanças na demanda por certos serviços de costura.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Verificar se as participantes possuem alguma dúvida sobre o assunto e atividade.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01:04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ver um exemplo, para nos ajudar a entender esse exercício...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801" name="Google Shape;80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53689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9" name="Google Shape;789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ver um exemplo de análise, pensando em uma costureira, iniciando o seu pequeno negócio no bairro.</a:t>
            </a:r>
          </a:p>
          <a:p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começar quais vocês acham que são as “Forças” dela?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Ouvir algumas ideias e opiniões das participantes, antes de apresentar o próximo slide com o bloco preenchido.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ver um exemplo.</a:t>
            </a:r>
          </a:p>
          <a:p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ver um exemplo do primeiro bloco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790" name="Google Shape;790;p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48263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Ao pensar sobre as forças dela, podemos chegar a ideias como: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Experiência e habilidades de costura que garantem qualidade no trabalho.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Localizada em um bairro movimentado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Capacidade de oferecer serviços personalizados e flexíveis de acordo com as necessidades dos clientes.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Dentre outras.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E quais vocês acham que são as fraquezas de um negócio assim?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Ouvir algumas ideias e opiniões das participantes, antes de apresentar o próximo slide com o bloco preenchido.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04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ver o próximo bloco...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801" name="Google Shape;80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Ao pensar sobre as fraquezas dela, podemos chegar a ideias como: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Baixa presença online e pouca publicidade local.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Oferta limitada de serviços além da demanda que consegue dar conta.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Dependência excessiva dos clientes locais.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Dentre outras.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Aqui começamos a ver alguns pontos de melhoria e atenção.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Vamos avançar. Quais vocês acham que são as oportunidades existentes para esse negócio?</a:t>
            </a: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</a:b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Ouvir algumas ideias e opiniões das participantes, antes de apresentar o próximo slide com o bloco preenchido.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04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01:13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ver o próximo bloco...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ea typeface="Montserrat"/>
              <a:cs typeface="Montserrat"/>
              <a:sym typeface="Montserrat"/>
            </a:endParaRPr>
          </a:p>
        </p:txBody>
      </p:sp>
      <p:sp>
        <p:nvSpPr>
          <p:cNvPr id="801" name="Google Shape;80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49095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Ao pensar sobre as oportunidades dela, podemos chegar a ideias como: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Potencial de expandir o alcance através de redes sociais.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Oferecer serviços adicionais, como aulas de costura ou customização de roupas.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Parcerias com lojas de roupas locais para ampliar os serviços oferecidos.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Dentre outras.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Interessante, não é mesmo?!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E quais vocês acham que são as ameaças que esse negócio pode enfrentar?</a:t>
            </a: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</a:b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Ouvir algumas ideias e opiniões das participantes, antes de apresentar o próximo slide com o bloco preenchido.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04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01:17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ver o próximo bloco...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ea typeface="Montserrat"/>
              <a:cs typeface="Montserrat"/>
              <a:sym typeface="Montserrat"/>
            </a:endParaRPr>
          </a:p>
        </p:txBody>
      </p:sp>
      <p:sp>
        <p:nvSpPr>
          <p:cNvPr id="801" name="Google Shape;80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893818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Ao pensar sobre as ameaças dela, podemos chegar a ideias como: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Possibilidade de perder clientes para grandes lojas.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Mudanças nas tendências da moda ou na demanda por serviços.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Restrições financeiras ou de recursos para investir em divulgação.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Dentre outras.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Aqui, encontramos pontos de atenção que devemos cuidar ou prevenir.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Após realizar essa análise, quais seriam 3 passos que vocês acreditam que esse negócio poderia dar, visando explorar as oportunidades e diminuir as ameaças?</a:t>
            </a: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</a:b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Ouvir algumas ideias e opiniões das participantes, antes de apresentar o próximo slide com o bloco preenchido.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04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01:21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Por fim, os próximos passos podem ser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ea typeface="Montserrat"/>
              <a:cs typeface="Montserrat"/>
              <a:sym typeface="Montserrat"/>
            </a:endParaRPr>
          </a:p>
        </p:txBody>
      </p:sp>
      <p:sp>
        <p:nvSpPr>
          <p:cNvPr id="801" name="Google Shape;80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54251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Alguns exemplos de ações seriam: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Criar um perfil nas redes sociais (Facebook, Instagram) para exibir trabalhos anteriores, interagir com clientes e mostrar habilidades.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Pesquisar a viabilidade de oferecer aulas de costura para iniciantes.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Oferecer descontos ou promoções para os primeiros clientes ou aqueles que indicarem novos clientes.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Dentre outras coisas que poderíamos fazer. O importante é definir as primeiras e colocar em prática, antes de pensar em novas ações.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Verificar se ficou alguma dúvida sobre o tema e o exercício, antes de avançar.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04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01:25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br>
              <a:rPr lang="pt-BR" dirty="0">
                <a:solidFill>
                  <a:schemeClr val="tx1"/>
                </a:solidFill>
                <a:latin typeface="Exo 2.0 Light" pitchFamily="2" charset="77"/>
              </a:rPr>
            </a:b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Agora chegou a hora de colocar a mão na massa ...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b="0" dirty="0"/>
          </a:p>
        </p:txBody>
      </p:sp>
      <p:sp>
        <p:nvSpPr>
          <p:cNvPr id="801" name="Google Shape;80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55305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Então, chegou a hora de colocarmos a mão na massa e fazermos uma análise do nosso negócio. 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Vocês terão 20 minutos para isso.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lá?!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Iniciar o exercício e cronometrar 20 minutos;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Você pode deixar uma música de fundo tocando em volume baixo.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Enquanto os grupos desenvolvem o exercício, rodar entre cada um dos grupos, verificando os avanços e tirando potenciais dúvidas. Evite dar respostas próprias e incentive as participantes a refletirem por si mesmas sobre cada item. 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Após 20 minutos encerre o exercício e avance para o próximo slide, para ouvir alguns grupos.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20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01:45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E aí, como foi o exercício?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801" name="Google Shape;80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08366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1" name="Google Shape;631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28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 aí, como foi o exercício? Conseguiram pensar em coisas diferentes para explorar as oportunidades ou diminuir as ameaças?</a:t>
            </a:r>
          </a:p>
          <a:p>
            <a:pPr defTabSz="967585">
              <a:spcBef>
                <a:spcPct val="0"/>
              </a:spcBef>
              <a:defRPr/>
            </a:pPr>
            <a:endParaRPr lang="pt-BR" sz="28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28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Gostaria de ouvir alguns grupos.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8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2800" dirty="0">
                <a:latin typeface="Exo 2.0 Light" pitchFamily="2" charset="77"/>
                <a:ea typeface="Montserrat"/>
                <a:cs typeface="Montserrat"/>
                <a:sym typeface="Montserrat"/>
              </a:rPr>
              <a:t>Escutar algumas impressões e ideias  dos grupos.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2800" dirty="0">
                <a:latin typeface="Exo 2.0 Light" pitchFamily="2" charset="77"/>
                <a:ea typeface="Montserrat"/>
                <a:cs typeface="Montserrat"/>
                <a:sym typeface="Montserrat"/>
              </a:rPr>
              <a:t>Ao final, incentivar as participantes a seguirem utilizando esse conhecimento para fazerem a análise dos seus negócios depois da aula.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8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Lembrem-se de, sempre que necessário, rever esse exercício e refletir sobre as forças, fraquezas, oportunidades e ameaças do seu negócio. Assim como, traçar um plano de ação após tal análise. 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28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4000" dirty="0">
                <a:solidFill>
                  <a:srgbClr val="F06478"/>
                </a:solidFill>
              </a:rPr>
              <a:t>Duração: </a:t>
            </a:r>
            <a:r>
              <a:rPr lang="pt-BR" sz="4000" b="0" dirty="0">
                <a:solidFill>
                  <a:schemeClr val="tx1"/>
                </a:solidFill>
                <a:latin typeface="Exo 2.0 Light" pitchFamily="2" charset="77"/>
              </a:rPr>
              <a:t>10 min.</a:t>
            </a:r>
          </a:p>
          <a:p>
            <a:r>
              <a:rPr lang="pt-BR" sz="4000" dirty="0">
                <a:solidFill>
                  <a:srgbClr val="F06478"/>
                </a:solidFill>
              </a:rPr>
              <a:t>Tempo até aqui:</a:t>
            </a:r>
            <a:r>
              <a:rPr lang="pt-BR" sz="4000" dirty="0"/>
              <a:t> </a:t>
            </a:r>
            <a:r>
              <a:rPr lang="pt-BR" sz="4000" b="0" dirty="0">
                <a:solidFill>
                  <a:schemeClr val="tx1"/>
                </a:solidFill>
                <a:latin typeface="Exo 2.0 Light" pitchFamily="2" charset="77"/>
              </a:rPr>
              <a:t>01:55 min.</a:t>
            </a:r>
          </a:p>
          <a:p>
            <a:r>
              <a:rPr lang="pt-BR" sz="4000" dirty="0">
                <a:solidFill>
                  <a:srgbClr val="F06478"/>
                </a:solidFill>
              </a:rPr>
              <a:t>Para chamar o próximo slide: </a:t>
            </a:r>
            <a:endParaRPr lang="pt-BR" sz="40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40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Como dito por Estée ...</a:t>
            </a:r>
            <a:endParaRPr lang="pt-BR" sz="4000" b="0" dirty="0">
              <a:solidFill>
                <a:schemeClr val="tx1"/>
              </a:solidFill>
              <a:latin typeface="Exo 2.0 Light" pitchFamily="2" charset="77"/>
            </a:endParaRP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2800" dirty="0">
              <a:latin typeface="Exo 2.0 Light" pitchFamily="2" charset="77"/>
            </a:endParaRPr>
          </a:p>
        </p:txBody>
      </p:sp>
      <p:sp>
        <p:nvSpPr>
          <p:cNvPr id="632" name="Google Shape;632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>
                <a:latin typeface="Exo 2.0" panose="00000500000000000000" pitchFamily="50" charset="0"/>
              </a:rPr>
              <a:t>38</a:t>
            </a:fld>
            <a:endParaRPr dirty="0">
              <a:latin typeface="Exo 2.0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92550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9" name="Google Shape;859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Como dito por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Estée Lauder – Empreendedora norte-americana fundadora da Estée Lauder Cosméticos: “Eu não sonhei com o sucesso. Eu trabalhei para ele”.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Por isso,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Conheça seu mercado, estude seus concorrentes e crie verdadeiros diferenciais. Não desista facilmente e mostre ao mundo o que você é capaz de realizar.</a:t>
            </a:r>
          </a:p>
          <a:p>
            <a:pPr defTabSz="967585">
              <a:spcBef>
                <a:spcPct val="0"/>
              </a:spcBef>
              <a:defRPr/>
            </a:pP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Tenho certeza de que você pode criar projetos incríveis!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01:56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Bacana, não é mesmo?!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860" name="Google Shape;860;p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Hoje começaremos com um diagnóstico para avaliar nossos conhecimentos sobre o tema.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Em seguida, falaremos sobre os erros comuns ao estruturar um negócio, o que é análise de mercado e qual a sua importância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finalizar, vamos aprender uma ferramenta prática para pensar em diferenciais e oportunidades para o nosso negócio, e colocar em prática todo o aprendizado obtido.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Muito bacana, não é mesmo?!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Percorrer rapidamente todos os tópicos da Agenda</a:t>
            </a:r>
            <a:r>
              <a:rPr lang="pt-BR" sz="1100" b="0" dirty="0">
                <a:latin typeface="Exo 2.0 Light" pitchFamily="2" charset="77"/>
                <a:sym typeface="Montserrat"/>
              </a:rPr>
              <a:t>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b="0" dirty="0">
              <a:solidFill>
                <a:schemeClr val="tx1">
                  <a:lumMod val="50000"/>
                  <a:lumOff val="50000"/>
                </a:schemeClr>
              </a:solidFill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00:10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Agora que já conhecemos a agenda do dia, iniciaremos nossa jornada...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b="0" dirty="0">
              <a:solidFill>
                <a:schemeClr val="tx1">
                  <a:lumMod val="50000"/>
                  <a:lumOff val="50000"/>
                </a:schemeClr>
              </a:solidFill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226" name="Google Shape;22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  para quem quer seguir aprendendo, vou deixar aqui algumas recomendações complementares.</a:t>
            </a:r>
          </a:p>
          <a:p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01:57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E para quem quer seguir aprendendo...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40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83106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6" name="Google Shape;876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Antes de encerrarmos nossa aula, vou deixar aqui 3 sugestões complementares para que quiser se aprofundando no tema.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Não deixe de colocar em prática os conhecimentos aqui adquiridos e sempre que necessário rever o módulo e explorar nossos materiais complementares.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Citar cada uma das sugestões complementares;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Lembrar que elas também estão disponíveis na Agenda da Mulher Empreendedora;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Incentivar as participantes a seguirem estudando sobre o assunto.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01:58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Chegamos ao fim do nosso workshop...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7" name="Google Shape;877;p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41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Chegamos ao fim do nosso workshop.</a:t>
            </a:r>
          </a:p>
          <a:p>
            <a:pPr>
              <a:lnSpc>
                <a:spcPct val="130000"/>
              </a:lnSpc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>
              <a:lnSpc>
                <a:spcPct val="130000"/>
              </a:lnSpc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Não temos dúvidas de que esse é o primeiro passo para seus projetos crescerem ainda mais!</a:t>
            </a:r>
          </a:p>
          <a:p>
            <a:pPr>
              <a:lnSpc>
                <a:spcPct val="130000"/>
              </a:lnSpc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>
              <a:lnSpc>
                <a:spcPct val="130000"/>
              </a:lnSpc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Boas negócios e até a próxima!</a:t>
            </a:r>
          </a:p>
          <a:p>
            <a:pPr>
              <a:lnSpc>
                <a:spcPct val="130000"/>
              </a:lnSpc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01:59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-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>
              <a:lnSpc>
                <a:spcPct val="130000"/>
              </a:lnSpc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42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990473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6" name="Google Shape;896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Encerrar o workshop e deixar a capa projetada.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Se possível, colocar uma música.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Se despedir das participantes.</a:t>
            </a:r>
            <a:endParaRPr lang="pt-BR" sz="1200" dirty="0"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7" name="Google Shape;897;p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43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Mas, antes de iniciarmos, te convidamos a refletir sobre o tema e seus conhecimentos prévios, com o nosso Diagnóstico Inicial.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Lembrem-se que não existe certo ou errado. Utilize esse momento para refletir e resgatar sobre seus conhecimentos sobre o assunto.</a:t>
            </a: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Recomenda-se entregar uma folha impressa com o Diagnóstico para as participantes ou, se disponível, incentivar o uso da Agenda da Mulher Empreendedora.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00:11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Para começarmos nosso módulo, reflita sobre as seguintes questões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Montserrat"/>
              </a:rPr>
              <a:t>...</a:t>
            </a:r>
          </a:p>
          <a:p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5356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começarmos nosso módulo, reflita sobre as perguntas do slide.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Recomenda-se ler todas as perguntas para as participantes.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Algumas perguntas que podem ajudar no fechamento do diagnóstico são:</a:t>
            </a:r>
          </a:p>
          <a:p>
            <a:pPr marL="685800" lvl="1" indent="-228600"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Como foi responder o diagnóstico para vocês?</a:t>
            </a:r>
          </a:p>
          <a:p>
            <a:pPr marL="685800" lvl="1" indent="-228600"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Conseguiram responder todas as perguntas? </a:t>
            </a:r>
          </a:p>
          <a:p>
            <a:br>
              <a:rPr lang="pt-BR" sz="1200" dirty="0">
                <a:latin typeface="Exo 2.0 Light" pitchFamily="2" charset="77"/>
              </a:rPr>
            </a:br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08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00:19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Mas, por que...</a:t>
            </a:r>
          </a:p>
          <a:p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186" name="Google Shape;186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começar o nosso módulo, eu queria levantar algumas opiniões com vocês. Por que vocês acham que devemos fazer uma análise de mercado?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Ouvir algumas opiniões e ideias das participantes, mesmo não tendo explicado o conceito ainda, visando verificar o quanto já sabem sobre o tema ou quais são as principais impressões. 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00:20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entender melhor a seguir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6025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Segundo um estudo realizado pelo Sebrae em 2020, foi detectado que 21,6% das  pequenas empresas fecham as portas antes de completar 5 anos 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Por que vocês acham que isso acontece?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Nesse momento, pergunte a opinião das participantes, antes de avançar.</a:t>
            </a: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conhecer alguns dos principais erros cometidos pelas empresas e o motivo disso acontecer a seguir.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00:22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alguns dos principais erros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720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conhecer quais são os 05 erros mais cometidos ao se estruturar um negócio. 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lá?!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s-ES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00:23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O primeiro erro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D99A17-2F1A-4A4B-8E22-6E733F9E1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A8B31B-E2F7-4CA5-954E-ACBF94F7D9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8B6D29-2A91-4766-80CA-FC657F91A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07/12/2023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220963-261C-4D31-84C7-F0BC1B838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E7909F-46E9-4C48-AC76-852EC05B4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283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E4CA06-343C-47A8-B0CC-6A8BF7EC3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3DA54ED-651A-4DD6-989F-BFAF6B2AD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C37045-F244-4E09-AB6C-E7B302CBC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07/12/2023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A9DDDD-85D3-4E68-8BEA-9BC30E7FC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495F73-65EB-4755-AB20-652FC18F8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8203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C4E3EE-25F4-4FC7-B11F-F7C8D1F2FE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DE9FE45-35AF-4597-A398-856EAE20C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0D480D-A935-4C27-8150-AD8CB68B3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07/12/2023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4B1BC1-6DDE-415F-A9EE-FDD0389D9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972D32-05F7-4F83-AF72-C6E26D65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0263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018E5F-451A-4C63-9D26-44425132B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CFFCB21-CC0F-4051-B4C5-0394CF6DC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5BA38B-F70F-4F38-A27E-2DB242F01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07/12/2023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C1E24F-4A97-4296-8DD5-EB6B089A6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446F50-5730-454E-A6EE-0A5619BA9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5052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8D00D8-21A7-44A4-9D89-5B4FFC8EC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5FC6716-E740-42A2-9FB6-5C025657D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771791-E8DC-4D4A-B2CB-E1C1EBD55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07/12/2023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B9F0DA-FB63-4544-BC3F-AAA88ED66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A4B947-1684-4F0F-9DE3-B63D54B30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4414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30FF18-23CB-472E-A41D-0516AB7BC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32581D-FF5E-47CC-8E4B-2B072DE95C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D5652A3-4E5C-4631-B493-DA66008CD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04E6C22-2BED-4345-8BFF-91CA1E587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07/12/2023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EC31C31-1608-44D6-BB3A-0FB55EC22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4A4BC63-ECE2-4E42-A251-EA8A35A59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8798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3838F5-92C9-4498-BD5D-10D862E12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1DB8C7-C5BF-4C1B-BA35-8C12AF969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6CD243E-06C1-4532-B273-90D9569C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F311251-50F5-4C27-9DC6-2E34B6142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F7C325-4131-43BD-AB9E-5AB60AF0C6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2E2EBCF-47F6-46AF-BAC4-2D012D88E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07/12/2023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2A6A034-BF56-47DB-B2B4-684FE391B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5CEE7E7-2A95-4789-B299-80B07E7DF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45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25053E-D83B-43D3-A06B-10CEE1E66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57D20-0CDA-4D03-A343-B4A2EE0B7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07/12/2023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8384941-26DF-4243-826F-8FEDD0EDA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DCB3F22-FF36-4D72-BD03-3944239FB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7978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B4F2330-10B5-4B86-BDBA-3D3BE0AFD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07/12/2023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F3401D6-9624-44EA-8F4E-C94DD4515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0E82E7E-FEAF-45C8-9704-1B5725C1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19128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F9754A-A9DA-4944-90F4-B72A1DF5E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711E74-8D40-4E13-B145-29881C556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7B41FA7-6402-402B-9414-449D080F1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B9C45B5-E6B0-42A4-A66A-2B3E44CA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07/12/2023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CF45536-E010-40A5-AEB6-D460CF181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2D78F25-E783-4A13-8A74-655B61E8B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3814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E2C4F1-9A16-4115-BA1C-B359CE08D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7539CCA-94E7-4A30-A9F4-47F2E182AC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5282A44-6295-4FE9-92EF-0F528F2AA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32CB20B-1080-4354-961F-8C6EB42FA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07/12/2023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37AA8CE-CE50-4893-888C-4FD00BE75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DE3EF5-AF08-4A4D-A232-00F4B26BF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5467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B34CB66-79A5-4BAE-BAA4-ABA728B6C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89BAB9-8D51-42E4-9CE5-5B523EB10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258D78-4FBD-4264-AEBC-557F64BA41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6FF87-8EAF-4812-8240-1ACDDDC65625}" type="datetimeFigureOut">
              <a:rPr lang="pt-BR" smtClean="0"/>
              <a:t>07/12/2023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32C25A-E5EB-4E3F-93BA-F4FA8DA5F4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2CB5E9-234F-4DCF-86D5-0D04919E4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2F137-BCC2-4AD1-AF85-2D0248E12762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48A1C1B-B79E-E6D7-061A-91C9EE550450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052187" y="6642100"/>
            <a:ext cx="2116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Classificação da informação: Uso Interno</a:t>
            </a:r>
          </a:p>
        </p:txBody>
      </p:sp>
    </p:spTree>
    <p:extLst>
      <p:ext uri="{BB962C8B-B14F-4D97-AF65-F5344CB8AC3E}">
        <p14:creationId xmlns:p14="http://schemas.microsoft.com/office/powerpoint/2010/main" val="3952830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svg"/><Relationship Id="rId4" Type="http://schemas.openxmlformats.org/officeDocument/2006/relationships/image" Target="../media/image1.jp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3.svg"/><Relationship Id="rId4" Type="http://schemas.openxmlformats.org/officeDocument/2006/relationships/image" Target="../media/image9.jp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4.png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71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76.svg"/><Relationship Id="rId4" Type="http://schemas.openxmlformats.org/officeDocument/2006/relationships/image" Target="../media/image73.jpeg"/><Relationship Id="rId9" Type="http://schemas.openxmlformats.org/officeDocument/2006/relationships/image" Target="../media/image7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jpg"/><Relationship Id="rId4" Type="http://schemas.openxmlformats.org/officeDocument/2006/relationships/image" Target="../media/image7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76.svg"/><Relationship Id="rId4" Type="http://schemas.openxmlformats.org/officeDocument/2006/relationships/image" Target="../media/image83.jpeg"/><Relationship Id="rId9" Type="http://schemas.openxmlformats.org/officeDocument/2006/relationships/image" Target="../media/image7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25.svg"/><Relationship Id="rId4" Type="http://schemas.openxmlformats.org/officeDocument/2006/relationships/image" Target="../media/image22.jpe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10" Type="http://schemas.openxmlformats.org/officeDocument/2006/relationships/image" Target="../media/image25.svg"/><Relationship Id="rId4" Type="http://schemas.openxmlformats.org/officeDocument/2006/relationships/image" Target="../media/image29.jpe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4.jpe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9" Type="http://schemas.openxmlformats.org/officeDocument/2006/relationships/image" Target="../media/image3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89;p1" descr="Mulher sentada em um jardim&#10;&#10;Descrição gerada automaticamente">
            <a:extLst>
              <a:ext uri="{FF2B5EF4-FFF2-40B4-BE49-F238E27FC236}">
                <a16:creationId xmlns:a16="http://schemas.microsoft.com/office/drawing/2014/main" id="{8F8BE4DB-4F67-34B5-9C59-AE38EBC0EE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5113" t="8267" b="879"/>
          <a:stretch/>
        </p:blipFill>
        <p:spPr>
          <a:xfrm flipH="1">
            <a:off x="2580470" y="-1"/>
            <a:ext cx="961153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18EC4E69-21AD-4C27-8152-473C7B28F217}"/>
              </a:ext>
            </a:extLst>
          </p:cNvPr>
          <p:cNvSpPr/>
          <p:nvPr/>
        </p:nvSpPr>
        <p:spPr>
          <a:xfrm>
            <a:off x="-11174" y="-948"/>
            <a:ext cx="6788987" cy="709035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Gráfico 3">
            <a:extLst>
              <a:ext uri="{FF2B5EF4-FFF2-40B4-BE49-F238E27FC236}">
                <a16:creationId xmlns:a16="http://schemas.microsoft.com/office/drawing/2014/main" id="{6C8D968A-49A9-6B5C-1F35-6961E274AAC9}"/>
              </a:ext>
            </a:extLst>
          </p:cNvPr>
          <p:cNvSpPr/>
          <p:nvPr/>
        </p:nvSpPr>
        <p:spPr>
          <a:xfrm rot="20319345">
            <a:off x="-3797366" y="-1332797"/>
            <a:ext cx="10921610" cy="8912679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solidFill>
            <a:schemeClr val="tx2"/>
          </a:soli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grpSp>
        <p:nvGrpSpPr>
          <p:cNvPr id="43" name="Agrupar 42" hidden="1">
            <a:extLst>
              <a:ext uri="{FF2B5EF4-FFF2-40B4-BE49-F238E27FC236}">
                <a16:creationId xmlns:a16="http://schemas.microsoft.com/office/drawing/2014/main" id="{540C5507-DFD3-4095-89F3-A3D5DDF5BC8F}"/>
              </a:ext>
            </a:extLst>
          </p:cNvPr>
          <p:cNvGrpSpPr/>
          <p:nvPr/>
        </p:nvGrpSpPr>
        <p:grpSpPr>
          <a:xfrm flipH="1">
            <a:off x="8657878" y="3786734"/>
            <a:ext cx="3118011" cy="4066775"/>
            <a:chOff x="8580919" y="3670318"/>
            <a:chExt cx="3118011" cy="4066775"/>
          </a:xfrm>
        </p:grpSpPr>
        <p:sp>
          <p:nvSpPr>
            <p:cNvPr id="29" name="Forma Livre: Forma 28">
              <a:extLst>
                <a:ext uri="{FF2B5EF4-FFF2-40B4-BE49-F238E27FC236}">
                  <a16:creationId xmlns:a16="http://schemas.microsoft.com/office/drawing/2014/main" id="{EA390AEE-8408-48C5-AF8D-6697769E933C}"/>
                </a:ext>
              </a:extLst>
            </p:cNvPr>
            <p:cNvSpPr/>
            <p:nvPr/>
          </p:nvSpPr>
          <p:spPr>
            <a:xfrm flipH="1">
              <a:off x="10491550" y="7321514"/>
              <a:ext cx="331084" cy="415579"/>
            </a:xfrm>
            <a:custGeom>
              <a:avLst/>
              <a:gdLst>
                <a:gd name="connsiteX0" fmla="*/ 154004 w 331084"/>
                <a:gd name="connsiteY0" fmla="*/ 415391 h 415579"/>
                <a:gd name="connsiteX1" fmla="*/ 221382 w 331084"/>
                <a:gd name="connsiteY1" fmla="*/ 232817 h 415579"/>
                <a:gd name="connsiteX2" fmla="*/ 241632 w 331084"/>
                <a:gd name="connsiteY2" fmla="*/ 186615 h 415579"/>
                <a:gd name="connsiteX3" fmla="*/ 241632 w 331084"/>
                <a:gd name="connsiteY3" fmla="*/ 186615 h 415579"/>
                <a:gd name="connsiteX4" fmla="*/ 320638 w 331084"/>
                <a:gd name="connsiteY4" fmla="*/ 41618 h 415579"/>
                <a:gd name="connsiteX5" fmla="*/ 325719 w 331084"/>
                <a:gd name="connsiteY5" fmla="*/ 8583 h 415579"/>
                <a:gd name="connsiteX6" fmla="*/ 256416 w 331084"/>
                <a:gd name="connsiteY6" fmla="*/ 11433 h 415579"/>
                <a:gd name="connsiteX7" fmla="*/ -2390 w 331084"/>
                <a:gd name="connsiteY7" fmla="*/ 215106 h 415579"/>
                <a:gd name="connsiteX8" fmla="*/ -2390 w 331084"/>
                <a:gd name="connsiteY8" fmla="*/ 215106 h 415579"/>
                <a:gd name="connsiteX9" fmla="*/ 153695 w 331084"/>
                <a:gd name="connsiteY9" fmla="*/ 415314 h 41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084" h="415579">
                  <a:moveTo>
                    <a:pt x="154004" y="415391"/>
                  </a:moveTo>
                  <a:cubicBezTo>
                    <a:pt x="174563" y="353788"/>
                    <a:pt x="195816" y="292186"/>
                    <a:pt x="221382" y="232817"/>
                  </a:cubicBezTo>
                  <a:cubicBezTo>
                    <a:pt x="228003" y="217416"/>
                    <a:pt x="235318" y="200167"/>
                    <a:pt x="241632" y="186615"/>
                  </a:cubicBezTo>
                  <a:lnTo>
                    <a:pt x="241632" y="186615"/>
                  </a:lnTo>
                  <a:cubicBezTo>
                    <a:pt x="265273" y="136878"/>
                    <a:pt x="291684" y="88466"/>
                    <a:pt x="320638" y="41618"/>
                  </a:cubicBezTo>
                  <a:cubicBezTo>
                    <a:pt x="329415" y="27680"/>
                    <a:pt x="330880" y="15976"/>
                    <a:pt x="325719" y="8583"/>
                  </a:cubicBezTo>
                  <a:cubicBezTo>
                    <a:pt x="318019" y="-2659"/>
                    <a:pt x="294457" y="-4507"/>
                    <a:pt x="256416" y="11433"/>
                  </a:cubicBezTo>
                  <a:cubicBezTo>
                    <a:pt x="158392" y="52629"/>
                    <a:pt x="63909" y="132020"/>
                    <a:pt x="-2390" y="215106"/>
                  </a:cubicBezTo>
                  <a:lnTo>
                    <a:pt x="-2390" y="215106"/>
                  </a:lnTo>
                  <a:cubicBezTo>
                    <a:pt x="30876" y="294565"/>
                    <a:pt x="84778" y="363691"/>
                    <a:pt x="153695" y="415314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0" name="Forma Livre: Forma 29">
              <a:extLst>
                <a:ext uri="{FF2B5EF4-FFF2-40B4-BE49-F238E27FC236}">
                  <a16:creationId xmlns:a16="http://schemas.microsoft.com/office/drawing/2014/main" id="{0A6BAAD7-8E2D-4D15-9494-77B82E68F0AC}"/>
                </a:ext>
              </a:extLst>
            </p:cNvPr>
            <p:cNvSpPr/>
            <p:nvPr/>
          </p:nvSpPr>
          <p:spPr>
            <a:xfrm flipH="1">
              <a:off x="10858882" y="7210028"/>
              <a:ext cx="212396" cy="349890"/>
            </a:xfrm>
            <a:custGeom>
              <a:avLst/>
              <a:gdLst>
                <a:gd name="connsiteX0" fmla="*/ -2390 w 212396"/>
                <a:gd name="connsiteY0" fmla="*/ 347151 h 349890"/>
                <a:gd name="connsiteX1" fmla="*/ 61523 w 212396"/>
                <a:gd name="connsiteY1" fmla="*/ 196995 h 349890"/>
                <a:gd name="connsiteX2" fmla="*/ 75690 w 212396"/>
                <a:gd name="connsiteY2" fmla="*/ 157184 h 349890"/>
                <a:gd name="connsiteX3" fmla="*/ 75690 w 212396"/>
                <a:gd name="connsiteY3" fmla="*/ 157184 h 349890"/>
                <a:gd name="connsiteX4" fmla="*/ 110804 w 212396"/>
                <a:gd name="connsiteY4" fmla="*/ 23199 h 349890"/>
                <a:gd name="connsiteX5" fmla="*/ 126744 w 212396"/>
                <a:gd name="connsiteY5" fmla="*/ 98 h 349890"/>
                <a:gd name="connsiteX6" fmla="*/ 167248 w 212396"/>
                <a:gd name="connsiteY6" fmla="*/ 41526 h 349890"/>
                <a:gd name="connsiteX7" fmla="*/ 207983 w 212396"/>
                <a:gd name="connsiteY7" fmla="*/ 314579 h 349890"/>
                <a:gd name="connsiteX8" fmla="*/ 207366 w 212396"/>
                <a:gd name="connsiteY8" fmla="*/ 314040 h 349890"/>
                <a:gd name="connsiteX9" fmla="*/ 207983 w 212396"/>
                <a:gd name="connsiteY9" fmla="*/ 314579 h 349890"/>
                <a:gd name="connsiteX10" fmla="*/ -2390 w 212396"/>
                <a:gd name="connsiteY10" fmla="*/ 347151 h 34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2396" h="349890">
                  <a:moveTo>
                    <a:pt x="-2390" y="347151"/>
                  </a:moveTo>
                  <a:cubicBezTo>
                    <a:pt x="20711" y="297638"/>
                    <a:pt x="43118" y="247740"/>
                    <a:pt x="61523" y="196995"/>
                  </a:cubicBezTo>
                  <a:cubicBezTo>
                    <a:pt x="66219" y="183905"/>
                    <a:pt x="71763" y="169043"/>
                    <a:pt x="75690" y="157184"/>
                  </a:cubicBezTo>
                  <a:lnTo>
                    <a:pt x="75690" y="157184"/>
                  </a:lnTo>
                  <a:cubicBezTo>
                    <a:pt x="89860" y="113200"/>
                    <a:pt x="101564" y="68469"/>
                    <a:pt x="110804" y="23199"/>
                  </a:cubicBezTo>
                  <a:cubicBezTo>
                    <a:pt x="113500" y="9647"/>
                    <a:pt x="119352" y="1715"/>
                    <a:pt x="126744" y="98"/>
                  </a:cubicBezTo>
                  <a:cubicBezTo>
                    <a:pt x="137987" y="-2289"/>
                    <a:pt x="153310" y="10109"/>
                    <a:pt x="167248" y="41526"/>
                  </a:cubicBezTo>
                  <a:cubicBezTo>
                    <a:pt x="203362" y="123072"/>
                    <a:pt x="215221" y="225717"/>
                    <a:pt x="207983" y="314579"/>
                  </a:cubicBezTo>
                  <a:lnTo>
                    <a:pt x="207366" y="314040"/>
                  </a:lnTo>
                  <a:lnTo>
                    <a:pt x="207983" y="314579"/>
                  </a:lnTo>
                  <a:cubicBezTo>
                    <a:pt x="141991" y="343994"/>
                    <a:pt x="69377" y="355244"/>
                    <a:pt x="-2390" y="347151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1" name="Forma Livre: Forma 30">
              <a:extLst>
                <a:ext uri="{FF2B5EF4-FFF2-40B4-BE49-F238E27FC236}">
                  <a16:creationId xmlns:a16="http://schemas.microsoft.com/office/drawing/2014/main" id="{09317589-EF84-40C0-9E34-7687F74E54ED}"/>
                </a:ext>
              </a:extLst>
            </p:cNvPr>
            <p:cNvSpPr/>
            <p:nvPr/>
          </p:nvSpPr>
          <p:spPr>
            <a:xfrm flipH="1">
              <a:off x="9692946" y="6525638"/>
              <a:ext cx="356115" cy="447353"/>
            </a:xfrm>
            <a:custGeom>
              <a:avLst/>
              <a:gdLst>
                <a:gd name="connsiteX0" fmla="*/ 165708 w 356115"/>
                <a:gd name="connsiteY0" fmla="*/ 447088 h 447353"/>
                <a:gd name="connsiteX1" fmla="*/ 238245 w 356115"/>
                <a:gd name="connsiteY1" fmla="*/ 250499 h 447353"/>
                <a:gd name="connsiteX2" fmla="*/ 260037 w 356115"/>
                <a:gd name="connsiteY2" fmla="*/ 200909 h 447353"/>
                <a:gd name="connsiteX3" fmla="*/ 260037 w 356115"/>
                <a:gd name="connsiteY3" fmla="*/ 200909 h 447353"/>
                <a:gd name="connsiteX4" fmla="*/ 345124 w 356115"/>
                <a:gd name="connsiteY4" fmla="*/ 44824 h 447353"/>
                <a:gd name="connsiteX5" fmla="*/ 350516 w 356115"/>
                <a:gd name="connsiteY5" fmla="*/ 9248 h 447353"/>
                <a:gd name="connsiteX6" fmla="*/ 276207 w 356115"/>
                <a:gd name="connsiteY6" fmla="*/ 12328 h 447353"/>
                <a:gd name="connsiteX7" fmla="*/ -2390 w 356115"/>
                <a:gd name="connsiteY7" fmla="*/ 231556 h 447353"/>
                <a:gd name="connsiteX8" fmla="*/ -2390 w 356115"/>
                <a:gd name="connsiteY8" fmla="*/ 231556 h 447353"/>
                <a:gd name="connsiteX9" fmla="*/ 165631 w 356115"/>
                <a:gd name="connsiteY9" fmla="*/ 447165 h 447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6115" h="447353">
                  <a:moveTo>
                    <a:pt x="165708" y="447088"/>
                  </a:moveTo>
                  <a:cubicBezTo>
                    <a:pt x="187807" y="380557"/>
                    <a:pt x="210677" y="314103"/>
                    <a:pt x="238245" y="250499"/>
                  </a:cubicBezTo>
                  <a:cubicBezTo>
                    <a:pt x="245328" y="234097"/>
                    <a:pt x="253183" y="215385"/>
                    <a:pt x="260037" y="200909"/>
                  </a:cubicBezTo>
                  <a:lnTo>
                    <a:pt x="260037" y="200909"/>
                  </a:lnTo>
                  <a:cubicBezTo>
                    <a:pt x="285524" y="147345"/>
                    <a:pt x="313862" y="95237"/>
                    <a:pt x="345124" y="44824"/>
                  </a:cubicBezTo>
                  <a:cubicBezTo>
                    <a:pt x="354520" y="29423"/>
                    <a:pt x="356060" y="17256"/>
                    <a:pt x="350516" y="9248"/>
                  </a:cubicBezTo>
                  <a:cubicBezTo>
                    <a:pt x="342122" y="-2841"/>
                    <a:pt x="316942" y="-4844"/>
                    <a:pt x="276207" y="12328"/>
                  </a:cubicBezTo>
                  <a:cubicBezTo>
                    <a:pt x="170713" y="56682"/>
                    <a:pt x="69223" y="142078"/>
                    <a:pt x="-2390" y="231556"/>
                  </a:cubicBezTo>
                  <a:lnTo>
                    <a:pt x="-2390" y="231556"/>
                  </a:lnTo>
                  <a:cubicBezTo>
                    <a:pt x="33416" y="317122"/>
                    <a:pt x="91399" y="391561"/>
                    <a:pt x="165631" y="447165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2" name="Forma Livre: Forma 31">
              <a:extLst>
                <a:ext uri="{FF2B5EF4-FFF2-40B4-BE49-F238E27FC236}">
                  <a16:creationId xmlns:a16="http://schemas.microsoft.com/office/drawing/2014/main" id="{6A1B973C-6517-4181-8C9E-A22F66FC36A1}"/>
                </a:ext>
              </a:extLst>
            </p:cNvPr>
            <p:cNvSpPr/>
            <p:nvPr/>
          </p:nvSpPr>
          <p:spPr>
            <a:xfrm flipH="1">
              <a:off x="10087857" y="6405560"/>
              <a:ext cx="228790" cy="376505"/>
            </a:xfrm>
            <a:custGeom>
              <a:avLst/>
              <a:gdLst>
                <a:gd name="connsiteX0" fmla="*/ -2390 w 228790"/>
                <a:gd name="connsiteY0" fmla="*/ 373579 h 376505"/>
                <a:gd name="connsiteX1" fmla="*/ 66373 w 228790"/>
                <a:gd name="connsiteY1" fmla="*/ 211873 h 376505"/>
                <a:gd name="connsiteX2" fmla="*/ 81774 w 228790"/>
                <a:gd name="connsiteY2" fmla="*/ 169059 h 376505"/>
                <a:gd name="connsiteX3" fmla="*/ 81774 w 228790"/>
                <a:gd name="connsiteY3" fmla="*/ 169059 h 376505"/>
                <a:gd name="connsiteX4" fmla="*/ 119661 w 228790"/>
                <a:gd name="connsiteY4" fmla="*/ 24910 h 376505"/>
                <a:gd name="connsiteX5" fmla="*/ 136755 w 228790"/>
                <a:gd name="connsiteY5" fmla="*/ 114 h 376505"/>
                <a:gd name="connsiteX6" fmla="*/ 180338 w 228790"/>
                <a:gd name="connsiteY6" fmla="*/ 44699 h 376505"/>
                <a:gd name="connsiteX7" fmla="*/ 224230 w 228790"/>
                <a:gd name="connsiteY7" fmla="*/ 338620 h 376505"/>
                <a:gd name="connsiteX8" fmla="*/ 223615 w 228790"/>
                <a:gd name="connsiteY8" fmla="*/ 338081 h 376505"/>
                <a:gd name="connsiteX9" fmla="*/ 224230 w 228790"/>
                <a:gd name="connsiteY9" fmla="*/ 338620 h 376505"/>
                <a:gd name="connsiteX10" fmla="*/ -2236 w 228790"/>
                <a:gd name="connsiteY10" fmla="*/ 373502 h 376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790" h="376505">
                  <a:moveTo>
                    <a:pt x="-2390" y="373579"/>
                  </a:moveTo>
                  <a:cubicBezTo>
                    <a:pt x="22328" y="320293"/>
                    <a:pt x="46662" y="266622"/>
                    <a:pt x="66373" y="211873"/>
                  </a:cubicBezTo>
                  <a:cubicBezTo>
                    <a:pt x="71534" y="197782"/>
                    <a:pt x="77463" y="181842"/>
                    <a:pt x="81774" y="169059"/>
                  </a:cubicBezTo>
                  <a:lnTo>
                    <a:pt x="81774" y="169059"/>
                  </a:lnTo>
                  <a:cubicBezTo>
                    <a:pt x="97020" y="121741"/>
                    <a:pt x="109650" y="73622"/>
                    <a:pt x="119661" y="24910"/>
                  </a:cubicBezTo>
                  <a:cubicBezTo>
                    <a:pt x="122509" y="10356"/>
                    <a:pt x="128824" y="1809"/>
                    <a:pt x="136755" y="114"/>
                  </a:cubicBezTo>
                  <a:cubicBezTo>
                    <a:pt x="148920" y="-2426"/>
                    <a:pt x="165400" y="10895"/>
                    <a:pt x="180338" y="44699"/>
                  </a:cubicBezTo>
                  <a:cubicBezTo>
                    <a:pt x="219225" y="132483"/>
                    <a:pt x="232007" y="242905"/>
                    <a:pt x="224230" y="338620"/>
                  </a:cubicBezTo>
                  <a:lnTo>
                    <a:pt x="223615" y="338081"/>
                  </a:lnTo>
                  <a:lnTo>
                    <a:pt x="224230" y="338620"/>
                  </a:lnTo>
                  <a:cubicBezTo>
                    <a:pt x="153233" y="370291"/>
                    <a:pt x="74998" y="382335"/>
                    <a:pt x="-2236" y="373502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3" name="Forma Livre: Forma 32" hidden="1">
              <a:extLst>
                <a:ext uri="{FF2B5EF4-FFF2-40B4-BE49-F238E27FC236}">
                  <a16:creationId xmlns:a16="http://schemas.microsoft.com/office/drawing/2014/main" id="{92C82A89-0BB7-400E-A510-919DE040F739}"/>
                </a:ext>
              </a:extLst>
            </p:cNvPr>
            <p:cNvSpPr/>
            <p:nvPr/>
          </p:nvSpPr>
          <p:spPr>
            <a:xfrm flipH="1">
              <a:off x="10822634" y="6565259"/>
              <a:ext cx="380447" cy="478008"/>
            </a:xfrm>
            <a:custGeom>
              <a:avLst/>
              <a:gdLst>
                <a:gd name="connsiteX0" fmla="*/ 177334 w 380447"/>
                <a:gd name="connsiteY0" fmla="*/ 477820 h 478008"/>
                <a:gd name="connsiteX1" fmla="*/ 254800 w 380447"/>
                <a:gd name="connsiteY1" fmla="*/ 267755 h 478008"/>
                <a:gd name="connsiteX2" fmla="*/ 277901 w 380447"/>
                <a:gd name="connsiteY2" fmla="*/ 214778 h 478008"/>
                <a:gd name="connsiteX3" fmla="*/ 277901 w 380447"/>
                <a:gd name="connsiteY3" fmla="*/ 214778 h 478008"/>
                <a:gd name="connsiteX4" fmla="*/ 368842 w 380447"/>
                <a:gd name="connsiteY4" fmla="*/ 48066 h 478008"/>
                <a:gd name="connsiteX5" fmla="*/ 374617 w 380447"/>
                <a:gd name="connsiteY5" fmla="*/ 10026 h 478008"/>
                <a:gd name="connsiteX6" fmla="*/ 295226 w 380447"/>
                <a:gd name="connsiteY6" fmla="*/ 13337 h 478008"/>
                <a:gd name="connsiteX7" fmla="*/ -2390 w 380447"/>
                <a:gd name="connsiteY7" fmla="*/ 247504 h 478008"/>
                <a:gd name="connsiteX8" fmla="*/ -2390 w 380447"/>
                <a:gd name="connsiteY8" fmla="*/ 247504 h 478008"/>
                <a:gd name="connsiteX9" fmla="*/ 177103 w 380447"/>
                <a:gd name="connsiteY9" fmla="*/ 477820 h 47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0447" h="478008">
                  <a:moveTo>
                    <a:pt x="177334" y="477820"/>
                  </a:moveTo>
                  <a:cubicBezTo>
                    <a:pt x="200897" y="406746"/>
                    <a:pt x="225384" y="335672"/>
                    <a:pt x="254800" y="267755"/>
                  </a:cubicBezTo>
                  <a:cubicBezTo>
                    <a:pt x="262500" y="250199"/>
                    <a:pt x="270817" y="230255"/>
                    <a:pt x="277901" y="214778"/>
                  </a:cubicBezTo>
                  <a:lnTo>
                    <a:pt x="277901" y="214778"/>
                  </a:lnTo>
                  <a:cubicBezTo>
                    <a:pt x="305083" y="157572"/>
                    <a:pt x="335499" y="101914"/>
                    <a:pt x="368842" y="48066"/>
                  </a:cubicBezTo>
                  <a:cubicBezTo>
                    <a:pt x="378930" y="31972"/>
                    <a:pt x="380546" y="18573"/>
                    <a:pt x="374617" y="10026"/>
                  </a:cubicBezTo>
                  <a:cubicBezTo>
                    <a:pt x="365606" y="-2910"/>
                    <a:pt x="338732" y="-5375"/>
                    <a:pt x="295226" y="13337"/>
                  </a:cubicBezTo>
                  <a:cubicBezTo>
                    <a:pt x="182495" y="60694"/>
                    <a:pt x="74074" y="151943"/>
                    <a:pt x="-2390" y="247504"/>
                  </a:cubicBezTo>
                  <a:lnTo>
                    <a:pt x="-2390" y="247504"/>
                  </a:lnTo>
                  <a:cubicBezTo>
                    <a:pt x="35803" y="338907"/>
                    <a:pt x="97791" y="418427"/>
                    <a:pt x="177103" y="477820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4" name="Forma Livre: Forma 33" hidden="1">
              <a:extLst>
                <a:ext uri="{FF2B5EF4-FFF2-40B4-BE49-F238E27FC236}">
                  <a16:creationId xmlns:a16="http://schemas.microsoft.com/office/drawing/2014/main" id="{C1042BF4-2984-47B4-8C2F-28BD1655C65A}"/>
                </a:ext>
              </a:extLst>
            </p:cNvPr>
            <p:cNvSpPr/>
            <p:nvPr/>
          </p:nvSpPr>
          <p:spPr>
            <a:xfrm flipH="1">
              <a:off x="11244531" y="6436840"/>
              <a:ext cx="244310" cy="402202"/>
            </a:xfrm>
            <a:custGeom>
              <a:avLst/>
              <a:gdLst>
                <a:gd name="connsiteX0" fmla="*/ -2390 w 244310"/>
                <a:gd name="connsiteY0" fmla="*/ 399486 h 402202"/>
                <a:gd name="connsiteX1" fmla="*/ 71148 w 244310"/>
                <a:gd name="connsiteY1" fmla="*/ 226845 h 402202"/>
                <a:gd name="connsiteX2" fmla="*/ 87395 w 244310"/>
                <a:gd name="connsiteY2" fmla="*/ 180643 h 402202"/>
                <a:gd name="connsiteX3" fmla="*/ 87395 w 244310"/>
                <a:gd name="connsiteY3" fmla="*/ 180643 h 402202"/>
                <a:gd name="connsiteX4" fmla="*/ 127822 w 244310"/>
                <a:gd name="connsiteY4" fmla="*/ 26637 h 402202"/>
                <a:gd name="connsiteX5" fmla="*/ 146149 w 244310"/>
                <a:gd name="connsiteY5" fmla="*/ 147 h 402202"/>
                <a:gd name="connsiteX6" fmla="*/ 192737 w 244310"/>
                <a:gd name="connsiteY6" fmla="*/ 47812 h 402202"/>
                <a:gd name="connsiteX7" fmla="*/ 239630 w 244310"/>
                <a:gd name="connsiteY7" fmla="*/ 361754 h 402202"/>
                <a:gd name="connsiteX8" fmla="*/ 238938 w 244310"/>
                <a:gd name="connsiteY8" fmla="*/ 361138 h 402202"/>
                <a:gd name="connsiteX9" fmla="*/ 239553 w 244310"/>
                <a:gd name="connsiteY9" fmla="*/ 361754 h 402202"/>
                <a:gd name="connsiteX10" fmla="*/ -2390 w 244310"/>
                <a:gd name="connsiteY10" fmla="*/ 399024 h 402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4310" h="402202">
                  <a:moveTo>
                    <a:pt x="-2390" y="399486"/>
                  </a:moveTo>
                  <a:cubicBezTo>
                    <a:pt x="24099" y="342581"/>
                    <a:pt x="49972" y="285136"/>
                    <a:pt x="71148" y="226845"/>
                  </a:cubicBezTo>
                  <a:cubicBezTo>
                    <a:pt x="76615" y="211444"/>
                    <a:pt x="82930" y="194734"/>
                    <a:pt x="87395" y="180643"/>
                  </a:cubicBezTo>
                  <a:lnTo>
                    <a:pt x="87395" y="180643"/>
                  </a:lnTo>
                  <a:cubicBezTo>
                    <a:pt x="103720" y="130090"/>
                    <a:pt x="117196" y="78675"/>
                    <a:pt x="127822" y="26637"/>
                  </a:cubicBezTo>
                  <a:cubicBezTo>
                    <a:pt x="130903" y="11236"/>
                    <a:pt x="137601" y="1919"/>
                    <a:pt x="146149" y="147"/>
                  </a:cubicBezTo>
                  <a:cubicBezTo>
                    <a:pt x="159085" y="-2625"/>
                    <a:pt x="176951" y="11621"/>
                    <a:pt x="192737" y="47812"/>
                  </a:cubicBezTo>
                  <a:cubicBezTo>
                    <a:pt x="234240" y="141526"/>
                    <a:pt x="247870" y="259494"/>
                    <a:pt x="239630" y="361754"/>
                  </a:cubicBezTo>
                  <a:cubicBezTo>
                    <a:pt x="239399" y="361593"/>
                    <a:pt x="239093" y="361385"/>
                    <a:pt x="238938" y="361138"/>
                  </a:cubicBezTo>
                  <a:cubicBezTo>
                    <a:pt x="239093" y="361361"/>
                    <a:pt x="239324" y="361570"/>
                    <a:pt x="239553" y="361754"/>
                  </a:cubicBezTo>
                  <a:cubicBezTo>
                    <a:pt x="163706" y="395559"/>
                    <a:pt x="80157" y="408426"/>
                    <a:pt x="-2390" y="399024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BB15D426-74A2-47EF-84BF-8E0830CCAED1}"/>
                </a:ext>
              </a:extLst>
            </p:cNvPr>
            <p:cNvSpPr/>
            <p:nvPr/>
          </p:nvSpPr>
          <p:spPr>
            <a:xfrm flipH="1">
              <a:off x="8877988" y="5880359"/>
              <a:ext cx="442931" cy="556922"/>
            </a:xfrm>
            <a:custGeom>
              <a:avLst/>
              <a:gdLst>
                <a:gd name="connsiteX0" fmla="*/ 206441 w 442931"/>
                <a:gd name="connsiteY0" fmla="*/ 556502 h 556922"/>
                <a:gd name="connsiteX1" fmla="*/ 296689 w 442931"/>
                <a:gd name="connsiteY1" fmla="*/ 311787 h 556922"/>
                <a:gd name="connsiteX2" fmla="*/ 323871 w 442931"/>
                <a:gd name="connsiteY2" fmla="*/ 250184 h 556922"/>
                <a:gd name="connsiteX3" fmla="*/ 323871 w 442931"/>
                <a:gd name="connsiteY3" fmla="*/ 250184 h 556922"/>
                <a:gd name="connsiteX4" fmla="*/ 429828 w 442931"/>
                <a:gd name="connsiteY4" fmla="*/ 55905 h 556922"/>
                <a:gd name="connsiteX5" fmla="*/ 436528 w 442931"/>
                <a:gd name="connsiteY5" fmla="*/ 11705 h 556922"/>
                <a:gd name="connsiteX6" fmla="*/ 344124 w 442931"/>
                <a:gd name="connsiteY6" fmla="*/ 15479 h 556922"/>
                <a:gd name="connsiteX7" fmla="*/ -2390 w 442931"/>
                <a:gd name="connsiteY7" fmla="*/ 288378 h 556922"/>
                <a:gd name="connsiteX8" fmla="*/ -2390 w 442931"/>
                <a:gd name="connsiteY8" fmla="*/ 288378 h 556922"/>
                <a:gd name="connsiteX9" fmla="*/ 206827 w 442931"/>
                <a:gd name="connsiteY9" fmla="*/ 556734 h 55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2931" h="556922">
                  <a:moveTo>
                    <a:pt x="206441" y="556502"/>
                  </a:moveTo>
                  <a:cubicBezTo>
                    <a:pt x="233932" y="473724"/>
                    <a:pt x="262423" y="390946"/>
                    <a:pt x="296689" y="311787"/>
                  </a:cubicBezTo>
                  <a:cubicBezTo>
                    <a:pt x="305545" y="291304"/>
                    <a:pt x="315402" y="267972"/>
                    <a:pt x="323871" y="250184"/>
                  </a:cubicBezTo>
                  <a:lnTo>
                    <a:pt x="323871" y="250184"/>
                  </a:lnTo>
                  <a:cubicBezTo>
                    <a:pt x="355597" y="183515"/>
                    <a:pt x="390941" y="118655"/>
                    <a:pt x="429828" y="55905"/>
                  </a:cubicBezTo>
                  <a:cubicBezTo>
                    <a:pt x="441532" y="37193"/>
                    <a:pt x="443457" y="21562"/>
                    <a:pt x="436528" y="11705"/>
                  </a:cubicBezTo>
                  <a:cubicBezTo>
                    <a:pt x="426055" y="-3695"/>
                    <a:pt x="394714" y="-5851"/>
                    <a:pt x="344124" y="15479"/>
                  </a:cubicBezTo>
                  <a:cubicBezTo>
                    <a:pt x="212833" y="70690"/>
                    <a:pt x="86472" y="177185"/>
                    <a:pt x="-2390" y="288378"/>
                  </a:cubicBezTo>
                  <a:lnTo>
                    <a:pt x="-2390" y="288378"/>
                  </a:lnTo>
                  <a:cubicBezTo>
                    <a:pt x="42195" y="394858"/>
                    <a:pt x="114423" y="487500"/>
                    <a:pt x="206827" y="556734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6" name="Forma Livre: Forma 35">
              <a:extLst>
                <a:ext uri="{FF2B5EF4-FFF2-40B4-BE49-F238E27FC236}">
                  <a16:creationId xmlns:a16="http://schemas.microsoft.com/office/drawing/2014/main" id="{1E9B20EE-D59C-4E5A-8A9E-CDD66F849DE6}"/>
                </a:ext>
              </a:extLst>
            </p:cNvPr>
            <p:cNvSpPr/>
            <p:nvPr/>
          </p:nvSpPr>
          <p:spPr>
            <a:xfrm flipH="1">
              <a:off x="9369726" y="5731015"/>
              <a:ext cx="284694" cy="468657"/>
            </a:xfrm>
            <a:custGeom>
              <a:avLst/>
              <a:gdLst>
                <a:gd name="connsiteX0" fmla="*/ -2390 w 284694"/>
                <a:gd name="connsiteY0" fmla="*/ 464903 h 468657"/>
                <a:gd name="connsiteX1" fmla="*/ 83314 w 284694"/>
                <a:gd name="connsiteY1" fmla="*/ 263694 h 468657"/>
                <a:gd name="connsiteX2" fmla="*/ 102258 w 284694"/>
                <a:gd name="connsiteY2" fmla="*/ 210408 h 468657"/>
                <a:gd name="connsiteX3" fmla="*/ 102258 w 284694"/>
                <a:gd name="connsiteY3" fmla="*/ 210408 h 468657"/>
                <a:gd name="connsiteX4" fmla="*/ 149383 w 284694"/>
                <a:gd name="connsiteY4" fmla="*/ 30990 h 468657"/>
                <a:gd name="connsiteX5" fmla="*/ 170713 w 284694"/>
                <a:gd name="connsiteY5" fmla="*/ 189 h 468657"/>
                <a:gd name="connsiteX6" fmla="*/ 225000 w 284694"/>
                <a:gd name="connsiteY6" fmla="*/ 55708 h 468657"/>
                <a:gd name="connsiteX7" fmla="*/ 279596 w 284694"/>
                <a:gd name="connsiteY7" fmla="*/ 421627 h 468657"/>
                <a:gd name="connsiteX8" fmla="*/ 278826 w 284694"/>
                <a:gd name="connsiteY8" fmla="*/ 420934 h 468657"/>
                <a:gd name="connsiteX9" fmla="*/ 279596 w 284694"/>
                <a:gd name="connsiteY9" fmla="*/ 421550 h 468657"/>
                <a:gd name="connsiteX10" fmla="*/ -2390 w 284694"/>
                <a:gd name="connsiteY10" fmla="*/ 464980 h 468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694" h="468657">
                  <a:moveTo>
                    <a:pt x="-2390" y="464903"/>
                  </a:moveTo>
                  <a:cubicBezTo>
                    <a:pt x="28411" y="398603"/>
                    <a:pt x="58673" y="331688"/>
                    <a:pt x="83314" y="263694"/>
                  </a:cubicBezTo>
                  <a:cubicBezTo>
                    <a:pt x="89628" y="246137"/>
                    <a:pt x="97097" y="226270"/>
                    <a:pt x="102258" y="210408"/>
                  </a:cubicBezTo>
                  <a:lnTo>
                    <a:pt x="102258" y="210408"/>
                  </a:lnTo>
                  <a:cubicBezTo>
                    <a:pt x="121277" y="151508"/>
                    <a:pt x="136986" y="91615"/>
                    <a:pt x="149383" y="30990"/>
                  </a:cubicBezTo>
                  <a:cubicBezTo>
                    <a:pt x="152925" y="12818"/>
                    <a:pt x="160779" y="2191"/>
                    <a:pt x="170713" y="189"/>
                  </a:cubicBezTo>
                  <a:cubicBezTo>
                    <a:pt x="186113" y="-2968"/>
                    <a:pt x="206289" y="13511"/>
                    <a:pt x="225000" y="55708"/>
                  </a:cubicBezTo>
                  <a:cubicBezTo>
                    <a:pt x="273359" y="164899"/>
                    <a:pt x="289297" y="302118"/>
                    <a:pt x="279596" y="421627"/>
                  </a:cubicBezTo>
                  <a:lnTo>
                    <a:pt x="278826" y="420934"/>
                  </a:lnTo>
                  <a:cubicBezTo>
                    <a:pt x="279057" y="421180"/>
                    <a:pt x="279288" y="421388"/>
                    <a:pt x="279596" y="421550"/>
                  </a:cubicBezTo>
                  <a:cubicBezTo>
                    <a:pt x="191195" y="460953"/>
                    <a:pt x="93787" y="475945"/>
                    <a:pt x="-2390" y="464980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7" name="Forma Livre: Forma 36">
              <a:extLst>
                <a:ext uri="{FF2B5EF4-FFF2-40B4-BE49-F238E27FC236}">
                  <a16:creationId xmlns:a16="http://schemas.microsoft.com/office/drawing/2014/main" id="{1549CA0D-FAA8-4B5E-AB04-5134CE587E6D}"/>
                </a:ext>
              </a:extLst>
            </p:cNvPr>
            <p:cNvSpPr/>
            <p:nvPr/>
          </p:nvSpPr>
          <p:spPr>
            <a:xfrm flipH="1">
              <a:off x="9571555" y="5267983"/>
              <a:ext cx="487132" cy="612488"/>
            </a:xfrm>
            <a:custGeom>
              <a:avLst/>
              <a:gdLst>
                <a:gd name="connsiteX0" fmla="*/ 227234 w 487132"/>
                <a:gd name="connsiteY0" fmla="*/ 612069 h 612488"/>
                <a:gd name="connsiteX1" fmla="*/ 326490 w 487132"/>
                <a:gd name="connsiteY1" fmla="*/ 343020 h 612488"/>
                <a:gd name="connsiteX2" fmla="*/ 356368 w 487132"/>
                <a:gd name="connsiteY2" fmla="*/ 275026 h 612488"/>
                <a:gd name="connsiteX3" fmla="*/ 356368 w 487132"/>
                <a:gd name="connsiteY3" fmla="*/ 275026 h 612488"/>
                <a:gd name="connsiteX4" fmla="*/ 472873 w 487132"/>
                <a:gd name="connsiteY4" fmla="*/ 61420 h 612488"/>
                <a:gd name="connsiteX5" fmla="*/ 480573 w 487132"/>
                <a:gd name="connsiteY5" fmla="*/ 12753 h 612488"/>
                <a:gd name="connsiteX6" fmla="*/ 378853 w 487132"/>
                <a:gd name="connsiteY6" fmla="*/ 16912 h 612488"/>
                <a:gd name="connsiteX7" fmla="*/ -2390 w 487132"/>
                <a:gd name="connsiteY7" fmla="*/ 317224 h 612488"/>
                <a:gd name="connsiteX8" fmla="*/ -2390 w 487132"/>
                <a:gd name="connsiteY8" fmla="*/ 317224 h 612488"/>
                <a:gd name="connsiteX9" fmla="*/ 227619 w 487132"/>
                <a:gd name="connsiteY9" fmla="*/ 612300 h 61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7132" h="612488">
                  <a:moveTo>
                    <a:pt x="227234" y="612069"/>
                  </a:moveTo>
                  <a:cubicBezTo>
                    <a:pt x="257496" y="521051"/>
                    <a:pt x="288836" y="430033"/>
                    <a:pt x="326490" y="343020"/>
                  </a:cubicBezTo>
                  <a:cubicBezTo>
                    <a:pt x="336193" y="320535"/>
                    <a:pt x="346974" y="294893"/>
                    <a:pt x="356368" y="275026"/>
                  </a:cubicBezTo>
                  <a:lnTo>
                    <a:pt x="356368" y="275026"/>
                  </a:lnTo>
                  <a:cubicBezTo>
                    <a:pt x="391251" y="201735"/>
                    <a:pt x="430136" y="130430"/>
                    <a:pt x="472873" y="61420"/>
                  </a:cubicBezTo>
                  <a:cubicBezTo>
                    <a:pt x="485732" y="40860"/>
                    <a:pt x="487888" y="23611"/>
                    <a:pt x="480573" y="12753"/>
                  </a:cubicBezTo>
                  <a:cubicBezTo>
                    <a:pt x="469023" y="-3879"/>
                    <a:pt x="434371" y="-6497"/>
                    <a:pt x="378853" y="16912"/>
                  </a:cubicBezTo>
                  <a:cubicBezTo>
                    <a:pt x="234472" y="77667"/>
                    <a:pt x="95558" y="194558"/>
                    <a:pt x="-2390" y="317224"/>
                  </a:cubicBezTo>
                  <a:lnTo>
                    <a:pt x="-2390" y="317224"/>
                  </a:lnTo>
                  <a:cubicBezTo>
                    <a:pt x="46585" y="434323"/>
                    <a:pt x="126051" y="536190"/>
                    <a:pt x="227619" y="612300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8" name="Forma Livre: Forma 37">
              <a:extLst>
                <a:ext uri="{FF2B5EF4-FFF2-40B4-BE49-F238E27FC236}">
                  <a16:creationId xmlns:a16="http://schemas.microsoft.com/office/drawing/2014/main" id="{F55AF6F1-E34A-4952-999D-9086409D3345}"/>
                </a:ext>
              </a:extLst>
            </p:cNvPr>
            <p:cNvSpPr/>
            <p:nvPr/>
          </p:nvSpPr>
          <p:spPr>
            <a:xfrm flipH="1">
              <a:off x="10112399" y="5103944"/>
              <a:ext cx="312978" cy="515281"/>
            </a:xfrm>
            <a:custGeom>
              <a:avLst/>
              <a:gdLst>
                <a:gd name="connsiteX0" fmla="*/ -2390 w 312978"/>
                <a:gd name="connsiteY0" fmla="*/ 511294 h 515281"/>
                <a:gd name="connsiteX1" fmla="*/ 91787 w 312978"/>
                <a:gd name="connsiteY1" fmla="*/ 290064 h 515281"/>
                <a:gd name="connsiteX2" fmla="*/ 112654 w 312978"/>
                <a:gd name="connsiteY2" fmla="*/ 231465 h 515281"/>
                <a:gd name="connsiteX3" fmla="*/ 112654 w 312978"/>
                <a:gd name="connsiteY3" fmla="*/ 231465 h 515281"/>
                <a:gd name="connsiteX4" fmla="*/ 164400 w 312978"/>
                <a:gd name="connsiteY4" fmla="*/ 34183 h 515281"/>
                <a:gd name="connsiteX5" fmla="*/ 187886 w 312978"/>
                <a:gd name="connsiteY5" fmla="*/ 224 h 515281"/>
                <a:gd name="connsiteX6" fmla="*/ 247564 w 312978"/>
                <a:gd name="connsiteY6" fmla="*/ 61288 h 515281"/>
                <a:gd name="connsiteX7" fmla="*/ 307625 w 312978"/>
                <a:gd name="connsiteY7" fmla="*/ 463552 h 515281"/>
                <a:gd name="connsiteX8" fmla="*/ 306779 w 312978"/>
                <a:gd name="connsiteY8" fmla="*/ 462782 h 515281"/>
                <a:gd name="connsiteX9" fmla="*/ 307625 w 312978"/>
                <a:gd name="connsiteY9" fmla="*/ 463475 h 515281"/>
                <a:gd name="connsiteX10" fmla="*/ -2390 w 312978"/>
                <a:gd name="connsiteY10" fmla="*/ 511294 h 515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2978" h="515281">
                  <a:moveTo>
                    <a:pt x="-2390" y="511294"/>
                  </a:moveTo>
                  <a:cubicBezTo>
                    <a:pt x="31492" y="438372"/>
                    <a:pt x="64758" y="364988"/>
                    <a:pt x="91787" y="290064"/>
                  </a:cubicBezTo>
                  <a:cubicBezTo>
                    <a:pt x="98793" y="270736"/>
                    <a:pt x="107187" y="248867"/>
                    <a:pt x="112654" y="231465"/>
                  </a:cubicBezTo>
                  <a:lnTo>
                    <a:pt x="112654" y="231465"/>
                  </a:lnTo>
                  <a:cubicBezTo>
                    <a:pt x="133522" y="166705"/>
                    <a:pt x="150770" y="100844"/>
                    <a:pt x="164400" y="34183"/>
                  </a:cubicBezTo>
                  <a:cubicBezTo>
                    <a:pt x="168404" y="14162"/>
                    <a:pt x="176951" y="2457"/>
                    <a:pt x="187886" y="224"/>
                  </a:cubicBezTo>
                  <a:cubicBezTo>
                    <a:pt x="204518" y="-3241"/>
                    <a:pt x="227003" y="14932"/>
                    <a:pt x="247564" y="61288"/>
                  </a:cubicBezTo>
                  <a:cubicBezTo>
                    <a:pt x="300772" y="181336"/>
                    <a:pt x="318252" y="332570"/>
                    <a:pt x="307625" y="463552"/>
                  </a:cubicBezTo>
                  <a:lnTo>
                    <a:pt x="306779" y="462782"/>
                  </a:lnTo>
                  <a:lnTo>
                    <a:pt x="307625" y="463475"/>
                  </a:lnTo>
                  <a:cubicBezTo>
                    <a:pt x="210371" y="506774"/>
                    <a:pt x="103337" y="523283"/>
                    <a:pt x="-2390" y="511294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9" name="Forma Livre: Forma 38">
              <a:extLst>
                <a:ext uri="{FF2B5EF4-FFF2-40B4-BE49-F238E27FC236}">
                  <a16:creationId xmlns:a16="http://schemas.microsoft.com/office/drawing/2014/main" id="{9A6D7695-CDB0-4F8E-B578-E23FB26C2E6D}"/>
                </a:ext>
              </a:extLst>
            </p:cNvPr>
            <p:cNvSpPr/>
            <p:nvPr/>
          </p:nvSpPr>
          <p:spPr>
            <a:xfrm flipH="1">
              <a:off x="10268877" y="3945306"/>
              <a:ext cx="816416" cy="1025526"/>
            </a:xfrm>
            <a:custGeom>
              <a:avLst/>
              <a:gdLst>
                <a:gd name="connsiteX0" fmla="*/ 382934 w 816416"/>
                <a:gd name="connsiteY0" fmla="*/ 1025338 h 1025526"/>
                <a:gd name="connsiteX1" fmla="*/ 549184 w 816416"/>
                <a:gd name="connsiteY1" fmla="*/ 574639 h 1025526"/>
                <a:gd name="connsiteX2" fmla="*/ 599159 w 816416"/>
                <a:gd name="connsiteY2" fmla="*/ 460828 h 1025526"/>
                <a:gd name="connsiteX3" fmla="*/ 599159 w 816416"/>
                <a:gd name="connsiteY3" fmla="*/ 460828 h 1025526"/>
                <a:gd name="connsiteX4" fmla="*/ 794207 w 816416"/>
                <a:gd name="connsiteY4" fmla="*/ 102995 h 1025526"/>
                <a:gd name="connsiteX5" fmla="*/ 806682 w 816416"/>
                <a:gd name="connsiteY5" fmla="*/ 21526 h 1025526"/>
                <a:gd name="connsiteX6" fmla="*/ 636198 w 816416"/>
                <a:gd name="connsiteY6" fmla="*/ 28533 h 1025526"/>
                <a:gd name="connsiteX7" fmla="*/ -2390 w 816416"/>
                <a:gd name="connsiteY7" fmla="*/ 531055 h 1025526"/>
                <a:gd name="connsiteX8" fmla="*/ -2390 w 816416"/>
                <a:gd name="connsiteY8" fmla="*/ 531055 h 1025526"/>
                <a:gd name="connsiteX9" fmla="*/ 382626 w 816416"/>
                <a:gd name="connsiteY9" fmla="*/ 1025261 h 102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6416" h="1025526">
                  <a:moveTo>
                    <a:pt x="382934" y="1025338"/>
                  </a:moveTo>
                  <a:cubicBezTo>
                    <a:pt x="433603" y="872872"/>
                    <a:pt x="486042" y="720406"/>
                    <a:pt x="549184" y="574639"/>
                  </a:cubicBezTo>
                  <a:cubicBezTo>
                    <a:pt x="565431" y="536984"/>
                    <a:pt x="583527" y="494094"/>
                    <a:pt x="599159" y="460828"/>
                  </a:cubicBezTo>
                  <a:lnTo>
                    <a:pt x="599159" y="460828"/>
                  </a:lnTo>
                  <a:cubicBezTo>
                    <a:pt x="657526" y="338047"/>
                    <a:pt x="722673" y="218592"/>
                    <a:pt x="794207" y="102995"/>
                  </a:cubicBezTo>
                  <a:cubicBezTo>
                    <a:pt x="815845" y="68498"/>
                    <a:pt x="819387" y="39698"/>
                    <a:pt x="806682" y="21526"/>
                  </a:cubicBezTo>
                  <a:cubicBezTo>
                    <a:pt x="787277" y="-6349"/>
                    <a:pt x="729679" y="-10816"/>
                    <a:pt x="636198" y="28533"/>
                  </a:cubicBezTo>
                  <a:cubicBezTo>
                    <a:pt x="394330" y="130177"/>
                    <a:pt x="161704" y="325996"/>
                    <a:pt x="-2390" y="531055"/>
                  </a:cubicBezTo>
                  <a:lnTo>
                    <a:pt x="-2390" y="531055"/>
                  </a:lnTo>
                  <a:cubicBezTo>
                    <a:pt x="79542" y="727190"/>
                    <a:pt x="212527" y="897821"/>
                    <a:pt x="382626" y="1025261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0" name="Forma Livre: Forma 39">
              <a:extLst>
                <a:ext uri="{FF2B5EF4-FFF2-40B4-BE49-F238E27FC236}">
                  <a16:creationId xmlns:a16="http://schemas.microsoft.com/office/drawing/2014/main" id="{E487C2F3-DAC3-48D7-B265-8FD3478E992F}"/>
                </a:ext>
              </a:extLst>
            </p:cNvPr>
            <p:cNvSpPr/>
            <p:nvPr/>
          </p:nvSpPr>
          <p:spPr>
            <a:xfrm flipH="1">
              <a:off x="11174507" y="3670318"/>
              <a:ext cx="524423" cy="863160"/>
            </a:xfrm>
            <a:custGeom>
              <a:avLst/>
              <a:gdLst>
                <a:gd name="connsiteX0" fmla="*/ -2390 w 524423"/>
                <a:gd name="connsiteY0" fmla="*/ 856558 h 863160"/>
                <a:gd name="connsiteX1" fmla="*/ 155389 w 524423"/>
                <a:gd name="connsiteY1" fmla="*/ 486019 h 863160"/>
                <a:gd name="connsiteX2" fmla="*/ 190349 w 524423"/>
                <a:gd name="connsiteY2" fmla="*/ 387840 h 863160"/>
                <a:gd name="connsiteX3" fmla="*/ 190349 w 524423"/>
                <a:gd name="connsiteY3" fmla="*/ 387840 h 863160"/>
                <a:gd name="connsiteX4" fmla="*/ 277055 w 524423"/>
                <a:gd name="connsiteY4" fmla="*/ 57342 h 863160"/>
                <a:gd name="connsiteX5" fmla="*/ 316402 w 524423"/>
                <a:gd name="connsiteY5" fmla="*/ 514 h 863160"/>
                <a:gd name="connsiteX6" fmla="*/ 416506 w 524423"/>
                <a:gd name="connsiteY6" fmla="*/ 102774 h 863160"/>
                <a:gd name="connsiteX7" fmla="*/ 517073 w 524423"/>
                <a:gd name="connsiteY7" fmla="*/ 776628 h 863160"/>
                <a:gd name="connsiteX8" fmla="*/ 515610 w 524423"/>
                <a:gd name="connsiteY8" fmla="*/ 775319 h 863160"/>
                <a:gd name="connsiteX9" fmla="*/ 517073 w 524423"/>
                <a:gd name="connsiteY9" fmla="*/ 776552 h 863160"/>
                <a:gd name="connsiteX10" fmla="*/ -2236 w 524423"/>
                <a:gd name="connsiteY10" fmla="*/ 856558 h 86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4423" h="863160">
                  <a:moveTo>
                    <a:pt x="-2390" y="856558"/>
                  </a:moveTo>
                  <a:cubicBezTo>
                    <a:pt x="54439" y="734431"/>
                    <a:pt x="110112" y="611226"/>
                    <a:pt x="155389" y="486019"/>
                  </a:cubicBezTo>
                  <a:cubicBezTo>
                    <a:pt x="167094" y="453677"/>
                    <a:pt x="180801" y="417101"/>
                    <a:pt x="190349" y="387840"/>
                  </a:cubicBezTo>
                  <a:lnTo>
                    <a:pt x="190349" y="387840"/>
                  </a:lnTo>
                  <a:cubicBezTo>
                    <a:pt x="225309" y="279350"/>
                    <a:pt x="254262" y="169020"/>
                    <a:pt x="277055" y="57342"/>
                  </a:cubicBezTo>
                  <a:cubicBezTo>
                    <a:pt x="283676" y="23923"/>
                    <a:pt x="298076" y="4287"/>
                    <a:pt x="316402" y="514"/>
                  </a:cubicBezTo>
                  <a:cubicBezTo>
                    <a:pt x="344201" y="-5338"/>
                    <a:pt x="381932" y="25078"/>
                    <a:pt x="416506" y="102774"/>
                  </a:cubicBezTo>
                  <a:cubicBezTo>
                    <a:pt x="505599" y="303906"/>
                    <a:pt x="534861" y="557093"/>
                    <a:pt x="517073" y="776628"/>
                  </a:cubicBezTo>
                  <a:lnTo>
                    <a:pt x="515610" y="775319"/>
                  </a:lnTo>
                  <a:lnTo>
                    <a:pt x="517073" y="776552"/>
                  </a:lnTo>
                  <a:cubicBezTo>
                    <a:pt x="354212" y="849112"/>
                    <a:pt x="174871" y="876732"/>
                    <a:pt x="-2236" y="856558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1" name="Forma Livre: Forma 40">
              <a:extLst>
                <a:ext uri="{FF2B5EF4-FFF2-40B4-BE49-F238E27FC236}">
                  <a16:creationId xmlns:a16="http://schemas.microsoft.com/office/drawing/2014/main" id="{2A2229C0-55E7-4DEF-832F-BF27DA41FE1E}"/>
                </a:ext>
              </a:extLst>
            </p:cNvPr>
            <p:cNvSpPr/>
            <p:nvPr/>
          </p:nvSpPr>
          <p:spPr>
            <a:xfrm flipH="1">
              <a:off x="8580919" y="4401245"/>
              <a:ext cx="592309" cy="744077"/>
            </a:xfrm>
            <a:custGeom>
              <a:avLst/>
              <a:gdLst>
                <a:gd name="connsiteX0" fmla="*/ 277209 w 592309"/>
                <a:gd name="connsiteY0" fmla="*/ 743889 h 744077"/>
                <a:gd name="connsiteX1" fmla="*/ 397795 w 592309"/>
                <a:gd name="connsiteY1" fmla="*/ 416857 h 744077"/>
                <a:gd name="connsiteX2" fmla="*/ 434063 w 592309"/>
                <a:gd name="connsiteY2" fmla="*/ 334309 h 744077"/>
                <a:gd name="connsiteX3" fmla="*/ 434063 w 592309"/>
                <a:gd name="connsiteY3" fmla="*/ 334309 h 744077"/>
                <a:gd name="connsiteX4" fmla="*/ 575673 w 592309"/>
                <a:gd name="connsiteY4" fmla="*/ 74655 h 744077"/>
                <a:gd name="connsiteX5" fmla="*/ 584682 w 592309"/>
                <a:gd name="connsiteY5" fmla="*/ 15593 h 744077"/>
                <a:gd name="connsiteX6" fmla="*/ 460937 w 592309"/>
                <a:gd name="connsiteY6" fmla="*/ 20599 h 744077"/>
                <a:gd name="connsiteX7" fmla="*/ -2390 w 592309"/>
                <a:gd name="connsiteY7" fmla="*/ 385285 h 744077"/>
                <a:gd name="connsiteX8" fmla="*/ -2390 w 592309"/>
                <a:gd name="connsiteY8" fmla="*/ 385285 h 744077"/>
                <a:gd name="connsiteX9" fmla="*/ 277132 w 592309"/>
                <a:gd name="connsiteY9" fmla="*/ 743889 h 74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2309" h="744077">
                  <a:moveTo>
                    <a:pt x="277209" y="743889"/>
                  </a:moveTo>
                  <a:cubicBezTo>
                    <a:pt x="313939" y="633236"/>
                    <a:pt x="352056" y="522659"/>
                    <a:pt x="397795" y="416857"/>
                  </a:cubicBezTo>
                  <a:cubicBezTo>
                    <a:pt x="409654" y="389521"/>
                    <a:pt x="422744" y="358411"/>
                    <a:pt x="434063" y="334309"/>
                  </a:cubicBezTo>
                  <a:lnTo>
                    <a:pt x="434063" y="334309"/>
                  </a:lnTo>
                  <a:cubicBezTo>
                    <a:pt x="476492" y="245224"/>
                    <a:pt x="523773" y="158542"/>
                    <a:pt x="575673" y="74655"/>
                  </a:cubicBezTo>
                  <a:cubicBezTo>
                    <a:pt x="591074" y="49706"/>
                    <a:pt x="593845" y="28453"/>
                    <a:pt x="584682" y="15593"/>
                  </a:cubicBezTo>
                  <a:cubicBezTo>
                    <a:pt x="570590" y="-4658"/>
                    <a:pt x="528777" y="-7893"/>
                    <a:pt x="460937" y="20599"/>
                  </a:cubicBezTo>
                  <a:cubicBezTo>
                    <a:pt x="285449" y="94445"/>
                    <a:pt x="116656" y="236207"/>
                    <a:pt x="-2390" y="385285"/>
                  </a:cubicBezTo>
                  <a:lnTo>
                    <a:pt x="-2390" y="385285"/>
                  </a:lnTo>
                  <a:cubicBezTo>
                    <a:pt x="57133" y="527626"/>
                    <a:pt x="153618" y="651447"/>
                    <a:pt x="277132" y="743889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2" name="Forma Livre: Forma 41">
              <a:extLst>
                <a:ext uri="{FF2B5EF4-FFF2-40B4-BE49-F238E27FC236}">
                  <a16:creationId xmlns:a16="http://schemas.microsoft.com/office/drawing/2014/main" id="{DEFE4637-1EAD-4E20-9BF4-5BB74B65CE84}"/>
                </a:ext>
              </a:extLst>
            </p:cNvPr>
            <p:cNvSpPr/>
            <p:nvPr/>
          </p:nvSpPr>
          <p:spPr>
            <a:xfrm flipH="1">
              <a:off x="9238072" y="4201758"/>
              <a:ext cx="380388" cy="626331"/>
            </a:xfrm>
            <a:custGeom>
              <a:avLst/>
              <a:gdLst>
                <a:gd name="connsiteX0" fmla="*/ -2390 w 380388"/>
                <a:gd name="connsiteY0" fmla="*/ 621502 h 626331"/>
                <a:gd name="connsiteX1" fmla="*/ 112115 w 380388"/>
                <a:gd name="connsiteY1" fmla="*/ 352607 h 626331"/>
                <a:gd name="connsiteX2" fmla="*/ 137449 w 380388"/>
                <a:gd name="connsiteY2" fmla="*/ 281380 h 626331"/>
                <a:gd name="connsiteX3" fmla="*/ 137449 w 380388"/>
                <a:gd name="connsiteY3" fmla="*/ 281380 h 626331"/>
                <a:gd name="connsiteX4" fmla="*/ 200360 w 380388"/>
                <a:gd name="connsiteY4" fmla="*/ 41592 h 626331"/>
                <a:gd name="connsiteX5" fmla="*/ 228851 w 380388"/>
                <a:gd name="connsiteY5" fmla="*/ 318 h 626331"/>
                <a:gd name="connsiteX6" fmla="*/ 301389 w 380388"/>
                <a:gd name="connsiteY6" fmla="*/ 74549 h 626331"/>
                <a:gd name="connsiteX7" fmla="*/ 374388 w 380388"/>
                <a:gd name="connsiteY7" fmla="*/ 563442 h 626331"/>
                <a:gd name="connsiteX8" fmla="*/ 373386 w 380388"/>
                <a:gd name="connsiteY8" fmla="*/ 562518 h 626331"/>
                <a:gd name="connsiteX9" fmla="*/ 374388 w 380388"/>
                <a:gd name="connsiteY9" fmla="*/ 563442 h 626331"/>
                <a:gd name="connsiteX10" fmla="*/ -2390 w 380388"/>
                <a:gd name="connsiteY10" fmla="*/ 621502 h 62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0388" h="626331">
                  <a:moveTo>
                    <a:pt x="-2390" y="621502"/>
                  </a:moveTo>
                  <a:cubicBezTo>
                    <a:pt x="38807" y="532872"/>
                    <a:pt x="79234" y="443471"/>
                    <a:pt x="112115" y="352607"/>
                  </a:cubicBezTo>
                  <a:cubicBezTo>
                    <a:pt x="120584" y="329122"/>
                    <a:pt x="130517" y="302555"/>
                    <a:pt x="137449" y="281380"/>
                  </a:cubicBezTo>
                  <a:lnTo>
                    <a:pt x="137449" y="281380"/>
                  </a:lnTo>
                  <a:cubicBezTo>
                    <a:pt x="162783" y="202667"/>
                    <a:pt x="183805" y="122614"/>
                    <a:pt x="200360" y="41592"/>
                  </a:cubicBezTo>
                  <a:cubicBezTo>
                    <a:pt x="205210" y="17336"/>
                    <a:pt x="215760" y="3090"/>
                    <a:pt x="228851" y="318"/>
                  </a:cubicBezTo>
                  <a:cubicBezTo>
                    <a:pt x="249103" y="-3917"/>
                    <a:pt x="276438" y="18183"/>
                    <a:pt x="301389" y="74549"/>
                  </a:cubicBezTo>
                  <a:cubicBezTo>
                    <a:pt x="366071" y="220470"/>
                    <a:pt x="387324" y="404276"/>
                    <a:pt x="374388" y="563442"/>
                  </a:cubicBezTo>
                  <a:lnTo>
                    <a:pt x="373386" y="562518"/>
                  </a:lnTo>
                  <a:lnTo>
                    <a:pt x="374388" y="563442"/>
                  </a:lnTo>
                  <a:cubicBezTo>
                    <a:pt x="256264" y="616066"/>
                    <a:pt x="126130" y="636117"/>
                    <a:pt x="-2390" y="621502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27213042-95D5-467B-B573-42E363ADA8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7" name="Gráfico 8" hidden="1">
            <a:extLst>
              <a:ext uri="{FF2B5EF4-FFF2-40B4-BE49-F238E27FC236}">
                <a16:creationId xmlns:a16="http://schemas.microsoft.com/office/drawing/2014/main" id="{8566EAFC-FF76-415F-9156-2518FC791F2B}"/>
              </a:ext>
            </a:extLst>
          </p:cNvPr>
          <p:cNvSpPr/>
          <p:nvPr/>
        </p:nvSpPr>
        <p:spPr>
          <a:xfrm rot="1325555">
            <a:off x="10364046" y="3745483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44" name="Gráfico 43">
            <a:extLst>
              <a:ext uri="{FF2B5EF4-FFF2-40B4-BE49-F238E27FC236}">
                <a16:creationId xmlns:a16="http://schemas.microsoft.com/office/drawing/2014/main" id="{5575DE10-EDB7-4E17-8E7E-F7D33CCCC3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4960450">
            <a:off x="8714118" y="4930803"/>
            <a:ext cx="4587072" cy="550991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B272B95-89FE-E733-1D0A-5222F31E60AF}"/>
              </a:ext>
            </a:extLst>
          </p:cNvPr>
          <p:cNvSpPr txBox="1"/>
          <p:nvPr/>
        </p:nvSpPr>
        <p:spPr>
          <a:xfrm>
            <a:off x="367247" y="2521004"/>
            <a:ext cx="4183657" cy="25810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3600" b="1" i="1" dirty="0">
                <a:solidFill>
                  <a:schemeClr val="bg1"/>
                </a:solidFill>
                <a:latin typeface="+mj-lt"/>
              </a:rPr>
              <a:t>Mulher Empreendedora Sicredi</a:t>
            </a:r>
          </a:p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pt-BR" i="1" dirty="0">
                <a:solidFill>
                  <a:schemeClr val="bg1"/>
                </a:solidFill>
                <a:latin typeface="+mj-lt"/>
              </a:rPr>
              <a:t>Desenvolvendo autonomia e independência feminina</a:t>
            </a:r>
            <a:endParaRPr lang="pt-BR" sz="1100" i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7747A0EB-CF8E-2719-5732-D98EA9D0421E}"/>
              </a:ext>
            </a:extLst>
          </p:cNvPr>
          <p:cNvGrpSpPr>
            <a:grpSpLocks noChangeAspect="1"/>
          </p:cNvGrpSpPr>
          <p:nvPr/>
        </p:nvGrpSpPr>
        <p:grpSpPr>
          <a:xfrm>
            <a:off x="1678246" y="1310090"/>
            <a:ext cx="1561658" cy="917056"/>
            <a:chOff x="5434011" y="3038318"/>
            <a:chExt cx="1326071" cy="779206"/>
          </a:xfrm>
        </p:grpSpPr>
        <p:sp>
          <p:nvSpPr>
            <p:cNvPr id="28" name="Forma Livre: Forma 4">
              <a:extLst>
                <a:ext uri="{FF2B5EF4-FFF2-40B4-BE49-F238E27FC236}">
                  <a16:creationId xmlns:a16="http://schemas.microsoft.com/office/drawing/2014/main" id="{938C31A5-4E62-A8B0-EEED-5E594EECEA76}"/>
                </a:ext>
              </a:extLst>
            </p:cNvPr>
            <p:cNvSpPr/>
            <p:nvPr/>
          </p:nvSpPr>
          <p:spPr>
            <a:xfrm>
              <a:off x="5434011" y="3273252"/>
              <a:ext cx="635839" cy="544272"/>
            </a:xfrm>
            <a:custGeom>
              <a:avLst/>
              <a:gdLst>
                <a:gd name="connsiteX0" fmla="*/ 530600 w 635839"/>
                <a:gd name="connsiteY0" fmla="*/ 543195 h 544272"/>
                <a:gd name="connsiteX1" fmla="*/ 306477 w 635839"/>
                <a:gd name="connsiteY1" fmla="*/ 311166 h 544272"/>
                <a:gd name="connsiteX2" fmla="*/ 244945 w 635839"/>
                <a:gd name="connsiteY2" fmla="*/ 254778 h 544272"/>
                <a:gd name="connsiteX3" fmla="*/ 244945 w 635839"/>
                <a:gd name="connsiteY3" fmla="*/ 254778 h 544272"/>
                <a:gd name="connsiteX4" fmla="*/ 28156 w 635839"/>
                <a:gd name="connsiteY4" fmla="*/ 87615 h 544272"/>
                <a:gd name="connsiteX5" fmla="*/ -1562 w 635839"/>
                <a:gd name="connsiteY5" fmla="*/ 40942 h 544272"/>
                <a:gd name="connsiteX6" fmla="*/ 105119 w 635839"/>
                <a:gd name="connsiteY6" fmla="*/ -968 h 544272"/>
                <a:gd name="connsiteX7" fmla="*/ 633661 w 635839"/>
                <a:gd name="connsiteY7" fmla="*/ 135145 h 544272"/>
                <a:gd name="connsiteX8" fmla="*/ 632231 w 635839"/>
                <a:gd name="connsiteY8" fmla="*/ 135811 h 544272"/>
                <a:gd name="connsiteX9" fmla="*/ 633661 w 635839"/>
                <a:gd name="connsiteY9" fmla="*/ 135145 h 544272"/>
                <a:gd name="connsiteX10" fmla="*/ 530600 w 635839"/>
                <a:gd name="connsiteY10" fmla="*/ 543195 h 544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5839" h="544272">
                  <a:moveTo>
                    <a:pt x="530600" y="543195"/>
                  </a:moveTo>
                  <a:cubicBezTo>
                    <a:pt x="458209" y="463185"/>
                    <a:pt x="384677" y="383652"/>
                    <a:pt x="306477" y="311166"/>
                  </a:cubicBezTo>
                  <a:cubicBezTo>
                    <a:pt x="286285" y="292116"/>
                    <a:pt x="263519" y="270971"/>
                    <a:pt x="244945" y="254778"/>
                  </a:cubicBezTo>
                  <a:lnTo>
                    <a:pt x="244945" y="254778"/>
                  </a:lnTo>
                  <a:cubicBezTo>
                    <a:pt x="175794" y="195151"/>
                    <a:pt x="103403" y="139335"/>
                    <a:pt x="28156" y="87615"/>
                  </a:cubicBezTo>
                  <a:cubicBezTo>
                    <a:pt x="5582" y="72279"/>
                    <a:pt x="-4420" y="55515"/>
                    <a:pt x="-1562" y="40942"/>
                  </a:cubicBezTo>
                  <a:cubicBezTo>
                    <a:pt x="2820" y="18559"/>
                    <a:pt x="37109" y="175"/>
                    <a:pt x="105119" y="-968"/>
                  </a:cubicBezTo>
                  <a:cubicBezTo>
                    <a:pt x="281332" y="-3921"/>
                    <a:pt x="477355" y="53515"/>
                    <a:pt x="633661" y="135145"/>
                  </a:cubicBezTo>
                  <a:lnTo>
                    <a:pt x="632231" y="135811"/>
                  </a:lnTo>
                  <a:lnTo>
                    <a:pt x="633661" y="135145"/>
                  </a:lnTo>
                  <a:cubicBezTo>
                    <a:pt x="636329" y="277924"/>
                    <a:pt x="600801" y="418798"/>
                    <a:pt x="530600" y="543195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5" name="Forma Livre: Forma 5">
              <a:extLst>
                <a:ext uri="{FF2B5EF4-FFF2-40B4-BE49-F238E27FC236}">
                  <a16:creationId xmlns:a16="http://schemas.microsoft.com/office/drawing/2014/main" id="{A33F486A-860E-618C-181A-A5A680513620}"/>
                </a:ext>
              </a:extLst>
            </p:cNvPr>
            <p:cNvSpPr/>
            <p:nvPr/>
          </p:nvSpPr>
          <p:spPr>
            <a:xfrm>
              <a:off x="5531171" y="3038318"/>
              <a:ext cx="538825" cy="695576"/>
            </a:xfrm>
            <a:custGeom>
              <a:avLst/>
              <a:gdLst>
                <a:gd name="connsiteX0" fmla="*/ 268371 w 538825"/>
                <a:gd name="connsiteY0" fmla="*/ 694500 h 695576"/>
                <a:gd name="connsiteX1" fmla="*/ 165407 w 538825"/>
                <a:gd name="connsiteY1" fmla="*/ 388747 h 695576"/>
                <a:gd name="connsiteX2" fmla="*/ 133975 w 538825"/>
                <a:gd name="connsiteY2" fmla="*/ 311405 h 695576"/>
                <a:gd name="connsiteX3" fmla="*/ 133975 w 538825"/>
                <a:gd name="connsiteY3" fmla="*/ 311405 h 695576"/>
                <a:gd name="connsiteX4" fmla="*/ 10149 w 538825"/>
                <a:gd name="connsiteY4" fmla="*/ 67469 h 695576"/>
                <a:gd name="connsiteX5" fmla="*/ 3387 w 538825"/>
                <a:gd name="connsiteY5" fmla="*/ 12510 h 695576"/>
                <a:gd name="connsiteX6" fmla="*/ 117687 w 538825"/>
                <a:gd name="connsiteY6" fmla="*/ 20415 h 695576"/>
                <a:gd name="connsiteX7" fmla="*/ 536787 w 538825"/>
                <a:gd name="connsiteY7" fmla="*/ 369983 h 695576"/>
                <a:gd name="connsiteX8" fmla="*/ 536787 w 538825"/>
                <a:gd name="connsiteY8" fmla="*/ 369983 h 695576"/>
                <a:gd name="connsiteX9" fmla="*/ 268657 w 538825"/>
                <a:gd name="connsiteY9" fmla="*/ 694404 h 69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8825" h="695576">
                  <a:moveTo>
                    <a:pt x="268371" y="694500"/>
                  </a:moveTo>
                  <a:cubicBezTo>
                    <a:pt x="237319" y="591249"/>
                    <a:pt x="204935" y="487903"/>
                    <a:pt x="165407" y="388747"/>
                  </a:cubicBezTo>
                  <a:cubicBezTo>
                    <a:pt x="155120" y="363220"/>
                    <a:pt x="143881" y="334074"/>
                    <a:pt x="133975" y="311405"/>
                  </a:cubicBezTo>
                  <a:lnTo>
                    <a:pt x="133975" y="311405"/>
                  </a:lnTo>
                  <a:cubicBezTo>
                    <a:pt x="97207" y="227870"/>
                    <a:pt x="55870" y="146431"/>
                    <a:pt x="10149" y="67469"/>
                  </a:cubicBezTo>
                  <a:cubicBezTo>
                    <a:pt x="-3661" y="43848"/>
                    <a:pt x="-5473" y="24512"/>
                    <a:pt x="3387" y="12510"/>
                  </a:cubicBezTo>
                  <a:cubicBezTo>
                    <a:pt x="16912" y="-5874"/>
                    <a:pt x="55775" y="-7778"/>
                    <a:pt x="117687" y="20415"/>
                  </a:cubicBezTo>
                  <a:cubicBezTo>
                    <a:pt x="278182" y="93282"/>
                    <a:pt x="430582" y="229204"/>
                    <a:pt x="536787" y="369983"/>
                  </a:cubicBezTo>
                  <a:lnTo>
                    <a:pt x="536787" y="369983"/>
                  </a:lnTo>
                  <a:cubicBezTo>
                    <a:pt x="477921" y="500094"/>
                    <a:pt x="385338" y="612108"/>
                    <a:pt x="268657" y="69440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6" name="Forma Livre: Forma 6">
              <a:extLst>
                <a:ext uri="{FF2B5EF4-FFF2-40B4-BE49-F238E27FC236}">
                  <a16:creationId xmlns:a16="http://schemas.microsoft.com/office/drawing/2014/main" id="{AD912E87-2C61-D6C8-1EDE-F353973754E2}"/>
                </a:ext>
              </a:extLst>
            </p:cNvPr>
            <p:cNvSpPr/>
            <p:nvPr/>
          </p:nvSpPr>
          <p:spPr>
            <a:xfrm>
              <a:off x="6124244" y="3273252"/>
              <a:ext cx="635838" cy="544272"/>
            </a:xfrm>
            <a:custGeom>
              <a:avLst/>
              <a:gdLst>
                <a:gd name="connsiteX0" fmla="*/ 101160 w 635838"/>
                <a:gd name="connsiteY0" fmla="*/ 543195 h 544272"/>
                <a:gd name="connsiteX1" fmla="*/ 325284 w 635838"/>
                <a:gd name="connsiteY1" fmla="*/ 311166 h 544272"/>
                <a:gd name="connsiteX2" fmla="*/ 386817 w 635838"/>
                <a:gd name="connsiteY2" fmla="*/ 254778 h 544272"/>
                <a:gd name="connsiteX3" fmla="*/ 386817 w 635838"/>
                <a:gd name="connsiteY3" fmla="*/ 254778 h 544272"/>
                <a:gd name="connsiteX4" fmla="*/ 603604 w 635838"/>
                <a:gd name="connsiteY4" fmla="*/ 87615 h 544272"/>
                <a:gd name="connsiteX5" fmla="*/ 633323 w 635838"/>
                <a:gd name="connsiteY5" fmla="*/ 40942 h 544272"/>
                <a:gd name="connsiteX6" fmla="*/ 526644 w 635838"/>
                <a:gd name="connsiteY6" fmla="*/ -968 h 544272"/>
                <a:gd name="connsiteX7" fmla="*/ -1994 w 635838"/>
                <a:gd name="connsiteY7" fmla="*/ 135145 h 544272"/>
                <a:gd name="connsiteX8" fmla="*/ -471 w 635838"/>
                <a:gd name="connsiteY8" fmla="*/ 135811 h 544272"/>
                <a:gd name="connsiteX9" fmla="*/ -1898 w 635838"/>
                <a:gd name="connsiteY9" fmla="*/ 135145 h 544272"/>
                <a:gd name="connsiteX10" fmla="*/ 101160 w 635838"/>
                <a:gd name="connsiteY10" fmla="*/ 543195 h 544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5838" h="544272">
                  <a:moveTo>
                    <a:pt x="101160" y="543195"/>
                  </a:moveTo>
                  <a:cubicBezTo>
                    <a:pt x="173551" y="463185"/>
                    <a:pt x="247084" y="383652"/>
                    <a:pt x="325284" y="311166"/>
                  </a:cubicBezTo>
                  <a:cubicBezTo>
                    <a:pt x="345478" y="292116"/>
                    <a:pt x="368242" y="270971"/>
                    <a:pt x="386817" y="254778"/>
                  </a:cubicBezTo>
                  <a:lnTo>
                    <a:pt x="386817" y="254778"/>
                  </a:lnTo>
                  <a:cubicBezTo>
                    <a:pt x="455967" y="195151"/>
                    <a:pt x="528358" y="139335"/>
                    <a:pt x="603604" y="87615"/>
                  </a:cubicBezTo>
                  <a:cubicBezTo>
                    <a:pt x="626179" y="72279"/>
                    <a:pt x="636181" y="55515"/>
                    <a:pt x="633323" y="40942"/>
                  </a:cubicBezTo>
                  <a:cubicBezTo>
                    <a:pt x="628942" y="18559"/>
                    <a:pt x="594651" y="175"/>
                    <a:pt x="526644" y="-968"/>
                  </a:cubicBezTo>
                  <a:cubicBezTo>
                    <a:pt x="350431" y="-3921"/>
                    <a:pt x="154406" y="53515"/>
                    <a:pt x="-1994" y="135145"/>
                  </a:cubicBezTo>
                  <a:lnTo>
                    <a:pt x="-471" y="135811"/>
                  </a:lnTo>
                  <a:lnTo>
                    <a:pt x="-1898" y="135145"/>
                  </a:lnTo>
                  <a:cubicBezTo>
                    <a:pt x="-4566" y="277924"/>
                    <a:pt x="30962" y="418798"/>
                    <a:pt x="101160" y="543195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7" name="Forma Livre: Forma 7">
              <a:extLst>
                <a:ext uri="{FF2B5EF4-FFF2-40B4-BE49-F238E27FC236}">
                  <a16:creationId xmlns:a16="http://schemas.microsoft.com/office/drawing/2014/main" id="{09CE3D6C-F621-3296-A90D-F93F8055E54D}"/>
                </a:ext>
              </a:extLst>
            </p:cNvPr>
            <p:cNvSpPr/>
            <p:nvPr/>
          </p:nvSpPr>
          <p:spPr>
            <a:xfrm>
              <a:off x="6124479" y="3038318"/>
              <a:ext cx="538824" cy="695576"/>
            </a:xfrm>
            <a:custGeom>
              <a:avLst/>
              <a:gdLst>
                <a:gd name="connsiteX0" fmla="*/ 266376 w 538824"/>
                <a:gd name="connsiteY0" fmla="*/ 694500 h 695576"/>
                <a:gd name="connsiteX1" fmla="*/ 369341 w 538824"/>
                <a:gd name="connsiteY1" fmla="*/ 388747 h 695576"/>
                <a:gd name="connsiteX2" fmla="*/ 400774 w 538824"/>
                <a:gd name="connsiteY2" fmla="*/ 311405 h 695576"/>
                <a:gd name="connsiteX3" fmla="*/ 400774 w 538824"/>
                <a:gd name="connsiteY3" fmla="*/ 311405 h 695576"/>
                <a:gd name="connsiteX4" fmla="*/ 524599 w 538824"/>
                <a:gd name="connsiteY4" fmla="*/ 67469 h 695576"/>
                <a:gd name="connsiteX5" fmla="*/ 531362 w 538824"/>
                <a:gd name="connsiteY5" fmla="*/ 12510 h 695576"/>
                <a:gd name="connsiteX6" fmla="*/ 417062 w 538824"/>
                <a:gd name="connsiteY6" fmla="*/ 20415 h 695576"/>
                <a:gd name="connsiteX7" fmla="*/ -2038 w 538824"/>
                <a:gd name="connsiteY7" fmla="*/ 369983 h 695576"/>
                <a:gd name="connsiteX8" fmla="*/ -2038 w 538824"/>
                <a:gd name="connsiteY8" fmla="*/ 369983 h 695576"/>
                <a:gd name="connsiteX9" fmla="*/ 266090 w 538824"/>
                <a:gd name="connsiteY9" fmla="*/ 694404 h 69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8824" h="695576">
                  <a:moveTo>
                    <a:pt x="266376" y="694500"/>
                  </a:moveTo>
                  <a:cubicBezTo>
                    <a:pt x="297427" y="591249"/>
                    <a:pt x="329811" y="487903"/>
                    <a:pt x="369341" y="388747"/>
                  </a:cubicBezTo>
                  <a:cubicBezTo>
                    <a:pt x="379627" y="363220"/>
                    <a:pt x="390868" y="334074"/>
                    <a:pt x="400774" y="311405"/>
                  </a:cubicBezTo>
                  <a:lnTo>
                    <a:pt x="400774" y="311405"/>
                  </a:lnTo>
                  <a:cubicBezTo>
                    <a:pt x="437540" y="227870"/>
                    <a:pt x="478879" y="146431"/>
                    <a:pt x="524599" y="67469"/>
                  </a:cubicBezTo>
                  <a:cubicBezTo>
                    <a:pt x="538410" y="43848"/>
                    <a:pt x="540219" y="24512"/>
                    <a:pt x="531362" y="12510"/>
                  </a:cubicBezTo>
                  <a:cubicBezTo>
                    <a:pt x="517835" y="-5874"/>
                    <a:pt x="478974" y="-7778"/>
                    <a:pt x="417062" y="20415"/>
                  </a:cubicBezTo>
                  <a:cubicBezTo>
                    <a:pt x="256564" y="93282"/>
                    <a:pt x="104164" y="229204"/>
                    <a:pt x="-2038" y="369983"/>
                  </a:cubicBezTo>
                  <a:lnTo>
                    <a:pt x="-2038" y="369983"/>
                  </a:lnTo>
                  <a:cubicBezTo>
                    <a:pt x="56826" y="500094"/>
                    <a:pt x="149408" y="612108"/>
                    <a:pt x="266090" y="69440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  <p:pic>
        <p:nvPicPr>
          <p:cNvPr id="3" name="Gráfico 2">
            <a:extLst>
              <a:ext uri="{FF2B5EF4-FFF2-40B4-BE49-F238E27FC236}">
                <a16:creationId xmlns:a16="http://schemas.microsoft.com/office/drawing/2014/main" id="{82FB63FC-F44F-4B94-A3E5-C87013A59C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8626195">
            <a:off x="-2489237" y="-463196"/>
            <a:ext cx="9118825" cy="7173476"/>
          </a:xfrm>
          <a:prstGeom prst="rect">
            <a:avLst/>
          </a:prstGeom>
        </p:spPr>
      </p:pic>
      <p:pic>
        <p:nvPicPr>
          <p:cNvPr id="2" name="Imagem 1" descr="Uma imagem contendo objeto, relógio&#10;&#10;Descrição gerada automaticamente">
            <a:extLst>
              <a:ext uri="{FF2B5EF4-FFF2-40B4-BE49-F238E27FC236}">
                <a16:creationId xmlns:a16="http://schemas.microsoft.com/office/drawing/2014/main" id="{8FEA987E-8E02-DF4F-D72D-B2BCAFFB3F96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</a:blip>
          <a:stretch>
            <a:fillRect/>
          </a:stretch>
        </p:blipFill>
        <p:spPr>
          <a:xfrm>
            <a:off x="790089" y="5348300"/>
            <a:ext cx="1531732" cy="450000"/>
          </a:xfrm>
          <a:prstGeom prst="rect">
            <a:avLst/>
          </a:prstGeom>
        </p:spPr>
      </p:pic>
      <p:sp>
        <p:nvSpPr>
          <p:cNvPr id="4" name="Google Shape;183;p1">
            <a:extLst>
              <a:ext uri="{FF2B5EF4-FFF2-40B4-BE49-F238E27FC236}">
                <a16:creationId xmlns:a16="http://schemas.microsoft.com/office/drawing/2014/main" id="{6D79BB29-510B-679A-B229-15CB55816CED}"/>
              </a:ext>
            </a:extLst>
          </p:cNvPr>
          <p:cNvSpPr txBox="1"/>
          <p:nvPr/>
        </p:nvSpPr>
        <p:spPr>
          <a:xfrm>
            <a:off x="1931733" y="5375548"/>
            <a:ext cx="229532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2000" b="1" i="1" u="none" strike="noStrike" cap="none" dirty="0">
                <a:solidFill>
                  <a:srgbClr val="C8C8C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LOGO COP</a:t>
            </a:r>
            <a:endParaRPr sz="800" b="1" i="1" u="none" strike="noStrike" cap="none" dirty="0">
              <a:solidFill>
                <a:srgbClr val="C8C8C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8583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9" descr="Mulher com computador na mes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4416" r="-4416"/>
          <a:stretch/>
        </p:blipFill>
        <p:spPr>
          <a:xfrm>
            <a:off x="0" y="0"/>
            <a:ext cx="10945726" cy="6940478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9"/>
          <p:cNvSpPr/>
          <p:nvPr/>
        </p:nvSpPr>
        <p:spPr>
          <a:xfrm rot="4120573" flipH="1">
            <a:off x="6493335" y="-3470862"/>
            <a:ext cx="12333706" cy="14181971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236" name="Google Shape;236;p9"/>
          <p:cNvSpPr/>
          <p:nvPr/>
        </p:nvSpPr>
        <p:spPr>
          <a:xfrm rot="4833396" flipH="1">
            <a:off x="6874910" y="-4294853"/>
            <a:ext cx="14768064" cy="16981127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0647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237" name="Google Shape;237;p9"/>
          <p:cNvSpPr txBox="1"/>
          <p:nvPr/>
        </p:nvSpPr>
        <p:spPr>
          <a:xfrm>
            <a:off x="6981569" y="1766533"/>
            <a:ext cx="4520640" cy="3041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Font typeface="Exo 2 ExtraBold"/>
              <a:buNone/>
            </a:pPr>
            <a:r>
              <a:rPr lang="pt-BR" sz="60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01</a:t>
            </a:r>
            <a:endParaRPr sz="2800" b="1" i="1" dirty="0">
              <a:solidFill>
                <a:srgbClr val="F0647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r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Não satisfazer as</a:t>
            </a:r>
            <a:br>
              <a:rPr lang="pt-BR" sz="40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</a:br>
            <a:r>
              <a:rPr lang="pt-BR" sz="40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necessidades reais do mercado</a:t>
            </a:r>
            <a:endParaRPr sz="1600" dirty="0"/>
          </a:p>
        </p:txBody>
      </p:sp>
      <p:sp>
        <p:nvSpPr>
          <p:cNvPr id="238" name="Google Shape;238;p9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9" name="Google Shape;239;p9"/>
          <p:cNvSpPr txBox="1"/>
          <p:nvPr/>
        </p:nvSpPr>
        <p:spPr>
          <a:xfrm>
            <a:off x="335792" y="6181223"/>
            <a:ext cx="44213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10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10" descr="Mulher jogando vídeo gam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16105" r="-16104"/>
          <a:stretch/>
        </p:blipFill>
        <p:spPr>
          <a:xfrm flipH="1">
            <a:off x="1580671" y="0"/>
            <a:ext cx="10635136" cy="709229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0"/>
          <p:cNvSpPr/>
          <p:nvPr/>
        </p:nvSpPr>
        <p:spPr>
          <a:xfrm rot="-5018215">
            <a:off x="-7686648" y="-3902617"/>
            <a:ext cx="12333706" cy="14181971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247" name="Google Shape;247;p10"/>
          <p:cNvSpPr/>
          <p:nvPr/>
        </p:nvSpPr>
        <p:spPr>
          <a:xfrm rot="-3298156">
            <a:off x="-11442427" y="-6760097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0647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248" name="Google Shape;248;p10"/>
          <p:cNvSpPr txBox="1"/>
          <p:nvPr/>
        </p:nvSpPr>
        <p:spPr>
          <a:xfrm>
            <a:off x="819147" y="1359682"/>
            <a:ext cx="3730197" cy="3657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02</a:t>
            </a:r>
            <a:endParaRPr sz="2800" b="1" i="1" dirty="0">
              <a:solidFill>
                <a:srgbClr val="F0647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Falta de planejamento e gestão financeira</a:t>
            </a:r>
            <a:endParaRPr sz="28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9" name="Google Shape;249;p10"/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0" name="Google Shape;250;p10"/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11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11"/>
          <p:cNvPicPr preferRelativeResize="0"/>
          <p:nvPr/>
        </p:nvPicPr>
        <p:blipFill rotWithShape="1">
          <a:blip r:embed="rId3">
            <a:alphaModFix/>
          </a:blip>
          <a:srcRect l="2946" t="29931" r="20464" b="6521"/>
          <a:stretch/>
        </p:blipFill>
        <p:spPr>
          <a:xfrm>
            <a:off x="0" y="-3"/>
            <a:ext cx="82790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1"/>
          <p:cNvSpPr/>
          <p:nvPr/>
        </p:nvSpPr>
        <p:spPr>
          <a:xfrm rot="4346792" flipH="1">
            <a:off x="6620725" y="-3955891"/>
            <a:ext cx="12333706" cy="14181971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258" name="Google Shape;258;p11"/>
          <p:cNvSpPr/>
          <p:nvPr/>
        </p:nvSpPr>
        <p:spPr>
          <a:xfrm rot="3048610" flipH="1">
            <a:off x="6459250" y="-6982957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0647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259" name="Google Shape;259;p11"/>
          <p:cNvSpPr txBox="1"/>
          <p:nvPr/>
        </p:nvSpPr>
        <p:spPr>
          <a:xfrm>
            <a:off x="7190933" y="1306408"/>
            <a:ext cx="4445984" cy="3041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03</a:t>
            </a:r>
            <a:endParaRPr sz="2800" b="1" i="1" dirty="0">
              <a:solidFill>
                <a:srgbClr val="F0647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r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Perder para a concorrência, sem saber o que ocorreu</a:t>
            </a:r>
            <a:endParaRPr sz="28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0" name="Google Shape;260;p11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1" name="Google Shape;261;p11"/>
          <p:cNvSpPr txBox="1"/>
          <p:nvPr/>
        </p:nvSpPr>
        <p:spPr>
          <a:xfrm>
            <a:off x="335792" y="6181223"/>
            <a:ext cx="44213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12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12" descr="Mulher sentada no sofá com computador no col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7461" t="7461"/>
          <a:stretch/>
        </p:blipFill>
        <p:spPr>
          <a:xfrm flipH="1">
            <a:off x="1646217" y="-84989"/>
            <a:ext cx="10545783" cy="7027978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12"/>
          <p:cNvSpPr/>
          <p:nvPr/>
        </p:nvSpPr>
        <p:spPr>
          <a:xfrm rot="-5018215">
            <a:off x="-7439433" y="-3373226"/>
            <a:ext cx="12333706" cy="14181971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269" name="Google Shape;269;p12"/>
          <p:cNvSpPr/>
          <p:nvPr/>
        </p:nvSpPr>
        <p:spPr>
          <a:xfrm rot="-3681880">
            <a:off x="-10918238" y="-7818777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0647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270" name="Google Shape;270;p12"/>
          <p:cNvSpPr txBox="1"/>
          <p:nvPr/>
        </p:nvSpPr>
        <p:spPr>
          <a:xfrm>
            <a:off x="616344" y="1363776"/>
            <a:ext cx="4425213" cy="3041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Font typeface="Exo 2 ExtraBold"/>
              <a:buNone/>
            </a:pPr>
            <a:r>
              <a:rPr lang="pt-BR" sz="60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04</a:t>
            </a:r>
            <a:endParaRPr sz="2800" b="1" i="1" dirty="0">
              <a:solidFill>
                <a:srgbClr val="F0647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Ter um produto/serviço de baixa qualidade </a:t>
            </a:r>
            <a:endParaRPr sz="1600" dirty="0"/>
          </a:p>
        </p:txBody>
      </p:sp>
      <p:sp>
        <p:nvSpPr>
          <p:cNvPr id="271" name="Google Shape;271;p12"/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2" name="Google Shape;272;p12"/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13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13"/>
          <p:cNvPicPr preferRelativeResize="0"/>
          <p:nvPr/>
        </p:nvPicPr>
        <p:blipFill rotWithShape="1">
          <a:blip r:embed="rId3">
            <a:alphaModFix/>
          </a:blip>
          <a:srcRect l="11902" t="4363" r="7694" b="4363"/>
          <a:stretch/>
        </p:blipFill>
        <p:spPr>
          <a:xfrm flipH="1">
            <a:off x="0" y="-1"/>
            <a:ext cx="907054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3"/>
          <p:cNvSpPr/>
          <p:nvPr/>
        </p:nvSpPr>
        <p:spPr>
          <a:xfrm rot="3892083" flipH="1">
            <a:off x="6741042" y="-3782301"/>
            <a:ext cx="12333706" cy="14181971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280" name="Google Shape;280;p13"/>
          <p:cNvSpPr/>
          <p:nvPr/>
        </p:nvSpPr>
        <p:spPr>
          <a:xfrm rot="6016736" flipH="1">
            <a:off x="6754120" y="-3476801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0647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281" name="Google Shape;281;p13"/>
          <p:cNvSpPr txBox="1"/>
          <p:nvPr/>
        </p:nvSpPr>
        <p:spPr>
          <a:xfrm>
            <a:off x="6436570" y="2215867"/>
            <a:ext cx="5083372" cy="242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Font typeface="Exo 2 ExtraBold"/>
              <a:buNone/>
            </a:pPr>
            <a:r>
              <a:rPr lang="pt-BR" sz="60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05</a:t>
            </a:r>
            <a:endParaRPr sz="2800" b="1" i="1" dirty="0">
              <a:solidFill>
                <a:srgbClr val="F0647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r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Ignorar os</a:t>
            </a:r>
            <a:br>
              <a:rPr lang="pt-BR" sz="40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</a:br>
            <a:r>
              <a:rPr lang="pt-BR" sz="40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feedbacks recebidos</a:t>
            </a:r>
            <a:endParaRPr sz="40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2" name="Google Shape;282;p13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3" name="Google Shape;283;p13"/>
          <p:cNvSpPr txBox="1"/>
          <p:nvPr/>
        </p:nvSpPr>
        <p:spPr>
          <a:xfrm>
            <a:off x="335792" y="6181223"/>
            <a:ext cx="44213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14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14"/>
          <p:cNvPicPr preferRelativeResize="0"/>
          <p:nvPr/>
        </p:nvPicPr>
        <p:blipFill rotWithShape="1">
          <a:blip r:embed="rId3">
            <a:alphaModFix/>
          </a:blip>
          <a:srcRect l="9776" r="9776"/>
          <a:stretch/>
        </p:blipFill>
        <p:spPr>
          <a:xfrm>
            <a:off x="4423321" y="0"/>
            <a:ext cx="82790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4"/>
          <p:cNvSpPr/>
          <p:nvPr/>
        </p:nvSpPr>
        <p:spPr>
          <a:xfrm>
            <a:off x="-36787" y="-1"/>
            <a:ext cx="10087357" cy="6913639"/>
          </a:xfrm>
          <a:prstGeom prst="rect">
            <a:avLst/>
          </a:prstGeom>
          <a:gradFill>
            <a:gsLst>
              <a:gs pos="0">
                <a:srgbClr val="64C800">
                  <a:alpha val="60000"/>
                </a:srgbClr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1" name="Google Shape;291;p14"/>
          <p:cNvSpPr/>
          <p:nvPr/>
        </p:nvSpPr>
        <p:spPr>
          <a:xfrm rot="10800000" flipH="1">
            <a:off x="-36786" y="-962"/>
            <a:ext cx="8013654" cy="6913640"/>
          </a:xfrm>
          <a:custGeom>
            <a:avLst/>
            <a:gdLst/>
            <a:ahLst/>
            <a:cxnLst/>
            <a:rect l="l" t="t" r="r" b="b"/>
            <a:pathLst>
              <a:path w="8013654" h="6913640" extrusionOk="0">
                <a:moveTo>
                  <a:pt x="4820149" y="4303720"/>
                </a:moveTo>
                <a:cubicBezTo>
                  <a:pt x="5491723" y="5306541"/>
                  <a:pt x="6328913" y="6189016"/>
                  <a:pt x="7294203" y="6913640"/>
                </a:cubicBezTo>
                <a:lnTo>
                  <a:pt x="0" y="6913640"/>
                </a:lnTo>
                <a:cubicBezTo>
                  <a:pt x="4010" y="4609093"/>
                  <a:pt x="8021" y="2304547"/>
                  <a:pt x="12031" y="0"/>
                </a:cubicBezTo>
                <a:lnTo>
                  <a:pt x="8013654" y="0"/>
                </a:lnTo>
                <a:cubicBezTo>
                  <a:pt x="6727447" y="1256045"/>
                  <a:pt x="5649583" y="2708775"/>
                  <a:pt x="4820149" y="4303720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rgbClr val="F2F2F2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2" name="Google Shape;292;p14"/>
          <p:cNvSpPr/>
          <p:nvPr/>
        </p:nvSpPr>
        <p:spPr>
          <a:xfrm rot="1896773">
            <a:off x="4724470" y="-2197804"/>
            <a:ext cx="8451029" cy="10624409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3" name="Google Shape;293;p14"/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4" name="Google Shape;294;p14"/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15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295" name="Google Shape;295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63844" y="4885981"/>
            <a:ext cx="2149677" cy="2582157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4"/>
          <p:cNvSpPr txBox="1"/>
          <p:nvPr/>
        </p:nvSpPr>
        <p:spPr>
          <a:xfrm>
            <a:off x="470871" y="1787546"/>
            <a:ext cx="4085087" cy="3282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06478"/>
              </a:buClr>
              <a:buSzPts val="2400"/>
              <a:buFont typeface="Exo 2 ExtraBold"/>
              <a:buNone/>
            </a:pPr>
            <a:r>
              <a:rPr lang="pt-BR" sz="32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E o que todos esses erros têm em comum?</a:t>
            </a:r>
            <a:endParaRPr sz="18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Todos eles poderiam ter sido evitados se as empresas tivessem realizado </a:t>
            </a:r>
            <a:r>
              <a:rPr lang="pt-BR" sz="2000" b="1" dirty="0">
                <a:solidFill>
                  <a:srgbClr val="F06478"/>
                </a:solidFill>
                <a:latin typeface="Nunito"/>
                <a:ea typeface="Nunito"/>
                <a:cs typeface="Nunito"/>
                <a:sym typeface="Nunito"/>
              </a:rPr>
              <a:t>uma boa análise de mercado, antes de estruturar seu plano de negócios.</a:t>
            </a:r>
            <a:endParaRPr sz="1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16" descr="Menino sentado em frente a mes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 l="-411" t="9" r="1" b="38881"/>
          <a:stretch/>
        </p:blipFill>
        <p:spPr>
          <a:xfrm flipH="1">
            <a:off x="0" y="1"/>
            <a:ext cx="751409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6"/>
          <p:cNvSpPr/>
          <p:nvPr/>
        </p:nvSpPr>
        <p:spPr>
          <a:xfrm rot="10800000">
            <a:off x="4178346" y="-962"/>
            <a:ext cx="8038065" cy="6858962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1" name="Google Shape;321;p16"/>
          <p:cNvSpPr txBox="1"/>
          <p:nvPr/>
        </p:nvSpPr>
        <p:spPr>
          <a:xfrm>
            <a:off x="7905749" y="2457249"/>
            <a:ext cx="3919003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Mas, o que é uma análise de mercado e como fazê-la?</a:t>
            </a:r>
            <a:endParaRPr sz="1400" i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3" name="Google Shape;323;p16"/>
          <p:cNvSpPr/>
          <p:nvPr/>
        </p:nvSpPr>
        <p:spPr>
          <a:xfrm rot="1974999">
            <a:off x="10954208" y="5279031"/>
            <a:ext cx="2203953" cy="277075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24" name="Google Shape;324;p16"/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16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325" name="Google Shape;325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69;p12">
            <a:extLst>
              <a:ext uri="{FF2B5EF4-FFF2-40B4-BE49-F238E27FC236}">
                <a16:creationId xmlns:a16="http://schemas.microsoft.com/office/drawing/2014/main" id="{581DD029-AAD9-37B5-3902-894E16209CD7}"/>
              </a:ext>
            </a:extLst>
          </p:cNvPr>
          <p:cNvSpPr/>
          <p:nvPr/>
        </p:nvSpPr>
        <p:spPr>
          <a:xfrm rot="-3681880">
            <a:off x="-9960010" y="-7627393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17"/>
          <p:cNvPicPr preferRelativeResize="0"/>
          <p:nvPr/>
        </p:nvPicPr>
        <p:blipFill rotWithShape="1">
          <a:blip r:embed="rId3">
            <a:alphaModFix/>
          </a:blip>
          <a:srcRect l="-20439" r="47424" b="9301"/>
          <a:stretch/>
        </p:blipFill>
        <p:spPr>
          <a:xfrm>
            <a:off x="3912958" y="-3"/>
            <a:ext cx="82790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17"/>
          <p:cNvSpPr/>
          <p:nvPr/>
        </p:nvSpPr>
        <p:spPr>
          <a:xfrm rot="10800000" flipH="1">
            <a:off x="0" y="2"/>
            <a:ext cx="10087357" cy="6913639"/>
          </a:xfrm>
          <a:prstGeom prst="rect">
            <a:avLst/>
          </a:prstGeom>
          <a:gradFill>
            <a:gsLst>
              <a:gs pos="0">
                <a:srgbClr val="64C800">
                  <a:alpha val="60000"/>
                </a:srgbClr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3" name="Google Shape;333;p17"/>
          <p:cNvSpPr/>
          <p:nvPr/>
        </p:nvSpPr>
        <p:spPr>
          <a:xfrm rot="10800000" flipH="1">
            <a:off x="0" y="-218364"/>
            <a:ext cx="10641096" cy="7131042"/>
          </a:xfrm>
          <a:custGeom>
            <a:avLst/>
            <a:gdLst/>
            <a:ahLst/>
            <a:cxnLst/>
            <a:rect l="l" t="t" r="r" b="b"/>
            <a:pathLst>
              <a:path w="11298276" h="6925672" extrusionOk="0">
                <a:moveTo>
                  <a:pt x="8020549" y="4219499"/>
                </a:moveTo>
                <a:cubicBezTo>
                  <a:pt x="8692123" y="5222320"/>
                  <a:pt x="9998544" y="6201048"/>
                  <a:pt x="10963834" y="6925672"/>
                </a:cubicBezTo>
                <a:lnTo>
                  <a:pt x="0" y="6925672"/>
                </a:lnTo>
                <a:cubicBezTo>
                  <a:pt x="4010" y="4621125"/>
                  <a:pt x="8021" y="2316579"/>
                  <a:pt x="12031" y="12032"/>
                </a:cubicBezTo>
                <a:lnTo>
                  <a:pt x="11298276" y="0"/>
                </a:lnTo>
                <a:cubicBezTo>
                  <a:pt x="10012069" y="1256045"/>
                  <a:pt x="8849983" y="2624554"/>
                  <a:pt x="8020549" y="4219499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rgbClr val="F2F2F2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334" name="Google Shape;334;p17"/>
          <p:cNvSpPr/>
          <p:nvPr/>
        </p:nvSpPr>
        <p:spPr>
          <a:xfrm rot="-1497371">
            <a:off x="7257955" y="-1350876"/>
            <a:ext cx="6963959" cy="8754904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35" name="Google Shape;335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268036" y="4631315"/>
            <a:ext cx="2149677" cy="2582157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17"/>
          <p:cNvSpPr txBox="1"/>
          <p:nvPr/>
        </p:nvSpPr>
        <p:spPr>
          <a:xfrm>
            <a:off x="658718" y="2213434"/>
            <a:ext cx="5437282" cy="3453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 Análise de Mercado é uma pesquisa aprofundada que</a:t>
            </a:r>
            <a:r>
              <a:rPr lang="pt-BR" sz="2800" b="1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busca entender e conhecer melhor o mercado em que sua empresa está inserida</a:t>
            </a:r>
            <a:r>
              <a:rPr lang="pt-BR" sz="2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br>
              <a:rPr lang="pt-BR" sz="28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endParaRPr sz="28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7" name="Google Shape;337;p17"/>
          <p:cNvSpPr txBox="1"/>
          <p:nvPr/>
        </p:nvSpPr>
        <p:spPr>
          <a:xfrm>
            <a:off x="640198" y="1165554"/>
            <a:ext cx="6482686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Análise de Mercado</a:t>
            </a:r>
            <a:endParaRPr sz="4000" b="1" i="1" dirty="0">
              <a:solidFill>
                <a:schemeClr val="dk2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338" name="Google Shape;338;p17"/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39" name="Google Shape;339;p17"/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17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18" descr="Homem sentado em frente a mesa com computador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 t="5457" r="11107" b="8652"/>
          <a:stretch/>
        </p:blipFill>
        <p:spPr>
          <a:xfrm flipH="1">
            <a:off x="-1" y="-961"/>
            <a:ext cx="10655336" cy="6858962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18"/>
          <p:cNvSpPr/>
          <p:nvPr/>
        </p:nvSpPr>
        <p:spPr>
          <a:xfrm flipH="1">
            <a:off x="4178346" y="-962"/>
            <a:ext cx="8038065" cy="6861788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346" name="Google Shape;346;p18"/>
          <p:cNvSpPr/>
          <p:nvPr/>
        </p:nvSpPr>
        <p:spPr>
          <a:xfrm rot="1975791">
            <a:off x="10953604" y="5279151"/>
            <a:ext cx="2204421" cy="2771340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347" name="Google Shape;347;p18"/>
          <p:cNvSpPr txBox="1"/>
          <p:nvPr/>
        </p:nvSpPr>
        <p:spPr>
          <a:xfrm>
            <a:off x="11355572" y="6181223"/>
            <a:ext cx="469228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18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348" name="Google Shape;34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8"/>
          <p:cNvSpPr txBox="1"/>
          <p:nvPr/>
        </p:nvSpPr>
        <p:spPr>
          <a:xfrm>
            <a:off x="7771350" y="1572707"/>
            <a:ext cx="3818836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600" b="1" i="1" dirty="0">
                <a:solidFill>
                  <a:schemeClr val="bg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04</a:t>
            </a:r>
            <a:endParaRPr sz="3600" b="1" i="1" dirty="0">
              <a:solidFill>
                <a:schemeClr val="bg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Exo 2 ExtraBold"/>
              <a:buNone/>
            </a:pPr>
            <a:r>
              <a:rPr lang="pt-BR" sz="36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Passos para realizar uma boa análise de mercado</a:t>
            </a:r>
            <a:endParaRPr sz="3600" b="1" i="1" dirty="0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2" name="Google Shape;269;p12">
            <a:extLst>
              <a:ext uri="{FF2B5EF4-FFF2-40B4-BE49-F238E27FC236}">
                <a16:creationId xmlns:a16="http://schemas.microsoft.com/office/drawing/2014/main" id="{112BCF03-4708-0AB2-9D29-C9A5B6804EDE}"/>
              </a:ext>
            </a:extLst>
          </p:cNvPr>
          <p:cNvSpPr/>
          <p:nvPr/>
        </p:nvSpPr>
        <p:spPr>
          <a:xfrm rot="-3681880">
            <a:off x="-9960010" y="-7627393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9"/>
          <p:cNvSpPr/>
          <p:nvPr/>
        </p:nvSpPr>
        <p:spPr>
          <a:xfrm rot="-9328818" flipH="1">
            <a:off x="-4458999" y="1485611"/>
            <a:ext cx="12178485" cy="9562472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>
            <a:gsLst>
              <a:gs pos="0">
                <a:schemeClr val="lt2"/>
              </a:gs>
              <a:gs pos="50000">
                <a:schemeClr val="lt2"/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57" name="Google Shape;357;p19"/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58" name="Google Shape;358;p19"/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19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359" name="Google Shape;359;p19"/>
          <p:cNvSpPr/>
          <p:nvPr/>
        </p:nvSpPr>
        <p:spPr>
          <a:xfrm>
            <a:off x="228862" y="2973370"/>
            <a:ext cx="2505267" cy="2505343"/>
          </a:xfrm>
          <a:custGeom>
            <a:avLst/>
            <a:gdLst/>
            <a:ahLst/>
            <a:cxnLst/>
            <a:rect l="l" t="t" r="r" b="b"/>
            <a:pathLst>
              <a:path w="2505267" h="2505343" extrusionOk="0">
                <a:moveTo>
                  <a:pt x="1255047" y="6860"/>
                </a:moveTo>
                <a:cubicBezTo>
                  <a:pt x="1585385" y="5952"/>
                  <a:pt x="1902418" y="137257"/>
                  <a:pt x="2135386" y="371502"/>
                </a:cubicBezTo>
                <a:cubicBezTo>
                  <a:pt x="2369661" y="604469"/>
                  <a:pt x="2500950" y="921502"/>
                  <a:pt x="2500027" y="1251841"/>
                </a:cubicBezTo>
                <a:cubicBezTo>
                  <a:pt x="2500873" y="1582179"/>
                  <a:pt x="2369584" y="1899213"/>
                  <a:pt x="2135386" y="2132180"/>
                </a:cubicBezTo>
                <a:cubicBezTo>
                  <a:pt x="1902418" y="2366456"/>
                  <a:pt x="1585385" y="2497745"/>
                  <a:pt x="1255047" y="2496822"/>
                </a:cubicBezTo>
                <a:cubicBezTo>
                  <a:pt x="924706" y="2497745"/>
                  <a:pt x="607751" y="2366379"/>
                  <a:pt x="374783" y="2132180"/>
                </a:cubicBezTo>
                <a:cubicBezTo>
                  <a:pt x="140508" y="1899213"/>
                  <a:pt x="9220" y="1582179"/>
                  <a:pt x="10142" y="1251841"/>
                </a:cubicBezTo>
                <a:cubicBezTo>
                  <a:pt x="9220" y="921502"/>
                  <a:pt x="140508" y="604469"/>
                  <a:pt x="374783" y="371502"/>
                </a:cubicBezTo>
                <a:cubicBezTo>
                  <a:pt x="607751" y="137280"/>
                  <a:pt x="924706" y="5976"/>
                  <a:pt x="1255047" y="6860"/>
                </a:cubicBezTo>
                <a:moveTo>
                  <a:pt x="1255047" y="-831"/>
                </a:moveTo>
                <a:cubicBezTo>
                  <a:pt x="563295" y="-831"/>
                  <a:pt x="2451" y="559938"/>
                  <a:pt x="2451" y="1251764"/>
                </a:cubicBezTo>
                <a:cubicBezTo>
                  <a:pt x="2451" y="1251764"/>
                  <a:pt x="2451" y="1251841"/>
                  <a:pt x="2451" y="1251841"/>
                </a:cubicBezTo>
                <a:cubicBezTo>
                  <a:pt x="2374" y="1943668"/>
                  <a:pt x="563141" y="2504436"/>
                  <a:pt x="1254970" y="2504513"/>
                </a:cubicBezTo>
                <a:cubicBezTo>
                  <a:pt x="1254970" y="2504513"/>
                  <a:pt x="1255047" y="2504513"/>
                  <a:pt x="1255047" y="2504513"/>
                </a:cubicBezTo>
                <a:cubicBezTo>
                  <a:pt x="1946873" y="2504513"/>
                  <a:pt x="2507718" y="1943668"/>
                  <a:pt x="2507718" y="1251841"/>
                </a:cubicBezTo>
                <a:cubicBezTo>
                  <a:pt x="2507718" y="560014"/>
                  <a:pt x="1946873" y="-831"/>
                  <a:pt x="1255047" y="-83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60" name="Google Shape;36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4247981" flipH="1">
            <a:off x="10336733" y="-403288"/>
            <a:ext cx="2549071" cy="3061902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19"/>
          <p:cNvSpPr/>
          <p:nvPr/>
        </p:nvSpPr>
        <p:spPr>
          <a:xfrm>
            <a:off x="303107" y="3042692"/>
            <a:ext cx="2377086" cy="2377086"/>
          </a:xfrm>
          <a:prstGeom prst="ellipse">
            <a:avLst/>
          </a:prstGeom>
          <a:gradFill>
            <a:gsLst>
              <a:gs pos="0">
                <a:schemeClr val="dk2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362" name="Google Shape;362;p19"/>
          <p:cNvGrpSpPr/>
          <p:nvPr/>
        </p:nvGrpSpPr>
        <p:grpSpPr>
          <a:xfrm>
            <a:off x="594369" y="3697424"/>
            <a:ext cx="1796858" cy="1055172"/>
            <a:chOff x="5434011" y="3038318"/>
            <a:chExt cx="1326071" cy="779206"/>
          </a:xfrm>
        </p:grpSpPr>
        <p:sp>
          <p:nvSpPr>
            <p:cNvPr id="363" name="Google Shape;363;p19"/>
            <p:cNvSpPr/>
            <p:nvPr/>
          </p:nvSpPr>
          <p:spPr>
            <a:xfrm>
              <a:off x="5434011" y="3273252"/>
              <a:ext cx="635839" cy="544272"/>
            </a:xfrm>
            <a:custGeom>
              <a:avLst/>
              <a:gdLst/>
              <a:ahLst/>
              <a:cxnLst/>
              <a:rect l="l" t="t" r="r" b="b"/>
              <a:pathLst>
                <a:path w="635839" h="544272" extrusionOk="0">
                  <a:moveTo>
                    <a:pt x="530600" y="543195"/>
                  </a:moveTo>
                  <a:cubicBezTo>
                    <a:pt x="458209" y="463185"/>
                    <a:pt x="384677" y="383652"/>
                    <a:pt x="306477" y="311166"/>
                  </a:cubicBezTo>
                  <a:cubicBezTo>
                    <a:pt x="286285" y="292116"/>
                    <a:pt x="263519" y="270971"/>
                    <a:pt x="244945" y="254778"/>
                  </a:cubicBezTo>
                  <a:lnTo>
                    <a:pt x="244945" y="254778"/>
                  </a:lnTo>
                  <a:cubicBezTo>
                    <a:pt x="175794" y="195151"/>
                    <a:pt x="103403" y="139335"/>
                    <a:pt x="28156" y="87615"/>
                  </a:cubicBezTo>
                  <a:cubicBezTo>
                    <a:pt x="5582" y="72279"/>
                    <a:pt x="-4420" y="55515"/>
                    <a:pt x="-1562" y="40942"/>
                  </a:cubicBezTo>
                  <a:cubicBezTo>
                    <a:pt x="2820" y="18559"/>
                    <a:pt x="37109" y="175"/>
                    <a:pt x="105119" y="-968"/>
                  </a:cubicBezTo>
                  <a:cubicBezTo>
                    <a:pt x="281332" y="-3921"/>
                    <a:pt x="477355" y="53515"/>
                    <a:pt x="633661" y="135145"/>
                  </a:cubicBezTo>
                  <a:lnTo>
                    <a:pt x="632231" y="135811"/>
                  </a:lnTo>
                  <a:lnTo>
                    <a:pt x="633661" y="135145"/>
                  </a:lnTo>
                  <a:cubicBezTo>
                    <a:pt x="636329" y="277924"/>
                    <a:pt x="600801" y="418798"/>
                    <a:pt x="530600" y="543195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64" name="Google Shape;364;p19"/>
            <p:cNvSpPr/>
            <p:nvPr/>
          </p:nvSpPr>
          <p:spPr>
            <a:xfrm>
              <a:off x="5531171" y="3038318"/>
              <a:ext cx="538825" cy="695576"/>
            </a:xfrm>
            <a:custGeom>
              <a:avLst/>
              <a:gdLst/>
              <a:ahLst/>
              <a:cxnLst/>
              <a:rect l="l" t="t" r="r" b="b"/>
              <a:pathLst>
                <a:path w="538825" h="695576" extrusionOk="0">
                  <a:moveTo>
                    <a:pt x="268371" y="694500"/>
                  </a:moveTo>
                  <a:cubicBezTo>
                    <a:pt x="237319" y="591249"/>
                    <a:pt x="204935" y="487903"/>
                    <a:pt x="165407" y="388747"/>
                  </a:cubicBezTo>
                  <a:cubicBezTo>
                    <a:pt x="155120" y="363220"/>
                    <a:pt x="143881" y="334074"/>
                    <a:pt x="133975" y="311405"/>
                  </a:cubicBezTo>
                  <a:lnTo>
                    <a:pt x="133975" y="311405"/>
                  </a:lnTo>
                  <a:cubicBezTo>
                    <a:pt x="97207" y="227870"/>
                    <a:pt x="55870" y="146431"/>
                    <a:pt x="10149" y="67469"/>
                  </a:cubicBezTo>
                  <a:cubicBezTo>
                    <a:pt x="-3661" y="43848"/>
                    <a:pt x="-5473" y="24512"/>
                    <a:pt x="3387" y="12510"/>
                  </a:cubicBezTo>
                  <a:cubicBezTo>
                    <a:pt x="16912" y="-5874"/>
                    <a:pt x="55775" y="-7778"/>
                    <a:pt x="117687" y="20415"/>
                  </a:cubicBezTo>
                  <a:cubicBezTo>
                    <a:pt x="278182" y="93282"/>
                    <a:pt x="430582" y="229204"/>
                    <a:pt x="536787" y="369983"/>
                  </a:cubicBezTo>
                  <a:lnTo>
                    <a:pt x="536787" y="369983"/>
                  </a:lnTo>
                  <a:cubicBezTo>
                    <a:pt x="477921" y="500094"/>
                    <a:pt x="385338" y="612108"/>
                    <a:pt x="268657" y="694404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65" name="Google Shape;365;p19"/>
            <p:cNvSpPr/>
            <p:nvPr/>
          </p:nvSpPr>
          <p:spPr>
            <a:xfrm>
              <a:off x="6124244" y="3273252"/>
              <a:ext cx="635838" cy="544272"/>
            </a:xfrm>
            <a:custGeom>
              <a:avLst/>
              <a:gdLst/>
              <a:ahLst/>
              <a:cxnLst/>
              <a:rect l="l" t="t" r="r" b="b"/>
              <a:pathLst>
                <a:path w="635838" h="544272" extrusionOk="0">
                  <a:moveTo>
                    <a:pt x="101160" y="543195"/>
                  </a:moveTo>
                  <a:cubicBezTo>
                    <a:pt x="173551" y="463185"/>
                    <a:pt x="247084" y="383652"/>
                    <a:pt x="325284" y="311166"/>
                  </a:cubicBezTo>
                  <a:cubicBezTo>
                    <a:pt x="345478" y="292116"/>
                    <a:pt x="368242" y="270971"/>
                    <a:pt x="386817" y="254778"/>
                  </a:cubicBezTo>
                  <a:lnTo>
                    <a:pt x="386817" y="254778"/>
                  </a:lnTo>
                  <a:cubicBezTo>
                    <a:pt x="455967" y="195151"/>
                    <a:pt x="528358" y="139335"/>
                    <a:pt x="603604" y="87615"/>
                  </a:cubicBezTo>
                  <a:cubicBezTo>
                    <a:pt x="626179" y="72279"/>
                    <a:pt x="636181" y="55515"/>
                    <a:pt x="633323" y="40942"/>
                  </a:cubicBezTo>
                  <a:cubicBezTo>
                    <a:pt x="628942" y="18559"/>
                    <a:pt x="594651" y="175"/>
                    <a:pt x="526644" y="-968"/>
                  </a:cubicBezTo>
                  <a:cubicBezTo>
                    <a:pt x="350431" y="-3921"/>
                    <a:pt x="154406" y="53515"/>
                    <a:pt x="-1994" y="135145"/>
                  </a:cubicBezTo>
                  <a:lnTo>
                    <a:pt x="-471" y="135811"/>
                  </a:lnTo>
                  <a:lnTo>
                    <a:pt x="-1898" y="135145"/>
                  </a:lnTo>
                  <a:cubicBezTo>
                    <a:pt x="-4566" y="277924"/>
                    <a:pt x="30962" y="418798"/>
                    <a:pt x="101160" y="543195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66" name="Google Shape;366;p19"/>
            <p:cNvSpPr/>
            <p:nvPr/>
          </p:nvSpPr>
          <p:spPr>
            <a:xfrm>
              <a:off x="6124479" y="3038318"/>
              <a:ext cx="538824" cy="695576"/>
            </a:xfrm>
            <a:custGeom>
              <a:avLst/>
              <a:gdLst/>
              <a:ahLst/>
              <a:cxnLst/>
              <a:rect l="l" t="t" r="r" b="b"/>
              <a:pathLst>
                <a:path w="538824" h="695576" extrusionOk="0">
                  <a:moveTo>
                    <a:pt x="266376" y="694500"/>
                  </a:moveTo>
                  <a:cubicBezTo>
                    <a:pt x="297427" y="591249"/>
                    <a:pt x="329811" y="487903"/>
                    <a:pt x="369341" y="388747"/>
                  </a:cubicBezTo>
                  <a:cubicBezTo>
                    <a:pt x="379627" y="363220"/>
                    <a:pt x="390868" y="334074"/>
                    <a:pt x="400774" y="311405"/>
                  </a:cubicBezTo>
                  <a:lnTo>
                    <a:pt x="400774" y="311405"/>
                  </a:lnTo>
                  <a:cubicBezTo>
                    <a:pt x="437540" y="227870"/>
                    <a:pt x="478879" y="146431"/>
                    <a:pt x="524599" y="67469"/>
                  </a:cubicBezTo>
                  <a:cubicBezTo>
                    <a:pt x="538410" y="43848"/>
                    <a:pt x="540219" y="24512"/>
                    <a:pt x="531362" y="12510"/>
                  </a:cubicBezTo>
                  <a:cubicBezTo>
                    <a:pt x="517835" y="-5874"/>
                    <a:pt x="478974" y="-7778"/>
                    <a:pt x="417062" y="20415"/>
                  </a:cubicBezTo>
                  <a:cubicBezTo>
                    <a:pt x="256564" y="93282"/>
                    <a:pt x="104164" y="229204"/>
                    <a:pt x="-2038" y="369983"/>
                  </a:cubicBezTo>
                  <a:lnTo>
                    <a:pt x="-2038" y="369983"/>
                  </a:lnTo>
                  <a:cubicBezTo>
                    <a:pt x="56826" y="500094"/>
                    <a:pt x="149408" y="612108"/>
                    <a:pt x="266090" y="694404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67" name="Google Shape;367;p19"/>
          <p:cNvGrpSpPr/>
          <p:nvPr/>
        </p:nvGrpSpPr>
        <p:grpSpPr>
          <a:xfrm>
            <a:off x="3095765" y="2008491"/>
            <a:ext cx="6525961" cy="829304"/>
            <a:chOff x="3095765" y="2008491"/>
            <a:chExt cx="6525961" cy="829304"/>
          </a:xfrm>
        </p:grpSpPr>
        <p:sp>
          <p:nvSpPr>
            <p:cNvPr id="368" name="Google Shape;368;p19"/>
            <p:cNvSpPr/>
            <p:nvPr/>
          </p:nvSpPr>
          <p:spPr>
            <a:xfrm>
              <a:off x="3095765" y="2008491"/>
              <a:ext cx="6525961" cy="829304"/>
            </a:xfrm>
            <a:prstGeom prst="roundRect">
              <a:avLst>
                <a:gd name="adj" fmla="val 2395"/>
              </a:avLst>
            </a:prstGeom>
            <a:solidFill>
              <a:srgbClr val="F2F2F2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69" name="Google Shape;369;p19"/>
            <p:cNvSpPr txBox="1"/>
            <p:nvPr/>
          </p:nvSpPr>
          <p:spPr>
            <a:xfrm>
              <a:off x="4060080" y="2172600"/>
              <a:ext cx="504162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 i="1" dirty="0">
                  <a:solidFill>
                    <a:schemeClr val="dk1"/>
                  </a:solidFill>
                  <a:latin typeface="Exo 2 ExtraBold"/>
                  <a:ea typeface="Exo 2 ExtraBold"/>
                  <a:cs typeface="Exo 2 ExtraBold"/>
                  <a:sym typeface="Exo 2 ExtraBold"/>
                </a:rPr>
                <a:t>Análise do seu próprio negócio</a:t>
              </a:r>
              <a:endParaRPr dirty="0"/>
            </a:p>
          </p:txBody>
        </p:sp>
        <p:sp>
          <p:nvSpPr>
            <p:cNvPr id="370" name="Google Shape;370;p19"/>
            <p:cNvSpPr txBox="1"/>
            <p:nvPr/>
          </p:nvSpPr>
          <p:spPr>
            <a:xfrm>
              <a:off x="3383140" y="2069200"/>
              <a:ext cx="805207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1" i="1" u="none" strike="noStrike" cap="none">
                  <a:solidFill>
                    <a:srgbClr val="F06478"/>
                  </a:solidFill>
                  <a:latin typeface="Exo 2 ExtraBold"/>
                  <a:ea typeface="Exo 2 ExtraBold"/>
                  <a:cs typeface="Exo 2 ExtraBold"/>
                  <a:sym typeface="Exo 2 ExtraBold"/>
                </a:rPr>
                <a:t>01</a:t>
              </a:r>
              <a:endParaRPr sz="4000">
                <a:solidFill>
                  <a:srgbClr val="F06478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71" name="Google Shape;371;p19"/>
          <p:cNvGrpSpPr/>
          <p:nvPr/>
        </p:nvGrpSpPr>
        <p:grpSpPr>
          <a:xfrm>
            <a:off x="3095765" y="3194800"/>
            <a:ext cx="6525961" cy="829304"/>
            <a:chOff x="3095765" y="3070821"/>
            <a:chExt cx="6525961" cy="829304"/>
          </a:xfrm>
        </p:grpSpPr>
        <p:sp>
          <p:nvSpPr>
            <p:cNvPr id="372" name="Google Shape;372;p19"/>
            <p:cNvSpPr/>
            <p:nvPr/>
          </p:nvSpPr>
          <p:spPr>
            <a:xfrm>
              <a:off x="3095765" y="3070821"/>
              <a:ext cx="6525961" cy="829304"/>
            </a:xfrm>
            <a:prstGeom prst="roundRect">
              <a:avLst>
                <a:gd name="adj" fmla="val 2395"/>
              </a:avLst>
            </a:prstGeom>
            <a:solidFill>
              <a:srgbClr val="F2F2F2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73" name="Google Shape;373;p19"/>
            <p:cNvSpPr txBox="1"/>
            <p:nvPr/>
          </p:nvSpPr>
          <p:spPr>
            <a:xfrm>
              <a:off x="4964133" y="3237269"/>
              <a:ext cx="3233514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 i="1" dirty="0">
                  <a:solidFill>
                    <a:schemeClr val="dk1"/>
                  </a:solidFill>
                  <a:latin typeface="Exo 2 ExtraBold"/>
                  <a:ea typeface="Exo 2 ExtraBold"/>
                  <a:cs typeface="Exo 2 ExtraBold"/>
                  <a:sym typeface="Exo 2 ExtraBold"/>
                </a:rPr>
                <a:t>Análise do seu setor</a:t>
              </a:r>
              <a:endParaRPr dirty="0"/>
            </a:p>
          </p:txBody>
        </p:sp>
        <p:sp>
          <p:nvSpPr>
            <p:cNvPr id="374" name="Google Shape;374;p19"/>
            <p:cNvSpPr txBox="1"/>
            <p:nvPr/>
          </p:nvSpPr>
          <p:spPr>
            <a:xfrm>
              <a:off x="3328773" y="3131530"/>
              <a:ext cx="993909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1" i="1" u="none" strike="noStrike" cap="none">
                  <a:solidFill>
                    <a:srgbClr val="F06478"/>
                  </a:solidFill>
                  <a:latin typeface="Exo 2 ExtraBold"/>
                  <a:ea typeface="Exo 2 ExtraBold"/>
                  <a:cs typeface="Exo 2 ExtraBold"/>
                  <a:sym typeface="Exo 2 ExtraBold"/>
                </a:rPr>
                <a:t>02</a:t>
              </a:r>
              <a:endParaRPr/>
            </a:p>
          </p:txBody>
        </p:sp>
      </p:grpSp>
      <p:grpSp>
        <p:nvGrpSpPr>
          <p:cNvPr id="375" name="Google Shape;375;p19"/>
          <p:cNvGrpSpPr/>
          <p:nvPr/>
        </p:nvGrpSpPr>
        <p:grpSpPr>
          <a:xfrm>
            <a:off x="3095765" y="4381109"/>
            <a:ext cx="6525961" cy="829304"/>
            <a:chOff x="3095765" y="4353093"/>
            <a:chExt cx="6525961" cy="829304"/>
          </a:xfrm>
        </p:grpSpPr>
        <p:sp>
          <p:nvSpPr>
            <p:cNvPr id="376" name="Google Shape;376;p19"/>
            <p:cNvSpPr/>
            <p:nvPr/>
          </p:nvSpPr>
          <p:spPr>
            <a:xfrm>
              <a:off x="3095765" y="4353093"/>
              <a:ext cx="6525961" cy="829304"/>
            </a:xfrm>
            <a:prstGeom prst="roundRect">
              <a:avLst>
                <a:gd name="adj" fmla="val 2395"/>
              </a:avLst>
            </a:prstGeom>
            <a:solidFill>
              <a:srgbClr val="F2F2F2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77" name="Google Shape;377;p19"/>
            <p:cNvSpPr txBox="1"/>
            <p:nvPr/>
          </p:nvSpPr>
          <p:spPr>
            <a:xfrm>
              <a:off x="5847342" y="4541252"/>
              <a:ext cx="1467096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 i="1" dirty="0">
                  <a:solidFill>
                    <a:schemeClr val="dk1"/>
                  </a:solidFill>
                  <a:latin typeface="Exo 2 ExtraBold"/>
                  <a:ea typeface="Exo 2 ExtraBold"/>
                  <a:cs typeface="Exo 2 ExtraBold"/>
                  <a:sym typeface="Exo 2 ExtraBold"/>
                </a:rPr>
                <a:t>Pesquisas</a:t>
              </a:r>
              <a:endParaRPr dirty="0"/>
            </a:p>
          </p:txBody>
        </p:sp>
        <p:sp>
          <p:nvSpPr>
            <p:cNvPr id="378" name="Google Shape;378;p19"/>
            <p:cNvSpPr txBox="1"/>
            <p:nvPr/>
          </p:nvSpPr>
          <p:spPr>
            <a:xfrm>
              <a:off x="3386552" y="4402753"/>
              <a:ext cx="993909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1" i="1" u="none" strike="noStrike" cap="none">
                  <a:solidFill>
                    <a:srgbClr val="F06478"/>
                  </a:solidFill>
                  <a:latin typeface="Exo 2 ExtraBold"/>
                  <a:ea typeface="Exo 2 ExtraBold"/>
                  <a:cs typeface="Exo 2 ExtraBold"/>
                  <a:sym typeface="Exo 2 ExtraBold"/>
                </a:rPr>
                <a:t>03</a:t>
              </a:r>
              <a:endParaRPr/>
            </a:p>
          </p:txBody>
        </p:sp>
      </p:grpSp>
      <p:grpSp>
        <p:nvGrpSpPr>
          <p:cNvPr id="379" name="Google Shape;379;p19"/>
          <p:cNvGrpSpPr/>
          <p:nvPr/>
        </p:nvGrpSpPr>
        <p:grpSpPr>
          <a:xfrm>
            <a:off x="3095765" y="5567418"/>
            <a:ext cx="6525961" cy="829304"/>
            <a:chOff x="3095765" y="5567418"/>
            <a:chExt cx="6525961" cy="829304"/>
          </a:xfrm>
        </p:grpSpPr>
        <p:sp>
          <p:nvSpPr>
            <p:cNvPr id="380" name="Google Shape;380;p19"/>
            <p:cNvSpPr/>
            <p:nvPr/>
          </p:nvSpPr>
          <p:spPr>
            <a:xfrm>
              <a:off x="3095765" y="5567418"/>
              <a:ext cx="6525961" cy="829304"/>
            </a:xfrm>
            <a:prstGeom prst="roundRect">
              <a:avLst>
                <a:gd name="adj" fmla="val 2395"/>
              </a:avLst>
            </a:prstGeom>
            <a:solidFill>
              <a:srgbClr val="F2F2F2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81" name="Google Shape;381;p19"/>
            <p:cNvSpPr txBox="1"/>
            <p:nvPr/>
          </p:nvSpPr>
          <p:spPr>
            <a:xfrm>
              <a:off x="4383540" y="5755441"/>
              <a:ext cx="4394700" cy="4000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 b="1" i="1" dirty="0">
                  <a:solidFill>
                    <a:schemeClr val="dk1"/>
                  </a:solidFill>
                  <a:latin typeface="Exo 2 ExtraBold"/>
                  <a:ea typeface="Exo 2 ExtraBold"/>
                  <a:cs typeface="Exo 2 ExtraBold"/>
                  <a:sym typeface="Exo 2 ExtraBold"/>
                </a:rPr>
                <a:t>Conhecer seu ecossistemas de negócios</a:t>
              </a:r>
              <a:endParaRPr dirty="0"/>
            </a:p>
          </p:txBody>
        </p:sp>
        <p:sp>
          <p:nvSpPr>
            <p:cNvPr id="382" name="Google Shape;382;p19"/>
            <p:cNvSpPr txBox="1"/>
            <p:nvPr/>
          </p:nvSpPr>
          <p:spPr>
            <a:xfrm>
              <a:off x="3382918" y="5601533"/>
              <a:ext cx="993909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1" i="1" u="none" strike="noStrike" cap="none">
                  <a:solidFill>
                    <a:srgbClr val="F06478"/>
                  </a:solidFill>
                  <a:latin typeface="Exo 2 ExtraBold"/>
                  <a:ea typeface="Exo 2 ExtraBold"/>
                  <a:cs typeface="Exo 2 ExtraBold"/>
                  <a:sym typeface="Exo 2 ExtraBold"/>
                </a:rPr>
                <a:t>04</a:t>
              </a:r>
              <a:endParaRPr/>
            </a:p>
          </p:txBody>
        </p:sp>
      </p:grpSp>
      <p:sp>
        <p:nvSpPr>
          <p:cNvPr id="383" name="Google Shape;383;p19"/>
          <p:cNvSpPr txBox="1"/>
          <p:nvPr/>
        </p:nvSpPr>
        <p:spPr>
          <a:xfrm>
            <a:off x="1025157" y="753231"/>
            <a:ext cx="1067254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06478"/>
              </a:buClr>
              <a:buSzPts val="3600"/>
              <a:buFont typeface="Exo 2 ExtraBold"/>
              <a:buNone/>
            </a:pPr>
            <a:r>
              <a:rPr lang="pt-BR" sz="3600" b="1" i="1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4 passos para uma boa análise de mercado</a:t>
            </a:r>
            <a:endParaRPr sz="3600" b="1" i="1">
              <a:solidFill>
                <a:srgbClr val="F0647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07;p2" descr="Mulher sentada em frente a computador&#10;&#10;Descrição gerada automaticamente com confiança média">
            <a:extLst>
              <a:ext uri="{FF2B5EF4-FFF2-40B4-BE49-F238E27FC236}">
                <a16:creationId xmlns:a16="http://schemas.microsoft.com/office/drawing/2014/main" id="{72853338-1526-3D0F-A18B-0E1131FA1DA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10563"/>
          <a:stretch/>
        </p:blipFill>
        <p:spPr>
          <a:xfrm>
            <a:off x="3888967" y="0"/>
            <a:ext cx="92046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>
            <a:off x="953976" y="-961"/>
            <a:ext cx="8013654" cy="6858961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13654" h="6913640">
                <a:moveTo>
                  <a:pt x="4820149" y="4303720"/>
                </a:moveTo>
                <a:cubicBezTo>
                  <a:pt x="5491723" y="5306541"/>
                  <a:pt x="6328913" y="6189016"/>
                  <a:pt x="7294203" y="6913640"/>
                </a:cubicBezTo>
                <a:lnTo>
                  <a:pt x="0" y="6913640"/>
                </a:lnTo>
                <a:cubicBezTo>
                  <a:pt x="4010" y="4609093"/>
                  <a:pt x="8021" y="2304547"/>
                  <a:pt x="12031" y="0"/>
                </a:cubicBezTo>
                <a:lnTo>
                  <a:pt x="8013654" y="0"/>
                </a:lnTo>
                <a:cubicBezTo>
                  <a:pt x="6727447" y="1256045"/>
                  <a:pt x="5649583" y="2708775"/>
                  <a:pt x="4820149" y="4303720"/>
                </a:cubicBezTo>
                <a:close/>
              </a:path>
            </a:pathLst>
          </a:custGeom>
          <a:gradFill flip="none" rotWithShape="1">
            <a:gsLst>
              <a:gs pos="4900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63C3DE3D-FB69-47B6-A0DA-8D005F85F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5786539" flipH="1" flipV="1">
            <a:off x="5080196" y="-892537"/>
            <a:ext cx="11399620" cy="9567214"/>
          </a:xfrm>
          <a:prstGeom prst="rect">
            <a:avLst/>
          </a:prstGeom>
        </p:spPr>
      </p:pic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6849553-3267-4704-9B97-6392A31E2DFF}"/>
              </a:ext>
            </a:extLst>
          </p:cNvPr>
          <p:cNvSpPr txBox="1"/>
          <p:nvPr/>
        </p:nvSpPr>
        <p:spPr>
          <a:xfrm>
            <a:off x="286855" y="2708796"/>
            <a:ext cx="5195808" cy="169277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pt-BR" sz="5200" i="1" dirty="0">
                <a:solidFill>
                  <a:schemeClr val="bg1"/>
                </a:solidFill>
                <a:latin typeface="+mj-lt"/>
              </a:rPr>
              <a:t>Análise de mercado</a:t>
            </a:r>
            <a:endParaRPr lang="pt-BR" sz="5200" i="1" dirty="0">
              <a:solidFill>
                <a:schemeClr val="bg1"/>
              </a:solidFill>
            </a:endParaRPr>
          </a:p>
        </p:txBody>
      </p:sp>
      <p:sp>
        <p:nvSpPr>
          <p:cNvPr id="11" name="Google Shape;110;p58">
            <a:extLst>
              <a:ext uri="{FF2B5EF4-FFF2-40B4-BE49-F238E27FC236}">
                <a16:creationId xmlns:a16="http://schemas.microsoft.com/office/drawing/2014/main" id="{8B4A025C-C153-4772-8D9B-C8B0D70BB972}"/>
              </a:ext>
            </a:extLst>
          </p:cNvPr>
          <p:cNvSpPr txBox="1"/>
          <p:nvPr/>
        </p:nvSpPr>
        <p:spPr>
          <a:xfrm>
            <a:off x="547283" y="4396503"/>
            <a:ext cx="4735918" cy="62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Aft>
                <a:spcPts val="14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800" b="0" i="1" u="none" strike="noStrike" cap="none" dirty="0">
                <a:solidFill>
                  <a:schemeClr val="bg1"/>
                </a:solidFill>
                <a:ea typeface="Exo 2"/>
                <a:cs typeface="Exo 2"/>
                <a:sym typeface="Exo 2"/>
              </a:rPr>
              <a:t>Pilar Modelo de Negócios</a:t>
            </a:r>
          </a:p>
        </p:txBody>
      </p:sp>
      <p:pic>
        <p:nvPicPr>
          <p:cNvPr id="30" name="Gráfico 29">
            <a:extLst>
              <a:ext uri="{FF2B5EF4-FFF2-40B4-BE49-F238E27FC236}">
                <a16:creationId xmlns:a16="http://schemas.microsoft.com/office/drawing/2014/main" id="{B3A4FB49-E5CF-4475-8737-B4C77C0725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4952167">
            <a:off x="-655219" y="-847285"/>
            <a:ext cx="2149677" cy="2582157"/>
          </a:xfrm>
          <a:prstGeom prst="rect">
            <a:avLst/>
          </a:prstGeom>
        </p:spPr>
      </p:pic>
      <p:grpSp>
        <p:nvGrpSpPr>
          <p:cNvPr id="2" name="Google Shape;194;p2">
            <a:extLst>
              <a:ext uri="{FF2B5EF4-FFF2-40B4-BE49-F238E27FC236}">
                <a16:creationId xmlns:a16="http://schemas.microsoft.com/office/drawing/2014/main" id="{3F39187B-E590-D200-0182-50A7DEA3C44C}"/>
              </a:ext>
            </a:extLst>
          </p:cNvPr>
          <p:cNvGrpSpPr/>
          <p:nvPr/>
        </p:nvGrpSpPr>
        <p:grpSpPr>
          <a:xfrm>
            <a:off x="2103930" y="1677237"/>
            <a:ext cx="1561658" cy="917056"/>
            <a:chOff x="5434011" y="3038318"/>
            <a:chExt cx="1326071" cy="779206"/>
          </a:xfrm>
        </p:grpSpPr>
        <p:sp>
          <p:nvSpPr>
            <p:cNvPr id="3" name="Google Shape;195;p2">
              <a:extLst>
                <a:ext uri="{FF2B5EF4-FFF2-40B4-BE49-F238E27FC236}">
                  <a16:creationId xmlns:a16="http://schemas.microsoft.com/office/drawing/2014/main" id="{D07C0C7E-FF4F-682C-AACC-49FEF77F5A5D}"/>
                </a:ext>
              </a:extLst>
            </p:cNvPr>
            <p:cNvSpPr/>
            <p:nvPr/>
          </p:nvSpPr>
          <p:spPr>
            <a:xfrm>
              <a:off x="5434011" y="3273252"/>
              <a:ext cx="635839" cy="544272"/>
            </a:xfrm>
            <a:custGeom>
              <a:avLst/>
              <a:gdLst/>
              <a:ahLst/>
              <a:cxnLst/>
              <a:rect l="l" t="t" r="r" b="b"/>
              <a:pathLst>
                <a:path w="635839" h="544272" extrusionOk="0">
                  <a:moveTo>
                    <a:pt x="530600" y="543195"/>
                  </a:moveTo>
                  <a:cubicBezTo>
                    <a:pt x="458209" y="463185"/>
                    <a:pt x="384677" y="383652"/>
                    <a:pt x="306477" y="311166"/>
                  </a:cubicBezTo>
                  <a:cubicBezTo>
                    <a:pt x="286285" y="292116"/>
                    <a:pt x="263519" y="270971"/>
                    <a:pt x="244945" y="254778"/>
                  </a:cubicBezTo>
                  <a:lnTo>
                    <a:pt x="244945" y="254778"/>
                  </a:lnTo>
                  <a:cubicBezTo>
                    <a:pt x="175794" y="195151"/>
                    <a:pt x="103403" y="139335"/>
                    <a:pt x="28156" y="87615"/>
                  </a:cubicBezTo>
                  <a:cubicBezTo>
                    <a:pt x="5582" y="72279"/>
                    <a:pt x="-4420" y="55515"/>
                    <a:pt x="-1562" y="40942"/>
                  </a:cubicBezTo>
                  <a:cubicBezTo>
                    <a:pt x="2820" y="18559"/>
                    <a:pt x="37109" y="175"/>
                    <a:pt x="105119" y="-968"/>
                  </a:cubicBezTo>
                  <a:cubicBezTo>
                    <a:pt x="281332" y="-3921"/>
                    <a:pt x="477355" y="53515"/>
                    <a:pt x="633661" y="135145"/>
                  </a:cubicBezTo>
                  <a:lnTo>
                    <a:pt x="632231" y="135811"/>
                  </a:lnTo>
                  <a:lnTo>
                    <a:pt x="633661" y="135145"/>
                  </a:lnTo>
                  <a:cubicBezTo>
                    <a:pt x="636329" y="277924"/>
                    <a:pt x="600801" y="418798"/>
                    <a:pt x="530600" y="543195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4" name="Google Shape;196;p2">
              <a:extLst>
                <a:ext uri="{FF2B5EF4-FFF2-40B4-BE49-F238E27FC236}">
                  <a16:creationId xmlns:a16="http://schemas.microsoft.com/office/drawing/2014/main" id="{9537C0A9-B517-3265-EF78-3F157DC2262D}"/>
                </a:ext>
              </a:extLst>
            </p:cNvPr>
            <p:cNvSpPr/>
            <p:nvPr/>
          </p:nvSpPr>
          <p:spPr>
            <a:xfrm>
              <a:off x="5531171" y="3038318"/>
              <a:ext cx="538825" cy="695576"/>
            </a:xfrm>
            <a:custGeom>
              <a:avLst/>
              <a:gdLst/>
              <a:ahLst/>
              <a:cxnLst/>
              <a:rect l="l" t="t" r="r" b="b"/>
              <a:pathLst>
                <a:path w="538825" h="695576" extrusionOk="0">
                  <a:moveTo>
                    <a:pt x="268371" y="694500"/>
                  </a:moveTo>
                  <a:cubicBezTo>
                    <a:pt x="237319" y="591249"/>
                    <a:pt x="204935" y="487903"/>
                    <a:pt x="165407" y="388747"/>
                  </a:cubicBezTo>
                  <a:cubicBezTo>
                    <a:pt x="155120" y="363220"/>
                    <a:pt x="143881" y="334074"/>
                    <a:pt x="133975" y="311405"/>
                  </a:cubicBezTo>
                  <a:lnTo>
                    <a:pt x="133975" y="311405"/>
                  </a:lnTo>
                  <a:cubicBezTo>
                    <a:pt x="97207" y="227870"/>
                    <a:pt x="55870" y="146431"/>
                    <a:pt x="10149" y="67469"/>
                  </a:cubicBezTo>
                  <a:cubicBezTo>
                    <a:pt x="-3661" y="43848"/>
                    <a:pt x="-5473" y="24512"/>
                    <a:pt x="3387" y="12510"/>
                  </a:cubicBezTo>
                  <a:cubicBezTo>
                    <a:pt x="16912" y="-5874"/>
                    <a:pt x="55775" y="-7778"/>
                    <a:pt x="117687" y="20415"/>
                  </a:cubicBezTo>
                  <a:cubicBezTo>
                    <a:pt x="278182" y="93282"/>
                    <a:pt x="430582" y="229204"/>
                    <a:pt x="536787" y="369983"/>
                  </a:cubicBezTo>
                  <a:lnTo>
                    <a:pt x="536787" y="369983"/>
                  </a:lnTo>
                  <a:cubicBezTo>
                    <a:pt x="477921" y="500094"/>
                    <a:pt x="385338" y="612108"/>
                    <a:pt x="268657" y="694404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6" name="Google Shape;197;p2">
              <a:extLst>
                <a:ext uri="{FF2B5EF4-FFF2-40B4-BE49-F238E27FC236}">
                  <a16:creationId xmlns:a16="http://schemas.microsoft.com/office/drawing/2014/main" id="{F87E3A80-B421-446F-C98D-30FCF58A026C}"/>
                </a:ext>
              </a:extLst>
            </p:cNvPr>
            <p:cNvSpPr/>
            <p:nvPr/>
          </p:nvSpPr>
          <p:spPr>
            <a:xfrm>
              <a:off x="6124244" y="3273252"/>
              <a:ext cx="635838" cy="544272"/>
            </a:xfrm>
            <a:custGeom>
              <a:avLst/>
              <a:gdLst/>
              <a:ahLst/>
              <a:cxnLst/>
              <a:rect l="l" t="t" r="r" b="b"/>
              <a:pathLst>
                <a:path w="635838" h="544272" extrusionOk="0">
                  <a:moveTo>
                    <a:pt x="101160" y="543195"/>
                  </a:moveTo>
                  <a:cubicBezTo>
                    <a:pt x="173551" y="463185"/>
                    <a:pt x="247084" y="383652"/>
                    <a:pt x="325284" y="311166"/>
                  </a:cubicBezTo>
                  <a:cubicBezTo>
                    <a:pt x="345478" y="292116"/>
                    <a:pt x="368242" y="270971"/>
                    <a:pt x="386817" y="254778"/>
                  </a:cubicBezTo>
                  <a:lnTo>
                    <a:pt x="386817" y="254778"/>
                  </a:lnTo>
                  <a:cubicBezTo>
                    <a:pt x="455967" y="195151"/>
                    <a:pt x="528358" y="139335"/>
                    <a:pt x="603604" y="87615"/>
                  </a:cubicBezTo>
                  <a:cubicBezTo>
                    <a:pt x="626179" y="72279"/>
                    <a:pt x="636181" y="55515"/>
                    <a:pt x="633323" y="40942"/>
                  </a:cubicBezTo>
                  <a:cubicBezTo>
                    <a:pt x="628942" y="18559"/>
                    <a:pt x="594651" y="175"/>
                    <a:pt x="526644" y="-968"/>
                  </a:cubicBezTo>
                  <a:cubicBezTo>
                    <a:pt x="350431" y="-3921"/>
                    <a:pt x="154406" y="53515"/>
                    <a:pt x="-1994" y="135145"/>
                  </a:cubicBezTo>
                  <a:lnTo>
                    <a:pt x="-471" y="135811"/>
                  </a:lnTo>
                  <a:lnTo>
                    <a:pt x="-1898" y="135145"/>
                  </a:lnTo>
                  <a:cubicBezTo>
                    <a:pt x="-4566" y="277924"/>
                    <a:pt x="30962" y="418798"/>
                    <a:pt x="101160" y="543195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2" name="Google Shape;198;p2">
              <a:extLst>
                <a:ext uri="{FF2B5EF4-FFF2-40B4-BE49-F238E27FC236}">
                  <a16:creationId xmlns:a16="http://schemas.microsoft.com/office/drawing/2014/main" id="{A04278CC-C6F8-28B5-E4CE-25C093E1CBD6}"/>
                </a:ext>
              </a:extLst>
            </p:cNvPr>
            <p:cNvSpPr/>
            <p:nvPr/>
          </p:nvSpPr>
          <p:spPr>
            <a:xfrm>
              <a:off x="6124479" y="3038318"/>
              <a:ext cx="538824" cy="695576"/>
            </a:xfrm>
            <a:custGeom>
              <a:avLst/>
              <a:gdLst/>
              <a:ahLst/>
              <a:cxnLst/>
              <a:rect l="l" t="t" r="r" b="b"/>
              <a:pathLst>
                <a:path w="538824" h="695576" extrusionOk="0">
                  <a:moveTo>
                    <a:pt x="266376" y="694500"/>
                  </a:moveTo>
                  <a:cubicBezTo>
                    <a:pt x="297427" y="591249"/>
                    <a:pt x="329811" y="487903"/>
                    <a:pt x="369341" y="388747"/>
                  </a:cubicBezTo>
                  <a:cubicBezTo>
                    <a:pt x="379627" y="363220"/>
                    <a:pt x="390868" y="334074"/>
                    <a:pt x="400774" y="311405"/>
                  </a:cubicBezTo>
                  <a:lnTo>
                    <a:pt x="400774" y="311405"/>
                  </a:lnTo>
                  <a:cubicBezTo>
                    <a:pt x="437540" y="227870"/>
                    <a:pt x="478879" y="146431"/>
                    <a:pt x="524599" y="67469"/>
                  </a:cubicBezTo>
                  <a:cubicBezTo>
                    <a:pt x="538410" y="43848"/>
                    <a:pt x="540219" y="24512"/>
                    <a:pt x="531362" y="12510"/>
                  </a:cubicBezTo>
                  <a:cubicBezTo>
                    <a:pt x="517835" y="-5874"/>
                    <a:pt x="478974" y="-7778"/>
                    <a:pt x="417062" y="20415"/>
                  </a:cubicBezTo>
                  <a:cubicBezTo>
                    <a:pt x="256564" y="93282"/>
                    <a:pt x="104164" y="229204"/>
                    <a:pt x="-2038" y="369983"/>
                  </a:cubicBezTo>
                  <a:lnTo>
                    <a:pt x="-2038" y="369983"/>
                  </a:lnTo>
                  <a:cubicBezTo>
                    <a:pt x="56826" y="500094"/>
                    <a:pt x="149408" y="612108"/>
                    <a:pt x="266090" y="694404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478215058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20"/>
          <p:cNvPicPr preferRelativeResize="0"/>
          <p:nvPr/>
        </p:nvPicPr>
        <p:blipFill rotWithShape="1">
          <a:blip r:embed="rId3">
            <a:alphaModFix/>
          </a:blip>
          <a:srcRect l="16087" r="3411"/>
          <a:stretch/>
        </p:blipFill>
        <p:spPr>
          <a:xfrm flipH="1">
            <a:off x="4423321" y="0"/>
            <a:ext cx="82790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20"/>
          <p:cNvSpPr/>
          <p:nvPr/>
        </p:nvSpPr>
        <p:spPr>
          <a:xfrm>
            <a:off x="-36787" y="-1"/>
            <a:ext cx="10087357" cy="6913639"/>
          </a:xfrm>
          <a:prstGeom prst="rect">
            <a:avLst/>
          </a:prstGeom>
          <a:gradFill>
            <a:gsLst>
              <a:gs pos="0">
                <a:srgbClr val="64C800">
                  <a:alpha val="60000"/>
                </a:srgbClr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1" name="Google Shape;391;p20"/>
          <p:cNvSpPr/>
          <p:nvPr/>
        </p:nvSpPr>
        <p:spPr>
          <a:xfrm>
            <a:off x="-36786" y="-962"/>
            <a:ext cx="8013654" cy="6913640"/>
          </a:xfrm>
          <a:custGeom>
            <a:avLst/>
            <a:gdLst/>
            <a:ahLst/>
            <a:cxnLst/>
            <a:rect l="l" t="t" r="r" b="b"/>
            <a:pathLst>
              <a:path w="8013654" h="6913640" extrusionOk="0">
                <a:moveTo>
                  <a:pt x="4820149" y="4303720"/>
                </a:moveTo>
                <a:cubicBezTo>
                  <a:pt x="5491723" y="5306541"/>
                  <a:pt x="6328913" y="6189016"/>
                  <a:pt x="7294203" y="6913640"/>
                </a:cubicBezTo>
                <a:lnTo>
                  <a:pt x="0" y="6913640"/>
                </a:lnTo>
                <a:cubicBezTo>
                  <a:pt x="4010" y="4609093"/>
                  <a:pt x="8021" y="2304547"/>
                  <a:pt x="12031" y="0"/>
                </a:cubicBezTo>
                <a:lnTo>
                  <a:pt x="8013654" y="0"/>
                </a:lnTo>
                <a:cubicBezTo>
                  <a:pt x="6727447" y="1256045"/>
                  <a:pt x="5649583" y="2708775"/>
                  <a:pt x="4820149" y="4303720"/>
                </a:cubicBezTo>
                <a:close/>
              </a:path>
            </a:pathLst>
          </a:custGeom>
          <a:solidFill>
            <a:srgbClr val="F064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2" name="Google Shape;392;p20"/>
          <p:cNvSpPr txBox="1"/>
          <p:nvPr/>
        </p:nvSpPr>
        <p:spPr>
          <a:xfrm>
            <a:off x="570756" y="2011405"/>
            <a:ext cx="419217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Análise do seu próprio negócio</a:t>
            </a:r>
            <a:endParaRPr dirty="0"/>
          </a:p>
        </p:txBody>
      </p:sp>
      <p:sp>
        <p:nvSpPr>
          <p:cNvPr id="394" name="Google Shape;394;p20"/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5" name="Google Shape;395;p20"/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20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396" name="Google Shape;396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63844" y="4885981"/>
            <a:ext cx="2149677" cy="2582157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20"/>
          <p:cNvSpPr txBox="1"/>
          <p:nvPr/>
        </p:nvSpPr>
        <p:spPr>
          <a:xfrm>
            <a:off x="596109" y="1088075"/>
            <a:ext cx="142725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i="1" u="none" strike="noStrike" cap="none" dirty="0">
                <a:solidFill>
                  <a:schemeClr val="bg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01</a:t>
            </a:r>
            <a:endParaRPr sz="5400" dirty="0">
              <a:solidFill>
                <a:schemeClr val="bg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8" name="Google Shape;398;p20"/>
          <p:cNvSpPr txBox="1"/>
          <p:nvPr/>
        </p:nvSpPr>
        <p:spPr>
          <a:xfrm>
            <a:off x="596109" y="3337560"/>
            <a:ext cx="3959157" cy="223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 primeira análise que você deve fazer, antes de pensar nos concorrentes e no mercado, é realizar uma </a:t>
            </a:r>
            <a:r>
              <a:rPr lang="pt-BR" sz="18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análise interna, ou seja, conhecer melhor o seu negócio. Identificar suas forças e fraquezas.</a:t>
            </a:r>
            <a:endParaRPr dirty="0"/>
          </a:p>
        </p:txBody>
      </p:sp>
      <p:sp>
        <p:nvSpPr>
          <p:cNvPr id="2" name="Google Shape;679;p34">
            <a:extLst>
              <a:ext uri="{FF2B5EF4-FFF2-40B4-BE49-F238E27FC236}">
                <a16:creationId xmlns:a16="http://schemas.microsoft.com/office/drawing/2014/main" id="{66E46C9B-C8E5-9FCD-69BE-13D2C77F69F6}"/>
              </a:ext>
            </a:extLst>
          </p:cNvPr>
          <p:cNvSpPr/>
          <p:nvPr/>
        </p:nvSpPr>
        <p:spPr>
          <a:xfrm>
            <a:off x="4824517" y="-3948153"/>
            <a:ext cx="10468907" cy="12228082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oogle Shape;404;p21"/>
          <p:cNvPicPr preferRelativeResize="0"/>
          <p:nvPr/>
        </p:nvPicPr>
        <p:blipFill rotWithShape="1">
          <a:blip r:embed="rId3">
            <a:alphaModFix/>
          </a:blip>
          <a:srcRect l="8999" r="-8950"/>
          <a:stretch/>
        </p:blipFill>
        <p:spPr>
          <a:xfrm flipH="1">
            <a:off x="3912958" y="0"/>
            <a:ext cx="827904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21"/>
          <p:cNvSpPr/>
          <p:nvPr/>
        </p:nvSpPr>
        <p:spPr>
          <a:xfrm>
            <a:off x="-36787" y="-1"/>
            <a:ext cx="7660393" cy="6913639"/>
          </a:xfrm>
          <a:prstGeom prst="rect">
            <a:avLst/>
          </a:prstGeom>
          <a:gradFill>
            <a:gsLst>
              <a:gs pos="0">
                <a:srgbClr val="64C800">
                  <a:alpha val="60000"/>
                </a:srgbClr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6" name="Google Shape;406;p21"/>
          <p:cNvSpPr/>
          <p:nvPr/>
        </p:nvSpPr>
        <p:spPr>
          <a:xfrm>
            <a:off x="-93869" y="-962"/>
            <a:ext cx="8013654" cy="6913640"/>
          </a:xfrm>
          <a:custGeom>
            <a:avLst/>
            <a:gdLst/>
            <a:ahLst/>
            <a:cxnLst/>
            <a:rect l="l" t="t" r="r" b="b"/>
            <a:pathLst>
              <a:path w="8013654" h="6913640" extrusionOk="0">
                <a:moveTo>
                  <a:pt x="4820149" y="4303720"/>
                </a:moveTo>
                <a:cubicBezTo>
                  <a:pt x="5491723" y="5306541"/>
                  <a:pt x="6328913" y="6189016"/>
                  <a:pt x="7294203" y="6913640"/>
                </a:cubicBezTo>
                <a:lnTo>
                  <a:pt x="0" y="6913640"/>
                </a:lnTo>
                <a:cubicBezTo>
                  <a:pt x="4010" y="4609093"/>
                  <a:pt x="8021" y="2304547"/>
                  <a:pt x="12031" y="0"/>
                </a:cubicBezTo>
                <a:lnTo>
                  <a:pt x="8013654" y="0"/>
                </a:lnTo>
                <a:cubicBezTo>
                  <a:pt x="6727447" y="1256045"/>
                  <a:pt x="5649583" y="2708775"/>
                  <a:pt x="4820149" y="4303720"/>
                </a:cubicBezTo>
                <a:close/>
              </a:path>
            </a:pathLst>
          </a:custGeom>
          <a:solidFill>
            <a:srgbClr val="F064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7" name="Google Shape;407;p21"/>
          <p:cNvSpPr txBox="1"/>
          <p:nvPr/>
        </p:nvSpPr>
        <p:spPr>
          <a:xfrm>
            <a:off x="446854" y="2103766"/>
            <a:ext cx="287087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Análise do seu setor</a:t>
            </a:r>
            <a:endParaRPr/>
          </a:p>
        </p:txBody>
      </p:sp>
      <p:sp>
        <p:nvSpPr>
          <p:cNvPr id="409" name="Google Shape;409;p21"/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0" name="Google Shape;410;p21"/>
          <p:cNvSpPr txBox="1"/>
          <p:nvPr/>
        </p:nvSpPr>
        <p:spPr>
          <a:xfrm>
            <a:off x="11353800" y="6181223"/>
            <a:ext cx="4709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21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411" name="Google Shape;411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63844" y="4885981"/>
            <a:ext cx="2149677" cy="2582157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21"/>
          <p:cNvSpPr txBox="1"/>
          <p:nvPr/>
        </p:nvSpPr>
        <p:spPr>
          <a:xfrm>
            <a:off x="472206" y="1179476"/>
            <a:ext cx="142725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i="1" u="none" strike="noStrike" cap="none" dirty="0">
                <a:solidFill>
                  <a:schemeClr val="bg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02</a:t>
            </a:r>
            <a:endParaRPr sz="5400" dirty="0">
              <a:solidFill>
                <a:schemeClr val="bg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3" name="Google Shape;413;p21"/>
          <p:cNvSpPr txBox="1"/>
          <p:nvPr/>
        </p:nvSpPr>
        <p:spPr>
          <a:xfrm>
            <a:off x="489396" y="3277941"/>
            <a:ext cx="3698305" cy="1892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 próxima análise a ser feita é sobre o </a:t>
            </a:r>
            <a:r>
              <a:rPr lang="pt-BR" sz="18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setor em que você irá atuar ou que já atua</a:t>
            </a:r>
            <a:r>
              <a:rPr lang="pt-BR" sz="18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. Conhecer o setor é crucial para os próximos passos da pesquisa.</a:t>
            </a:r>
            <a:endParaRPr dirty="0"/>
          </a:p>
        </p:txBody>
      </p:sp>
      <p:sp>
        <p:nvSpPr>
          <p:cNvPr id="2" name="Google Shape;679;p34">
            <a:extLst>
              <a:ext uri="{FF2B5EF4-FFF2-40B4-BE49-F238E27FC236}">
                <a16:creationId xmlns:a16="http://schemas.microsoft.com/office/drawing/2014/main" id="{BE7F668F-4BBB-0B32-C1E6-EB37234DB4A2}"/>
              </a:ext>
            </a:extLst>
          </p:cNvPr>
          <p:cNvSpPr/>
          <p:nvPr/>
        </p:nvSpPr>
        <p:spPr>
          <a:xfrm>
            <a:off x="4824517" y="-3948153"/>
            <a:ext cx="10468907" cy="12228082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23"/>
          <p:cNvPicPr preferRelativeResize="0"/>
          <p:nvPr/>
        </p:nvPicPr>
        <p:blipFill rotWithShape="1">
          <a:blip r:embed="rId3">
            <a:alphaModFix/>
          </a:blip>
          <a:srcRect l="1092" r="6424"/>
          <a:stretch/>
        </p:blipFill>
        <p:spPr>
          <a:xfrm>
            <a:off x="4531606" y="0"/>
            <a:ext cx="766039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23"/>
          <p:cNvSpPr/>
          <p:nvPr/>
        </p:nvSpPr>
        <p:spPr>
          <a:xfrm>
            <a:off x="-36787" y="-1"/>
            <a:ext cx="7660393" cy="6913639"/>
          </a:xfrm>
          <a:prstGeom prst="rect">
            <a:avLst/>
          </a:prstGeom>
          <a:gradFill>
            <a:gsLst>
              <a:gs pos="0">
                <a:srgbClr val="64C800">
                  <a:alpha val="60000"/>
                </a:srgbClr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3" name="Google Shape;433;p23"/>
          <p:cNvSpPr/>
          <p:nvPr/>
        </p:nvSpPr>
        <p:spPr>
          <a:xfrm>
            <a:off x="-93869" y="-962"/>
            <a:ext cx="8013654" cy="6913640"/>
          </a:xfrm>
          <a:custGeom>
            <a:avLst/>
            <a:gdLst/>
            <a:ahLst/>
            <a:cxnLst/>
            <a:rect l="l" t="t" r="r" b="b"/>
            <a:pathLst>
              <a:path w="8013654" h="6913640" extrusionOk="0">
                <a:moveTo>
                  <a:pt x="4820149" y="4303720"/>
                </a:moveTo>
                <a:cubicBezTo>
                  <a:pt x="5491723" y="5306541"/>
                  <a:pt x="6328913" y="6189016"/>
                  <a:pt x="7294203" y="6913640"/>
                </a:cubicBezTo>
                <a:lnTo>
                  <a:pt x="0" y="6913640"/>
                </a:lnTo>
                <a:cubicBezTo>
                  <a:pt x="4010" y="4609093"/>
                  <a:pt x="8021" y="2304547"/>
                  <a:pt x="12031" y="0"/>
                </a:cubicBezTo>
                <a:lnTo>
                  <a:pt x="8013654" y="0"/>
                </a:lnTo>
                <a:cubicBezTo>
                  <a:pt x="6727447" y="1256045"/>
                  <a:pt x="5649583" y="2708775"/>
                  <a:pt x="4820149" y="4303720"/>
                </a:cubicBezTo>
                <a:close/>
              </a:path>
            </a:pathLst>
          </a:custGeom>
          <a:solidFill>
            <a:srgbClr val="F064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4" name="Google Shape;434;p23"/>
          <p:cNvSpPr txBox="1"/>
          <p:nvPr/>
        </p:nvSpPr>
        <p:spPr>
          <a:xfrm>
            <a:off x="507246" y="1455350"/>
            <a:ext cx="287087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Pesquisas</a:t>
            </a:r>
            <a:endParaRPr/>
          </a:p>
        </p:txBody>
      </p:sp>
      <p:sp>
        <p:nvSpPr>
          <p:cNvPr id="436" name="Google Shape;436;p23"/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7" name="Google Shape;437;p23"/>
          <p:cNvSpPr txBox="1"/>
          <p:nvPr/>
        </p:nvSpPr>
        <p:spPr>
          <a:xfrm>
            <a:off x="11353800" y="6181223"/>
            <a:ext cx="4709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22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438" name="Google Shape;438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63844" y="4885981"/>
            <a:ext cx="2149677" cy="2582157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23"/>
          <p:cNvSpPr txBox="1"/>
          <p:nvPr/>
        </p:nvSpPr>
        <p:spPr>
          <a:xfrm>
            <a:off x="532598" y="531540"/>
            <a:ext cx="142725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i="1" u="none" strike="noStrike" cap="none" dirty="0">
                <a:solidFill>
                  <a:schemeClr val="bg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03</a:t>
            </a:r>
            <a:endParaRPr sz="5400" dirty="0">
              <a:solidFill>
                <a:schemeClr val="bg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0" name="Google Shape;440;p23"/>
          <p:cNvSpPr txBox="1"/>
          <p:nvPr/>
        </p:nvSpPr>
        <p:spPr>
          <a:xfrm>
            <a:off x="478793" y="2271000"/>
            <a:ext cx="3959157" cy="1511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Conhecendo o setor, agora é hora de começar as pesquisas. Isso mesmo, entenda que </a:t>
            </a:r>
            <a:r>
              <a:rPr lang="pt-BR" sz="1800" b="1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toda a análise de mercado é baseada em pesquisa</a:t>
            </a:r>
            <a:r>
              <a:rPr lang="pt-BR" sz="1800" dirty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dirty="0"/>
          </a:p>
        </p:txBody>
      </p:sp>
      <p:sp>
        <p:nvSpPr>
          <p:cNvPr id="441" name="Google Shape;441;p23"/>
          <p:cNvSpPr txBox="1"/>
          <p:nvPr/>
        </p:nvSpPr>
        <p:spPr>
          <a:xfrm>
            <a:off x="478793" y="3952271"/>
            <a:ext cx="4058970" cy="170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3429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20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Clientes;</a:t>
            </a:r>
            <a:endParaRPr sz="2000" b="1" i="1" dirty="0">
              <a:solidFill>
                <a:schemeClr val="lt1"/>
              </a:solidFill>
              <a:latin typeface="Exo 2 ExtraBold"/>
            </a:endParaRPr>
          </a:p>
          <a:p>
            <a:pPr marL="342900" marR="0" lvl="0" indent="-34290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2000" b="1" i="1" dirty="0">
                <a:solidFill>
                  <a:schemeClr val="lt1"/>
                </a:solidFill>
                <a:latin typeface="Exo 2 ExtraBold"/>
                <a:sym typeface="Exo 2 ExtraBold"/>
              </a:rPr>
              <a:t>Concorrentes;</a:t>
            </a:r>
            <a:endParaRPr sz="2000" b="1" i="1" dirty="0">
              <a:solidFill>
                <a:schemeClr val="lt1"/>
              </a:solidFill>
              <a:latin typeface="Exo 2 ExtraBold"/>
              <a:sym typeface="Nunito"/>
            </a:endParaRPr>
          </a:p>
          <a:p>
            <a:pPr marL="342900" marR="0" lvl="0" indent="-34290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2000" b="1" i="1" dirty="0">
                <a:solidFill>
                  <a:schemeClr val="lt1"/>
                </a:solidFill>
                <a:latin typeface="Exo 2 ExtraBold"/>
                <a:sym typeface="Exo 2 ExtraBold"/>
              </a:rPr>
              <a:t>Fornecedores e Parceiros. </a:t>
            </a:r>
            <a:endParaRPr sz="2000" b="1" i="1" dirty="0">
              <a:solidFill>
                <a:schemeClr val="lt1"/>
              </a:solidFill>
              <a:latin typeface="Exo 2 ExtraBold"/>
              <a:sym typeface="Nunito"/>
            </a:endParaRPr>
          </a:p>
        </p:txBody>
      </p:sp>
      <p:sp>
        <p:nvSpPr>
          <p:cNvPr id="2" name="Google Shape;679;p34">
            <a:extLst>
              <a:ext uri="{FF2B5EF4-FFF2-40B4-BE49-F238E27FC236}">
                <a16:creationId xmlns:a16="http://schemas.microsoft.com/office/drawing/2014/main" id="{9E585AB0-C2CA-3BF9-55BB-AF0A186FE209}"/>
              </a:ext>
            </a:extLst>
          </p:cNvPr>
          <p:cNvSpPr/>
          <p:nvPr/>
        </p:nvSpPr>
        <p:spPr>
          <a:xfrm>
            <a:off x="4824517" y="-3948153"/>
            <a:ext cx="10468907" cy="12228082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24"/>
          <p:cNvPicPr preferRelativeResize="0"/>
          <p:nvPr/>
        </p:nvPicPr>
        <p:blipFill rotWithShape="1">
          <a:blip r:embed="rId3">
            <a:alphaModFix/>
          </a:blip>
          <a:srcRect l="30700" t="23077" r="31984"/>
          <a:stretch/>
        </p:blipFill>
        <p:spPr>
          <a:xfrm>
            <a:off x="-78684" y="-3"/>
            <a:ext cx="500552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24"/>
          <p:cNvSpPr/>
          <p:nvPr/>
        </p:nvSpPr>
        <p:spPr>
          <a:xfrm rot="10800000">
            <a:off x="2104643" y="0"/>
            <a:ext cx="7844575" cy="6913639"/>
          </a:xfrm>
          <a:prstGeom prst="rect">
            <a:avLst/>
          </a:prstGeom>
          <a:gradFill>
            <a:gsLst>
              <a:gs pos="0">
                <a:srgbClr val="64C800">
                  <a:alpha val="60000"/>
                </a:srgbClr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9" name="Google Shape;449;p24"/>
          <p:cNvSpPr/>
          <p:nvPr/>
        </p:nvSpPr>
        <p:spPr>
          <a:xfrm rot="10800000">
            <a:off x="83636" y="-55645"/>
            <a:ext cx="12108364" cy="7269117"/>
          </a:xfrm>
          <a:custGeom>
            <a:avLst/>
            <a:gdLst/>
            <a:ahLst/>
            <a:cxnLst/>
            <a:rect l="l" t="t" r="r" b="b"/>
            <a:pathLst>
              <a:path w="11298276" h="6925672" extrusionOk="0">
                <a:moveTo>
                  <a:pt x="8020549" y="4219499"/>
                </a:moveTo>
                <a:cubicBezTo>
                  <a:pt x="8692123" y="5222320"/>
                  <a:pt x="9998544" y="6201048"/>
                  <a:pt x="10963834" y="6925672"/>
                </a:cubicBezTo>
                <a:lnTo>
                  <a:pt x="0" y="6925672"/>
                </a:lnTo>
                <a:cubicBezTo>
                  <a:pt x="4010" y="4621125"/>
                  <a:pt x="8021" y="2316579"/>
                  <a:pt x="12031" y="12032"/>
                </a:cubicBezTo>
                <a:lnTo>
                  <a:pt x="11298276" y="0"/>
                </a:lnTo>
                <a:cubicBezTo>
                  <a:pt x="10012069" y="1256045"/>
                  <a:pt x="8849983" y="2624554"/>
                  <a:pt x="8020549" y="4219499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rgbClr val="F2F2F2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pic>
        <p:nvPicPr>
          <p:cNvPr id="450" name="Google Shape;450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228064">
            <a:off x="-5737174" y="-1839967"/>
            <a:ext cx="11198069" cy="8809148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24"/>
          <p:cNvSpPr/>
          <p:nvPr/>
        </p:nvSpPr>
        <p:spPr>
          <a:xfrm rot="-3002956" flipH="1">
            <a:off x="-3242917" y="472296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53" name="Google Shape;453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1025336" y="4631315"/>
            <a:ext cx="2149677" cy="2582157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24"/>
          <p:cNvSpPr txBox="1"/>
          <p:nvPr/>
        </p:nvSpPr>
        <p:spPr>
          <a:xfrm>
            <a:off x="4462818" y="1243400"/>
            <a:ext cx="5868535" cy="1737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Exo 2 ExtraBold"/>
              <a:buNone/>
            </a:pPr>
            <a:r>
              <a:rPr lang="pt-BR" sz="32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Estudo de Clientes</a:t>
            </a:r>
            <a:endParaRPr sz="1800" dirty="0"/>
          </a:p>
          <a:p>
            <a:pPr marL="0" marR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Identificar e conhecer as preferências e hábitos de seus clientes, tais como:</a:t>
            </a:r>
            <a:endParaRPr sz="1800" dirty="0"/>
          </a:p>
        </p:txBody>
      </p:sp>
      <p:sp>
        <p:nvSpPr>
          <p:cNvPr id="455" name="Google Shape;455;p24"/>
          <p:cNvSpPr txBox="1"/>
          <p:nvPr/>
        </p:nvSpPr>
        <p:spPr>
          <a:xfrm>
            <a:off x="4810738" y="3188060"/>
            <a:ext cx="5254584" cy="3213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36000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Características;</a:t>
            </a:r>
            <a:endParaRPr lang="pt-BR" sz="1800" dirty="0">
              <a:ea typeface="Nunito"/>
            </a:endParaRPr>
          </a:p>
          <a:p>
            <a:pPr marL="36000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8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6000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Interesses e comportamentos;</a:t>
            </a:r>
          </a:p>
          <a:p>
            <a:pPr marL="36000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6000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Motivação de compra;</a:t>
            </a:r>
          </a:p>
          <a:p>
            <a:pPr marL="36000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36000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Localização.</a:t>
            </a:r>
          </a:p>
          <a:p>
            <a:pPr marL="36000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1800" dirty="0"/>
          </a:p>
        </p:txBody>
      </p:sp>
      <p:sp>
        <p:nvSpPr>
          <p:cNvPr id="459" name="Google Shape;459;p24"/>
          <p:cNvSpPr/>
          <p:nvPr/>
        </p:nvSpPr>
        <p:spPr>
          <a:xfrm>
            <a:off x="4967103" y="3354062"/>
            <a:ext cx="211333" cy="165938"/>
          </a:xfrm>
          <a:custGeom>
            <a:avLst/>
            <a:gdLst/>
            <a:ahLst/>
            <a:cxnLst/>
            <a:rect l="l" t="t" r="r" b="b"/>
            <a:pathLst>
              <a:path w="6038099" h="4741078" extrusionOk="0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460" name="Google Shape;460;p24"/>
          <p:cNvSpPr/>
          <p:nvPr/>
        </p:nvSpPr>
        <p:spPr>
          <a:xfrm>
            <a:off x="4967785" y="4169386"/>
            <a:ext cx="211333" cy="165938"/>
          </a:xfrm>
          <a:custGeom>
            <a:avLst/>
            <a:gdLst/>
            <a:ahLst/>
            <a:cxnLst/>
            <a:rect l="l" t="t" r="r" b="b"/>
            <a:pathLst>
              <a:path w="6038099" h="4741078" extrusionOk="0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" name="Google Shape;459;p24">
            <a:extLst>
              <a:ext uri="{FF2B5EF4-FFF2-40B4-BE49-F238E27FC236}">
                <a16:creationId xmlns:a16="http://schemas.microsoft.com/office/drawing/2014/main" id="{083E2C04-60D2-9045-F104-20058EDF4CEB}"/>
              </a:ext>
            </a:extLst>
          </p:cNvPr>
          <p:cNvSpPr/>
          <p:nvPr/>
        </p:nvSpPr>
        <p:spPr>
          <a:xfrm>
            <a:off x="4966421" y="4909298"/>
            <a:ext cx="211333" cy="165938"/>
          </a:xfrm>
          <a:custGeom>
            <a:avLst/>
            <a:gdLst/>
            <a:ahLst/>
            <a:cxnLst/>
            <a:rect l="l" t="t" r="r" b="b"/>
            <a:pathLst>
              <a:path w="6038099" h="4741078" extrusionOk="0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3" name="Google Shape;460;p24">
            <a:extLst>
              <a:ext uri="{FF2B5EF4-FFF2-40B4-BE49-F238E27FC236}">
                <a16:creationId xmlns:a16="http://schemas.microsoft.com/office/drawing/2014/main" id="{BEE7AA3A-3F8E-07FF-6CBB-4FC6570C16BE}"/>
              </a:ext>
            </a:extLst>
          </p:cNvPr>
          <p:cNvSpPr/>
          <p:nvPr/>
        </p:nvSpPr>
        <p:spPr>
          <a:xfrm>
            <a:off x="4967103" y="5724622"/>
            <a:ext cx="211333" cy="165938"/>
          </a:xfrm>
          <a:custGeom>
            <a:avLst/>
            <a:gdLst/>
            <a:ahLst/>
            <a:cxnLst/>
            <a:rect l="l" t="t" r="r" b="b"/>
            <a:pathLst>
              <a:path w="6038099" h="4741078" extrusionOk="0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7" name="Google Shape;597;p30"/>
          <p:cNvPicPr preferRelativeResize="0"/>
          <p:nvPr/>
        </p:nvPicPr>
        <p:blipFill rotWithShape="1">
          <a:blip r:embed="rId3">
            <a:alphaModFix/>
          </a:blip>
          <a:srcRect l="635" t="11765" r="40155"/>
          <a:stretch/>
        </p:blipFill>
        <p:spPr>
          <a:xfrm>
            <a:off x="-78684" y="-3"/>
            <a:ext cx="55530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30"/>
          <p:cNvSpPr/>
          <p:nvPr/>
        </p:nvSpPr>
        <p:spPr>
          <a:xfrm rot="10800000">
            <a:off x="2104643" y="0"/>
            <a:ext cx="7844575" cy="6913639"/>
          </a:xfrm>
          <a:prstGeom prst="rect">
            <a:avLst/>
          </a:prstGeom>
          <a:gradFill>
            <a:gsLst>
              <a:gs pos="0">
                <a:srgbClr val="64C800">
                  <a:alpha val="60000"/>
                </a:srgbClr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99" name="Google Shape;599;p30"/>
          <p:cNvSpPr/>
          <p:nvPr/>
        </p:nvSpPr>
        <p:spPr>
          <a:xfrm rot="10800000">
            <a:off x="1550902" y="0"/>
            <a:ext cx="8780451" cy="6858000"/>
          </a:xfrm>
          <a:custGeom>
            <a:avLst/>
            <a:gdLst/>
            <a:ahLst/>
            <a:cxnLst/>
            <a:rect l="l" t="t" r="r" b="b"/>
            <a:pathLst>
              <a:path w="11298276" h="6925672" extrusionOk="0">
                <a:moveTo>
                  <a:pt x="8020549" y="4219499"/>
                </a:moveTo>
                <a:cubicBezTo>
                  <a:pt x="8692123" y="5222320"/>
                  <a:pt x="9998544" y="6201048"/>
                  <a:pt x="10963834" y="6925672"/>
                </a:cubicBezTo>
                <a:lnTo>
                  <a:pt x="0" y="6925672"/>
                </a:lnTo>
                <a:cubicBezTo>
                  <a:pt x="4010" y="4621125"/>
                  <a:pt x="8021" y="2316579"/>
                  <a:pt x="12031" y="12032"/>
                </a:cubicBezTo>
                <a:lnTo>
                  <a:pt x="11298276" y="0"/>
                </a:lnTo>
                <a:cubicBezTo>
                  <a:pt x="10012069" y="1256045"/>
                  <a:pt x="8849983" y="2624554"/>
                  <a:pt x="8020549" y="421949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pic>
        <p:nvPicPr>
          <p:cNvPr id="600" name="Google Shape;600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228064">
            <a:off x="-5677720" y="-3059767"/>
            <a:ext cx="11198069" cy="8809148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30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02" name="Google Shape;602;p30"/>
          <p:cNvSpPr txBox="1"/>
          <p:nvPr/>
        </p:nvSpPr>
        <p:spPr>
          <a:xfrm>
            <a:off x="155439" y="6093430"/>
            <a:ext cx="7014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24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603" name="Google Shape;603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1025336" y="4631315"/>
            <a:ext cx="2149677" cy="2582157"/>
          </a:xfrm>
          <a:prstGeom prst="rect">
            <a:avLst/>
          </a:prstGeom>
          <a:noFill/>
          <a:ln>
            <a:noFill/>
          </a:ln>
        </p:spPr>
      </p:pic>
      <p:sp>
        <p:nvSpPr>
          <p:cNvPr id="604" name="Google Shape;604;p30"/>
          <p:cNvSpPr txBox="1"/>
          <p:nvPr/>
        </p:nvSpPr>
        <p:spPr>
          <a:xfrm>
            <a:off x="4589391" y="1861523"/>
            <a:ext cx="7137779" cy="3543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Exo 2 ExtraBold"/>
              <a:buNone/>
            </a:pPr>
            <a:r>
              <a:rPr lang="pt-BR" sz="3200" b="1" i="1" u="none" strike="noStrike" cap="none" dirty="0">
                <a:solidFill>
                  <a:srgbClr val="F0647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Estudo de Concorrência </a:t>
            </a:r>
            <a:endParaRPr sz="1800" dirty="0"/>
          </a:p>
          <a:p>
            <a:pPr marL="0" marR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Com a análise da concorrência, você </a:t>
            </a:r>
            <a:r>
              <a:rPr lang="pt-BR" sz="2000" b="1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poderá avaliar os pontos fortes e fracos dos seus concorrentes </a:t>
            </a:r>
            <a:r>
              <a:rPr lang="pt-BR" sz="20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 ter um melhor entendimento sobre quais produtos ou serviços deverá oferecer, como anunciá-los e como posicionar a sua empresa no mercado com mais competitividade.</a:t>
            </a:r>
            <a:endParaRPr sz="1800" dirty="0"/>
          </a:p>
          <a:p>
            <a:pPr marL="0" marR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2" name="Google Shape;642;p32"/>
          <p:cNvPicPr preferRelativeResize="0"/>
          <p:nvPr/>
        </p:nvPicPr>
        <p:blipFill rotWithShape="1">
          <a:blip r:embed="rId3">
            <a:alphaModFix/>
          </a:blip>
          <a:srcRect l="7563" r="25332"/>
          <a:stretch/>
        </p:blipFill>
        <p:spPr>
          <a:xfrm>
            <a:off x="-78684" y="-3"/>
            <a:ext cx="55530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3" name="Google Shape;643;p32"/>
          <p:cNvSpPr/>
          <p:nvPr/>
        </p:nvSpPr>
        <p:spPr>
          <a:xfrm rot="10800000">
            <a:off x="2104643" y="0"/>
            <a:ext cx="7844575" cy="6913639"/>
          </a:xfrm>
          <a:prstGeom prst="rect">
            <a:avLst/>
          </a:prstGeom>
          <a:gradFill>
            <a:gsLst>
              <a:gs pos="0">
                <a:srgbClr val="64C800">
                  <a:alpha val="60000"/>
                </a:srgbClr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44" name="Google Shape;644;p32"/>
          <p:cNvSpPr/>
          <p:nvPr/>
        </p:nvSpPr>
        <p:spPr>
          <a:xfrm flipH="1">
            <a:off x="2850325" y="0"/>
            <a:ext cx="8780451" cy="8115300"/>
          </a:xfrm>
          <a:custGeom>
            <a:avLst/>
            <a:gdLst/>
            <a:ahLst/>
            <a:cxnLst/>
            <a:rect l="l" t="t" r="r" b="b"/>
            <a:pathLst>
              <a:path w="11298276" h="6925672" extrusionOk="0">
                <a:moveTo>
                  <a:pt x="8020549" y="4219499"/>
                </a:moveTo>
                <a:cubicBezTo>
                  <a:pt x="8692123" y="5222320"/>
                  <a:pt x="9998544" y="6201048"/>
                  <a:pt x="10963834" y="6925672"/>
                </a:cubicBezTo>
                <a:lnTo>
                  <a:pt x="0" y="6925672"/>
                </a:lnTo>
                <a:cubicBezTo>
                  <a:pt x="4010" y="4621125"/>
                  <a:pt x="8021" y="2316579"/>
                  <a:pt x="12031" y="12032"/>
                </a:cubicBezTo>
                <a:lnTo>
                  <a:pt x="11298276" y="0"/>
                </a:lnTo>
                <a:cubicBezTo>
                  <a:pt x="10012069" y="1256045"/>
                  <a:pt x="8849983" y="2624554"/>
                  <a:pt x="8020549" y="4219499"/>
                </a:cubicBez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rgbClr val="F2F2F2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646" name="Google Shape;646;p32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47" name="Google Shape;647;p32"/>
          <p:cNvSpPr txBox="1"/>
          <p:nvPr/>
        </p:nvSpPr>
        <p:spPr>
          <a:xfrm>
            <a:off x="155439" y="6093430"/>
            <a:ext cx="44614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25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648" name="Google Shape;648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11025336" y="4631315"/>
            <a:ext cx="2149677" cy="2582157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32"/>
          <p:cNvSpPr txBox="1"/>
          <p:nvPr/>
        </p:nvSpPr>
        <p:spPr>
          <a:xfrm>
            <a:off x="5985072" y="1815804"/>
            <a:ext cx="5615525" cy="317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Estudo de Fornecedores (Parceiros)</a:t>
            </a:r>
            <a:endParaRPr sz="1800" dirty="0"/>
          </a:p>
          <a:p>
            <a:pPr marL="0" marR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Os fornecedores são todos </a:t>
            </a:r>
            <a:r>
              <a:rPr lang="pt-BR" sz="2000" b="1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os parceiros que você precisa para ter </a:t>
            </a:r>
            <a:r>
              <a:rPr lang="pt-BR" sz="2000" b="1" dirty="0">
                <a:solidFill>
                  <a:schemeClr val="dk1"/>
                </a:solidFill>
                <a:latin typeface="Nunito"/>
                <a:sym typeface="Nunito"/>
              </a:rPr>
              <a:t>os recursos necessários </a:t>
            </a:r>
            <a:r>
              <a:rPr lang="pt-BR" sz="20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para realizar as atividades-chave e entregar valor para o seu cliente.</a:t>
            </a:r>
            <a:endParaRPr sz="1800" dirty="0"/>
          </a:p>
        </p:txBody>
      </p:sp>
      <p:sp>
        <p:nvSpPr>
          <p:cNvPr id="3" name="Google Shape;269;p12">
            <a:extLst>
              <a:ext uri="{FF2B5EF4-FFF2-40B4-BE49-F238E27FC236}">
                <a16:creationId xmlns:a16="http://schemas.microsoft.com/office/drawing/2014/main" id="{6BC80353-1CA3-C54A-8BE0-859B62C1421E}"/>
              </a:ext>
            </a:extLst>
          </p:cNvPr>
          <p:cNvSpPr/>
          <p:nvPr/>
        </p:nvSpPr>
        <p:spPr>
          <a:xfrm rot="-3681880">
            <a:off x="-12192847" y="-7031970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FCD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  <p:transition spd="med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" name="Google Shape;675;p34" descr="Grupo de pessoas posando para fot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42419" y="-27821"/>
            <a:ext cx="10351006" cy="6913641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34"/>
          <p:cNvSpPr/>
          <p:nvPr/>
        </p:nvSpPr>
        <p:spPr>
          <a:xfrm rot="10800000" flipH="1">
            <a:off x="-564204" y="-155054"/>
            <a:ext cx="9513450" cy="7168106"/>
          </a:xfrm>
          <a:custGeom>
            <a:avLst/>
            <a:gdLst/>
            <a:ahLst/>
            <a:cxnLst/>
            <a:rect l="l" t="t" r="r" b="b"/>
            <a:pathLst>
              <a:path w="8013654" h="6913640" extrusionOk="0">
                <a:moveTo>
                  <a:pt x="4820149" y="4303720"/>
                </a:moveTo>
                <a:cubicBezTo>
                  <a:pt x="5491723" y="5306541"/>
                  <a:pt x="6328913" y="6189016"/>
                  <a:pt x="7294203" y="6913640"/>
                </a:cubicBezTo>
                <a:lnTo>
                  <a:pt x="0" y="6913640"/>
                </a:lnTo>
                <a:cubicBezTo>
                  <a:pt x="4010" y="4609093"/>
                  <a:pt x="8021" y="2304547"/>
                  <a:pt x="12031" y="0"/>
                </a:cubicBezTo>
                <a:lnTo>
                  <a:pt x="8013654" y="0"/>
                </a:lnTo>
                <a:cubicBezTo>
                  <a:pt x="6727447" y="1256045"/>
                  <a:pt x="5649583" y="2708775"/>
                  <a:pt x="4820149" y="4303720"/>
                </a:cubicBezTo>
                <a:close/>
              </a:path>
            </a:pathLst>
          </a:custGeom>
          <a:solidFill>
            <a:srgbClr val="F064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78" name="Google Shape;678;p34"/>
          <p:cNvSpPr txBox="1"/>
          <p:nvPr/>
        </p:nvSpPr>
        <p:spPr>
          <a:xfrm>
            <a:off x="674537" y="2166848"/>
            <a:ext cx="335929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Ecossistemas de negócios</a:t>
            </a:r>
            <a:endParaRPr dirty="0"/>
          </a:p>
        </p:txBody>
      </p:sp>
      <p:sp>
        <p:nvSpPr>
          <p:cNvPr id="679" name="Google Shape;679;p34"/>
          <p:cNvSpPr/>
          <p:nvPr/>
        </p:nvSpPr>
        <p:spPr>
          <a:xfrm>
            <a:off x="4824517" y="-3948153"/>
            <a:ext cx="10468907" cy="12228082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80" name="Google Shape;680;p34"/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81" name="Google Shape;681;p34"/>
          <p:cNvSpPr txBox="1"/>
          <p:nvPr/>
        </p:nvSpPr>
        <p:spPr>
          <a:xfrm>
            <a:off x="11353800" y="6181223"/>
            <a:ext cx="4709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26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682" name="Google Shape;682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963844" y="4885981"/>
            <a:ext cx="2149677" cy="2582157"/>
          </a:xfrm>
          <a:prstGeom prst="rect">
            <a:avLst/>
          </a:prstGeom>
          <a:noFill/>
          <a:ln>
            <a:noFill/>
          </a:ln>
        </p:spPr>
      </p:pic>
      <p:sp>
        <p:nvSpPr>
          <p:cNvPr id="683" name="Google Shape;683;p34"/>
          <p:cNvSpPr txBox="1"/>
          <p:nvPr/>
        </p:nvSpPr>
        <p:spPr>
          <a:xfrm>
            <a:off x="699889" y="1242558"/>
            <a:ext cx="142725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i="1" u="none" strike="noStrike" cap="none" dirty="0">
                <a:solidFill>
                  <a:schemeClr val="bg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04</a:t>
            </a:r>
            <a:endParaRPr sz="5400" dirty="0">
              <a:solidFill>
                <a:schemeClr val="bg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84" name="Google Shape;684;p34"/>
          <p:cNvSpPr txBox="1"/>
          <p:nvPr/>
        </p:nvSpPr>
        <p:spPr>
          <a:xfrm>
            <a:off x="671221" y="3429140"/>
            <a:ext cx="4677192" cy="1669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O conceito é que você pode unir forças com outras empresas e acelerar a velocidade de chegada ao mercado.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15"/>
          <p:cNvPicPr preferRelativeResize="0"/>
          <p:nvPr/>
        </p:nvPicPr>
        <p:blipFill rotWithShape="1">
          <a:blip r:embed="rId3">
            <a:alphaModFix/>
          </a:blip>
          <a:srcRect l="-18137" r="38582"/>
          <a:stretch/>
        </p:blipFill>
        <p:spPr>
          <a:xfrm>
            <a:off x="2879678" y="0"/>
            <a:ext cx="93123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15"/>
          <p:cNvSpPr/>
          <p:nvPr/>
        </p:nvSpPr>
        <p:spPr>
          <a:xfrm>
            <a:off x="0" y="-1"/>
            <a:ext cx="9124993" cy="6858001"/>
          </a:xfrm>
          <a:prstGeom prst="rect">
            <a:avLst/>
          </a:prstGeom>
          <a:gradFill>
            <a:gsLst>
              <a:gs pos="0">
                <a:schemeClr val="dk2"/>
              </a:gs>
              <a:gs pos="58999">
                <a:schemeClr val="dk2"/>
              </a:gs>
              <a:gs pos="100000">
                <a:srgbClr val="F06478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305" name="Google Shape;305;p15"/>
          <p:cNvGrpSpPr/>
          <p:nvPr/>
        </p:nvGrpSpPr>
        <p:grpSpPr>
          <a:xfrm rot="1165804">
            <a:off x="194158" y="1368620"/>
            <a:ext cx="944532" cy="888721"/>
            <a:chOff x="194157" y="674041"/>
            <a:chExt cx="944532" cy="888721"/>
          </a:xfrm>
        </p:grpSpPr>
        <p:pic>
          <p:nvPicPr>
            <p:cNvPr id="306" name="Google Shape;306;p1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591532" flipH="1">
              <a:off x="131992" y="774051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" name="Google Shape;307;p1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591532" flipH="1">
              <a:off x="418261" y="847112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8" name="Google Shape;308;p15"/>
          <p:cNvSpPr txBox="1"/>
          <p:nvPr/>
        </p:nvSpPr>
        <p:spPr>
          <a:xfrm>
            <a:off x="655598" y="1628507"/>
            <a:ext cx="5202771" cy="360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Dar o seu melhor neste exato momento vai colocá-la no melhor lugar possível no momento seguinte.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i="1" dirty="0">
              <a:solidFill>
                <a:schemeClr val="lt2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 i="1" dirty="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Oprah Winfrey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i="1" dirty="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– Apresentadora e Empreendedora norte-americana</a:t>
            </a:r>
            <a:endParaRPr dirty="0"/>
          </a:p>
        </p:txBody>
      </p:sp>
      <p:sp>
        <p:nvSpPr>
          <p:cNvPr id="309" name="Google Shape;309;p15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0" name="Google Shape;310;p15"/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27</a:t>
            </a:fld>
            <a:endParaRPr sz="1400" b="1">
              <a:solidFill>
                <a:schemeClr val="lt2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grpSp>
        <p:nvGrpSpPr>
          <p:cNvPr id="311" name="Google Shape;311;p15"/>
          <p:cNvGrpSpPr/>
          <p:nvPr/>
        </p:nvGrpSpPr>
        <p:grpSpPr>
          <a:xfrm rot="-9894574">
            <a:off x="5502015" y="3868969"/>
            <a:ext cx="944532" cy="888721"/>
            <a:chOff x="194157" y="674041"/>
            <a:chExt cx="944532" cy="888721"/>
          </a:xfrm>
        </p:grpSpPr>
        <p:pic>
          <p:nvPicPr>
            <p:cNvPr id="312" name="Google Shape;312;p1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591532" flipH="1">
              <a:off x="131992" y="774051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3" name="Google Shape;313;p1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591532" flipH="1">
              <a:off x="418261" y="847112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9" name="Google Shape;779;p38"/>
          <p:cNvPicPr preferRelativeResize="0"/>
          <p:nvPr/>
        </p:nvPicPr>
        <p:blipFill rotWithShape="1">
          <a:blip r:embed="rId3">
            <a:alphaModFix/>
          </a:blip>
          <a:srcRect l="-932" t="5162" r="33212" b="5174"/>
          <a:stretch/>
        </p:blipFill>
        <p:spPr>
          <a:xfrm flipH="1">
            <a:off x="0" y="-962"/>
            <a:ext cx="77724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38"/>
          <p:cNvSpPr/>
          <p:nvPr/>
        </p:nvSpPr>
        <p:spPr>
          <a:xfrm flipH="1">
            <a:off x="4178346" y="-962"/>
            <a:ext cx="8038065" cy="6858962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82" name="Google Shape;782;p38"/>
          <p:cNvSpPr txBox="1"/>
          <p:nvPr/>
        </p:nvSpPr>
        <p:spPr>
          <a:xfrm>
            <a:off x="7782561" y="2742258"/>
            <a:ext cx="3572204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Chegou a hora de praticarmos!</a:t>
            </a:r>
            <a:endParaRPr sz="1600" i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84" name="Google Shape;784;p38"/>
          <p:cNvSpPr/>
          <p:nvPr/>
        </p:nvSpPr>
        <p:spPr>
          <a:xfrm rot="1974999">
            <a:off x="10954208" y="5279031"/>
            <a:ext cx="2203953" cy="277075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85" name="Google Shape;785;p38"/>
          <p:cNvSpPr txBox="1"/>
          <p:nvPr/>
        </p:nvSpPr>
        <p:spPr>
          <a:xfrm>
            <a:off x="11354765" y="6181223"/>
            <a:ext cx="46998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28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786" name="Google Shape;786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69;p12">
            <a:extLst>
              <a:ext uri="{FF2B5EF4-FFF2-40B4-BE49-F238E27FC236}">
                <a16:creationId xmlns:a16="http://schemas.microsoft.com/office/drawing/2014/main" id="{1034C8CA-5418-7EC1-237D-84616A7ED650}"/>
              </a:ext>
            </a:extLst>
          </p:cNvPr>
          <p:cNvSpPr/>
          <p:nvPr/>
        </p:nvSpPr>
        <p:spPr>
          <a:xfrm rot="-3681880">
            <a:off x="-10281322" y="-7301304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  <p:transition spd="med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ulher sentada com computador no colo&#10;&#10;Descrição gerada automaticamente">
            <a:extLst>
              <a:ext uri="{FF2B5EF4-FFF2-40B4-BE49-F238E27FC236}">
                <a16:creationId xmlns:a16="http://schemas.microsoft.com/office/drawing/2014/main" id="{EDCECDCB-5F23-B55E-1EFB-0DBFE24BC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153" y="-173600"/>
            <a:ext cx="10605247" cy="7072357"/>
          </a:xfrm>
          <a:prstGeom prst="rect">
            <a:avLst/>
          </a:prstGeom>
        </p:spPr>
      </p:pic>
      <p:sp>
        <p:nvSpPr>
          <p:cNvPr id="793" name="Google Shape;793;p39"/>
          <p:cNvSpPr/>
          <p:nvPr/>
        </p:nvSpPr>
        <p:spPr>
          <a:xfrm rot="10800000" flipH="1">
            <a:off x="-119934" y="-1443"/>
            <a:ext cx="8038065" cy="6858962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5" name="Google Shape;795;p39"/>
          <p:cNvSpPr txBox="1"/>
          <p:nvPr/>
        </p:nvSpPr>
        <p:spPr>
          <a:xfrm>
            <a:off x="776485" y="2366249"/>
            <a:ext cx="3667836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Exercício: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Análise do seu Mercado</a:t>
            </a:r>
            <a:endParaRPr sz="1600" i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6" name="Google Shape;796;p39"/>
          <p:cNvSpPr/>
          <p:nvPr/>
        </p:nvSpPr>
        <p:spPr>
          <a:xfrm rot="1974999">
            <a:off x="10954208" y="5279031"/>
            <a:ext cx="2203953" cy="277075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7" name="Google Shape;797;p39"/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29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2" name="Google Shape;679;p34">
            <a:extLst>
              <a:ext uri="{FF2B5EF4-FFF2-40B4-BE49-F238E27FC236}">
                <a16:creationId xmlns:a16="http://schemas.microsoft.com/office/drawing/2014/main" id="{6F853466-BB48-F3D4-4A09-DE753267BA47}"/>
              </a:ext>
            </a:extLst>
          </p:cNvPr>
          <p:cNvSpPr/>
          <p:nvPr/>
        </p:nvSpPr>
        <p:spPr>
          <a:xfrm>
            <a:off x="4444321" y="-3801871"/>
            <a:ext cx="10468907" cy="12228082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  <p:transition spd="med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oogle Shape;209;p3"/>
          <p:cNvGrpSpPr/>
          <p:nvPr/>
        </p:nvGrpSpPr>
        <p:grpSpPr>
          <a:xfrm rot="-2590511">
            <a:off x="-5209788" y="-5263125"/>
            <a:ext cx="11273304" cy="10326224"/>
            <a:chOff x="-4250821" y="-1969690"/>
            <a:chExt cx="11273304" cy="10326224"/>
          </a:xfrm>
        </p:grpSpPr>
        <p:sp>
          <p:nvSpPr>
            <p:cNvPr id="210" name="Google Shape;210;p3"/>
            <p:cNvSpPr/>
            <p:nvPr/>
          </p:nvSpPr>
          <p:spPr>
            <a:xfrm rot="-1473581">
              <a:off x="-3174982" y="-377383"/>
              <a:ext cx="9121626" cy="7162245"/>
            </a:xfrm>
            <a:custGeom>
              <a:avLst/>
              <a:gdLst/>
              <a:ahLst/>
              <a:cxnLst/>
              <a:rect l="l" t="t" r="r" b="b"/>
              <a:pathLst>
                <a:path w="9121626" h="7162245" extrusionOk="0">
                  <a:moveTo>
                    <a:pt x="-1004" y="3692959"/>
                  </a:moveTo>
                  <a:cubicBezTo>
                    <a:pt x="1354664" y="3263763"/>
                    <a:pt x="2710332" y="2817551"/>
                    <a:pt x="4011279" y="2277716"/>
                  </a:cubicBezTo>
                  <a:cubicBezTo>
                    <a:pt x="4346853" y="2137895"/>
                    <a:pt x="4728629" y="1983480"/>
                    <a:pt x="5025288" y="1849740"/>
                  </a:cubicBezTo>
                  <a:lnTo>
                    <a:pt x="5025288" y="1849740"/>
                  </a:lnTo>
                  <a:cubicBezTo>
                    <a:pt x="6118330" y="1347596"/>
                    <a:pt x="7182193" y="786363"/>
                    <a:pt x="8213241" y="168227"/>
                  </a:cubicBezTo>
                  <a:cubicBezTo>
                    <a:pt x="8520837" y="-19014"/>
                    <a:pt x="8776176" y="-46976"/>
                    <a:pt x="8935444" y="67313"/>
                  </a:cubicBezTo>
                  <a:cubicBezTo>
                    <a:pt x="9178613" y="242395"/>
                    <a:pt x="9212660" y="753047"/>
                    <a:pt x="8852760" y="1574959"/>
                  </a:cubicBezTo>
                  <a:cubicBezTo>
                    <a:pt x="7923869" y="3702681"/>
                    <a:pt x="6162113" y="5735575"/>
                    <a:pt x="4328612" y="7161757"/>
                  </a:cubicBezTo>
                  <a:lnTo>
                    <a:pt x="4328612" y="7161757"/>
                  </a:lnTo>
                  <a:cubicBezTo>
                    <a:pt x="2603338" y="6411828"/>
                    <a:pt x="1110278" y="5214218"/>
                    <a:pt x="3856" y="3692959"/>
                  </a:cubicBezTo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accen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211" name="Google Shape;211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120000" flipH="1">
              <a:off x="-2637760" y="-1850333"/>
              <a:ext cx="6986513" cy="83920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3" name="Google Shape;213;p3"/>
          <p:cNvSpPr txBox="1"/>
          <p:nvPr/>
        </p:nvSpPr>
        <p:spPr>
          <a:xfrm>
            <a:off x="382029" y="923478"/>
            <a:ext cx="365894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Check-in</a:t>
            </a:r>
            <a:endParaRPr sz="3200" b="1" i="1" dirty="0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223" name="Google Shape;223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9B62E5C5-35C8-C2AE-4B05-FE10A6CB07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723975" flipH="1" flipV="1">
            <a:off x="-4914650" y="-5478101"/>
            <a:ext cx="9017865" cy="9567214"/>
          </a:xfrm>
          <a:prstGeom prst="rect">
            <a:avLst/>
          </a:prstGeom>
        </p:spPr>
      </p:pic>
      <p:pic>
        <p:nvPicPr>
          <p:cNvPr id="3" name="Imagem 2" descr="Pessoas olhando para a câmera&#10;&#10;Descrição gerada automaticamente">
            <a:extLst>
              <a:ext uri="{FF2B5EF4-FFF2-40B4-BE49-F238E27FC236}">
                <a16:creationId xmlns:a16="http://schemas.microsoft.com/office/drawing/2014/main" id="{324A2D54-E57D-C4E8-FECA-79DF6CE75E1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rcRect t="4969" b="20895"/>
          <a:stretch/>
        </p:blipFill>
        <p:spPr>
          <a:xfrm>
            <a:off x="7620047" y="3856225"/>
            <a:ext cx="2348704" cy="245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 descr="Mulher com os braços para cima&#10;&#10;Descrição gerada automaticamente com confiança média">
            <a:extLst>
              <a:ext uri="{FF2B5EF4-FFF2-40B4-BE49-F238E27FC236}">
                <a16:creationId xmlns:a16="http://schemas.microsoft.com/office/drawing/2014/main" id="{0A9E5021-CE61-7E10-6707-0D5B64E3C45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rcRect t="2559" b="23599"/>
          <a:stretch/>
        </p:blipFill>
        <p:spPr>
          <a:xfrm>
            <a:off x="3662258" y="3856225"/>
            <a:ext cx="2663201" cy="24582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10;p3">
            <a:extLst>
              <a:ext uri="{FF2B5EF4-FFF2-40B4-BE49-F238E27FC236}">
                <a16:creationId xmlns:a16="http://schemas.microsoft.com/office/drawing/2014/main" id="{E70A99CA-30BA-6BDD-F42C-DD18B3BFCA34}"/>
              </a:ext>
            </a:extLst>
          </p:cNvPr>
          <p:cNvSpPr txBox="1"/>
          <p:nvPr/>
        </p:nvSpPr>
        <p:spPr>
          <a:xfrm>
            <a:off x="11341569" y="6088299"/>
            <a:ext cx="2920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rgbClr val="5B5B5B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3</a:t>
            </a:fld>
            <a:endParaRPr sz="1400" b="1" i="0" u="none" strike="noStrike" cap="none">
              <a:solidFill>
                <a:srgbClr val="5B5B5B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7" name="Google Shape;212;p3">
            <a:extLst>
              <a:ext uri="{FF2B5EF4-FFF2-40B4-BE49-F238E27FC236}">
                <a16:creationId xmlns:a16="http://schemas.microsoft.com/office/drawing/2014/main" id="{0AF28378-C294-BB7F-354A-F24F3EF2EBC9}"/>
              </a:ext>
            </a:extLst>
          </p:cNvPr>
          <p:cNvSpPr/>
          <p:nvPr/>
        </p:nvSpPr>
        <p:spPr>
          <a:xfrm>
            <a:off x="2662195" y="2332841"/>
            <a:ext cx="794802" cy="794802"/>
          </a:xfrm>
          <a:prstGeom prst="ellipse">
            <a:avLst/>
          </a:prstGeom>
          <a:solidFill>
            <a:srgbClr val="F8BD09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Nunito"/>
              <a:buNone/>
            </a:pPr>
            <a:endParaRPr sz="5400" b="0" i="0" u="none" strike="noStrike" cap="none">
              <a:solidFill>
                <a:srgbClr val="FFFFFF"/>
              </a:solidFill>
              <a:latin typeface="Exo 2 Medium"/>
              <a:ea typeface="Exo 2 Medium"/>
              <a:cs typeface="Exo 2 Medium"/>
              <a:sym typeface="Exo 2 Medium"/>
            </a:endParaRPr>
          </a:p>
        </p:txBody>
      </p:sp>
      <p:sp>
        <p:nvSpPr>
          <p:cNvPr id="8" name="Google Shape;213;p3">
            <a:extLst>
              <a:ext uri="{FF2B5EF4-FFF2-40B4-BE49-F238E27FC236}">
                <a16:creationId xmlns:a16="http://schemas.microsoft.com/office/drawing/2014/main" id="{DAD3167B-30BC-A111-B3E7-92B2C5C2AAE6}"/>
              </a:ext>
            </a:extLst>
          </p:cNvPr>
          <p:cNvSpPr/>
          <p:nvPr/>
        </p:nvSpPr>
        <p:spPr>
          <a:xfrm>
            <a:off x="6718124" y="2332841"/>
            <a:ext cx="794802" cy="794802"/>
          </a:xfrm>
          <a:prstGeom prst="ellipse">
            <a:avLst/>
          </a:prstGeom>
          <a:solidFill>
            <a:srgbClr val="F8BD09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Nunito"/>
              <a:buNone/>
            </a:pPr>
            <a:endParaRPr sz="5400" b="0" i="0" u="none" strike="noStrike" cap="none">
              <a:solidFill>
                <a:srgbClr val="FFFFFF"/>
              </a:solidFill>
              <a:latin typeface="Exo 2 Medium"/>
              <a:ea typeface="Exo 2 Medium"/>
              <a:cs typeface="Exo 2 Medium"/>
              <a:sym typeface="Exo 2 Medium"/>
            </a:endParaRPr>
          </a:p>
        </p:txBody>
      </p:sp>
      <p:sp>
        <p:nvSpPr>
          <p:cNvPr id="9" name="Google Shape;214;p3">
            <a:extLst>
              <a:ext uri="{FF2B5EF4-FFF2-40B4-BE49-F238E27FC236}">
                <a16:creationId xmlns:a16="http://schemas.microsoft.com/office/drawing/2014/main" id="{DDA1FAA3-2A44-D447-F26B-4991ADD8D2FE}"/>
              </a:ext>
            </a:extLst>
          </p:cNvPr>
          <p:cNvSpPr txBox="1"/>
          <p:nvPr/>
        </p:nvSpPr>
        <p:spPr>
          <a:xfrm>
            <a:off x="2808678" y="2268577"/>
            <a:ext cx="57372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Exo 2 Medium"/>
              <a:buNone/>
            </a:pPr>
            <a:r>
              <a:rPr lang="pt-BR" sz="5400" b="1" i="0" u="none" strike="noStrike" cap="none" dirty="0">
                <a:solidFill>
                  <a:srgbClr val="FFFFFF"/>
                </a:solidFill>
                <a:latin typeface="Exo 2 Medium"/>
                <a:ea typeface="Exo 2 Medium"/>
                <a:cs typeface="Exo 2 Medium"/>
                <a:sym typeface="Exo 2 Medium"/>
              </a:rPr>
              <a:t>1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215;p3">
            <a:extLst>
              <a:ext uri="{FF2B5EF4-FFF2-40B4-BE49-F238E27FC236}">
                <a16:creationId xmlns:a16="http://schemas.microsoft.com/office/drawing/2014/main" id="{EDECD20C-D474-08E5-621C-40D9D03978DB}"/>
              </a:ext>
            </a:extLst>
          </p:cNvPr>
          <p:cNvSpPr txBox="1"/>
          <p:nvPr/>
        </p:nvSpPr>
        <p:spPr>
          <a:xfrm>
            <a:off x="6844482" y="2268577"/>
            <a:ext cx="69221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Exo 2 Medium"/>
              <a:buNone/>
            </a:pPr>
            <a:r>
              <a:rPr lang="pt-BR" sz="5400" b="1" i="0" u="none" strike="noStrike" cap="none">
                <a:solidFill>
                  <a:srgbClr val="FFFFFF"/>
                </a:solidFill>
                <a:latin typeface="Exo 2 Medium"/>
                <a:ea typeface="Exo 2 Medium"/>
                <a:cs typeface="Exo 2 Medium"/>
                <a:sym typeface="Exo 2 Medium"/>
              </a:rPr>
              <a:t>2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216;p3">
            <a:extLst>
              <a:ext uri="{FF2B5EF4-FFF2-40B4-BE49-F238E27FC236}">
                <a16:creationId xmlns:a16="http://schemas.microsoft.com/office/drawing/2014/main" id="{03105D1F-7BA9-0377-960F-81F024DC9D69}"/>
              </a:ext>
            </a:extLst>
          </p:cNvPr>
          <p:cNvSpPr txBox="1"/>
          <p:nvPr/>
        </p:nvSpPr>
        <p:spPr>
          <a:xfrm>
            <a:off x="3539868" y="2376299"/>
            <a:ext cx="29922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B5B"/>
              </a:buClr>
              <a:buSzPts val="2400"/>
              <a:buFont typeface="Exo 2 Medium"/>
              <a:buNone/>
            </a:pPr>
            <a:r>
              <a:rPr lang="pt-BR" sz="2400" dirty="0">
                <a:solidFill>
                  <a:srgbClr val="5B5B5B"/>
                </a:solidFill>
                <a:latin typeface="Exo 2 Medium"/>
                <a:ea typeface="Exo 2 Medium"/>
                <a:cs typeface="Exo 2 Medium"/>
                <a:sym typeface="Exo 2 Medium"/>
              </a:rPr>
              <a:t>Como eu estou chegando hoje</a:t>
            </a:r>
            <a:r>
              <a:rPr lang="pt-BR" sz="2400" b="0" i="0" u="none" strike="noStrike" cap="none" dirty="0">
                <a:solidFill>
                  <a:srgbClr val="5B5B5B"/>
                </a:solidFill>
                <a:latin typeface="Exo 2 Medium"/>
                <a:ea typeface="Exo 2 Medium"/>
                <a:cs typeface="Exo 2 Medium"/>
                <a:sym typeface="Exo 2 Medium"/>
              </a:rPr>
              <a:t>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17;p3">
            <a:extLst>
              <a:ext uri="{FF2B5EF4-FFF2-40B4-BE49-F238E27FC236}">
                <a16:creationId xmlns:a16="http://schemas.microsoft.com/office/drawing/2014/main" id="{9D3A64AA-51A8-3BAE-111F-76F4E6339A94}"/>
              </a:ext>
            </a:extLst>
          </p:cNvPr>
          <p:cNvSpPr txBox="1"/>
          <p:nvPr/>
        </p:nvSpPr>
        <p:spPr>
          <a:xfrm>
            <a:off x="7664684" y="2250084"/>
            <a:ext cx="359163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B5B"/>
              </a:buClr>
              <a:buSzPts val="2400"/>
              <a:buFont typeface="Exo 2 Medium"/>
              <a:buNone/>
            </a:pPr>
            <a:r>
              <a:rPr lang="pt-BR" sz="2400" dirty="0">
                <a:solidFill>
                  <a:srgbClr val="5B5B5B"/>
                </a:solidFill>
                <a:latin typeface="Exo 2 Medium"/>
                <a:ea typeface="Exo 2 Medium"/>
                <a:cs typeface="Exo 2 Medium"/>
                <a:sym typeface="Exo 2 Medium"/>
              </a:rPr>
              <a:t>Conhece os concorrentes do seu negócio?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21;p3">
            <a:extLst>
              <a:ext uri="{FF2B5EF4-FFF2-40B4-BE49-F238E27FC236}">
                <a16:creationId xmlns:a16="http://schemas.microsoft.com/office/drawing/2014/main" id="{2B9675C8-8D4B-C9B6-83ED-10A4DC58A132}"/>
              </a:ext>
            </a:extLst>
          </p:cNvPr>
          <p:cNvSpPr/>
          <p:nvPr/>
        </p:nvSpPr>
        <p:spPr>
          <a:xfrm>
            <a:off x="3662258" y="3780031"/>
            <a:ext cx="2578200" cy="2623200"/>
          </a:xfrm>
          <a:prstGeom prst="roundRect">
            <a:avLst>
              <a:gd name="adj" fmla="val 7799"/>
            </a:avLst>
          </a:prstGeom>
          <a:noFill/>
          <a:ln w="1270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222;p3">
            <a:extLst>
              <a:ext uri="{FF2B5EF4-FFF2-40B4-BE49-F238E27FC236}">
                <a16:creationId xmlns:a16="http://schemas.microsoft.com/office/drawing/2014/main" id="{2332FAFA-031D-F394-8B4A-60AFE0283938}"/>
              </a:ext>
            </a:extLst>
          </p:cNvPr>
          <p:cNvSpPr/>
          <p:nvPr/>
        </p:nvSpPr>
        <p:spPr>
          <a:xfrm>
            <a:off x="7591086" y="3780025"/>
            <a:ext cx="2514600" cy="2558400"/>
          </a:xfrm>
          <a:prstGeom prst="roundRect">
            <a:avLst>
              <a:gd name="adj" fmla="val 7799"/>
            </a:avLst>
          </a:prstGeom>
          <a:noFill/>
          <a:ln w="1270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</a:pPr>
            <a:endParaRPr sz="2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0"/>
          <p:cNvSpPr/>
          <p:nvPr/>
        </p:nvSpPr>
        <p:spPr>
          <a:xfrm>
            <a:off x="394448" y="1061844"/>
            <a:ext cx="4052047" cy="252888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5" name="Google Shape;805;p40"/>
          <p:cNvSpPr/>
          <p:nvPr/>
        </p:nvSpPr>
        <p:spPr>
          <a:xfrm>
            <a:off x="4682056" y="1061844"/>
            <a:ext cx="4052047" cy="252888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6" name="Google Shape;806;p40"/>
          <p:cNvSpPr/>
          <p:nvPr/>
        </p:nvSpPr>
        <p:spPr>
          <a:xfrm>
            <a:off x="394448" y="3755714"/>
            <a:ext cx="4052047" cy="27756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7" name="Google Shape;807;p40"/>
          <p:cNvSpPr/>
          <p:nvPr/>
        </p:nvSpPr>
        <p:spPr>
          <a:xfrm>
            <a:off x="4682057" y="3755714"/>
            <a:ext cx="4052046" cy="27756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08" name="Google Shape;808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464" y="1265372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3316" y="1244348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7285" y="395640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53316" y="4015590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40"/>
          <p:cNvSpPr txBox="1"/>
          <p:nvPr/>
        </p:nvSpPr>
        <p:spPr>
          <a:xfrm>
            <a:off x="683796" y="1226831"/>
            <a:ext cx="1322962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Forças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3" name="Google Shape;813;p40"/>
          <p:cNvSpPr txBox="1"/>
          <p:nvPr/>
        </p:nvSpPr>
        <p:spPr>
          <a:xfrm>
            <a:off x="4971405" y="1184702"/>
            <a:ext cx="191310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Fraquezas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4" name="Google Shape;814;p40"/>
          <p:cNvSpPr txBox="1"/>
          <p:nvPr/>
        </p:nvSpPr>
        <p:spPr>
          <a:xfrm>
            <a:off x="703251" y="3896761"/>
            <a:ext cx="2350069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Oportunidades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5" name="Google Shape;815;p40"/>
          <p:cNvSpPr txBox="1"/>
          <p:nvPr/>
        </p:nvSpPr>
        <p:spPr>
          <a:xfrm>
            <a:off x="5007103" y="3956286"/>
            <a:ext cx="191310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Ameaças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6" name="Google Shape;816;p40"/>
          <p:cNvSpPr txBox="1"/>
          <p:nvPr/>
        </p:nvSpPr>
        <p:spPr>
          <a:xfrm>
            <a:off x="3001049" y="122230"/>
            <a:ext cx="6189901" cy="683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ANÁLISE DO SEU MERCADO</a:t>
            </a:r>
            <a:endParaRPr lang="pt-BR" sz="2000" dirty="0"/>
          </a:p>
        </p:txBody>
      </p:sp>
      <p:sp>
        <p:nvSpPr>
          <p:cNvPr id="2" name="Google Shape;805;p40">
            <a:extLst>
              <a:ext uri="{FF2B5EF4-FFF2-40B4-BE49-F238E27FC236}">
                <a16:creationId xmlns:a16="http://schemas.microsoft.com/office/drawing/2014/main" id="{03237DA6-0719-17FA-F1CA-8373E1E9749B}"/>
              </a:ext>
            </a:extLst>
          </p:cNvPr>
          <p:cNvSpPr/>
          <p:nvPr/>
        </p:nvSpPr>
        <p:spPr>
          <a:xfrm>
            <a:off x="8969665" y="1061843"/>
            <a:ext cx="3025112" cy="54694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27ABF60B-B161-030B-8E79-D97C907B7CB4}"/>
              </a:ext>
            </a:extLst>
          </p:cNvPr>
          <p:cNvGrpSpPr/>
          <p:nvPr/>
        </p:nvGrpSpPr>
        <p:grpSpPr>
          <a:xfrm>
            <a:off x="9190950" y="1341759"/>
            <a:ext cx="350963" cy="353120"/>
            <a:chOff x="13895296" y="2528047"/>
            <a:chExt cx="350963" cy="3531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6D1F4E0-3B48-9F84-541B-FE5ABB70D37A}"/>
                </a:ext>
              </a:extLst>
            </p:cNvPr>
            <p:cNvSpPr/>
            <p:nvPr/>
          </p:nvSpPr>
          <p:spPr>
            <a:xfrm>
              <a:off x="13895296" y="2528047"/>
              <a:ext cx="340659" cy="340659"/>
            </a:xfrm>
            <a:prstGeom prst="ellipse">
              <a:avLst/>
            </a:prstGeom>
            <a:solidFill>
              <a:srgbClr val="FDC0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" name="Gráfico 4" descr="Na mosca com preenchimento sólido">
              <a:extLst>
                <a:ext uri="{FF2B5EF4-FFF2-40B4-BE49-F238E27FC236}">
                  <a16:creationId xmlns:a16="http://schemas.microsoft.com/office/drawing/2014/main" id="{D4931DA0-B9C4-229A-A5DE-F743E056F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904259" y="2539167"/>
              <a:ext cx="342000" cy="342000"/>
            </a:xfrm>
            <a:prstGeom prst="rect">
              <a:avLst/>
            </a:prstGeom>
          </p:spPr>
        </p:pic>
      </p:grpSp>
      <p:sp>
        <p:nvSpPr>
          <p:cNvPr id="8" name="Google Shape;815;p40">
            <a:extLst>
              <a:ext uri="{FF2B5EF4-FFF2-40B4-BE49-F238E27FC236}">
                <a16:creationId xmlns:a16="http://schemas.microsoft.com/office/drawing/2014/main" id="{593ED836-5571-459A-6B13-34A72C68E123}"/>
              </a:ext>
            </a:extLst>
          </p:cNvPr>
          <p:cNvSpPr txBox="1"/>
          <p:nvPr/>
        </p:nvSpPr>
        <p:spPr>
          <a:xfrm>
            <a:off x="9237010" y="1265372"/>
            <a:ext cx="2170671" cy="1089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3 Ações para diferenciar o meu negócio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9" name="Google Shape;815;p40">
            <a:extLst>
              <a:ext uri="{FF2B5EF4-FFF2-40B4-BE49-F238E27FC236}">
                <a16:creationId xmlns:a16="http://schemas.microsoft.com/office/drawing/2014/main" id="{45CB817B-40D6-6373-D07C-3B7082529BBF}"/>
              </a:ext>
            </a:extLst>
          </p:cNvPr>
          <p:cNvSpPr txBox="1"/>
          <p:nvPr/>
        </p:nvSpPr>
        <p:spPr>
          <a:xfrm>
            <a:off x="8892365" y="2645270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1.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10" name="Google Shape;815;p40">
            <a:extLst>
              <a:ext uri="{FF2B5EF4-FFF2-40B4-BE49-F238E27FC236}">
                <a16:creationId xmlns:a16="http://schemas.microsoft.com/office/drawing/2014/main" id="{8A1E8049-C524-EA4A-0D4F-F44FECDACA27}"/>
              </a:ext>
            </a:extLst>
          </p:cNvPr>
          <p:cNvSpPr txBox="1"/>
          <p:nvPr/>
        </p:nvSpPr>
        <p:spPr>
          <a:xfrm>
            <a:off x="8916508" y="3703166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2.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11" name="Google Shape;815;p40">
            <a:extLst>
              <a:ext uri="{FF2B5EF4-FFF2-40B4-BE49-F238E27FC236}">
                <a16:creationId xmlns:a16="http://schemas.microsoft.com/office/drawing/2014/main" id="{63A44A10-75BF-9301-BCF2-916A52803BA2}"/>
              </a:ext>
            </a:extLst>
          </p:cNvPr>
          <p:cNvSpPr txBox="1"/>
          <p:nvPr/>
        </p:nvSpPr>
        <p:spPr>
          <a:xfrm>
            <a:off x="8934438" y="4729233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3.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3" name="Google Shape;795;p39">
            <a:extLst>
              <a:ext uri="{FF2B5EF4-FFF2-40B4-BE49-F238E27FC236}">
                <a16:creationId xmlns:a16="http://schemas.microsoft.com/office/drawing/2014/main" id="{FAE0BB4D-A463-94E9-8B4C-1BD03EEE72A9}"/>
              </a:ext>
            </a:extLst>
          </p:cNvPr>
          <p:cNvSpPr txBox="1"/>
          <p:nvPr/>
        </p:nvSpPr>
        <p:spPr>
          <a:xfrm>
            <a:off x="1257086" y="214993"/>
            <a:ext cx="10150595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rgbClr val="F06478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ANÁLISE DO SEU MERCADO</a:t>
            </a:r>
            <a:endParaRPr lang="pt-BR" sz="1600" i="1" dirty="0">
              <a:solidFill>
                <a:srgbClr val="F06478"/>
              </a:solidFill>
              <a:latin typeface="Exo 2.0" pitchFamily="2" charset="77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26618519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Mulher sentada na cozinha&#10;&#10;Descrição gerada automaticamente com confiança baixa">
            <a:extLst>
              <a:ext uri="{FF2B5EF4-FFF2-40B4-BE49-F238E27FC236}">
                <a16:creationId xmlns:a16="http://schemas.microsoft.com/office/drawing/2014/main" id="{859F50B4-3398-7583-CF9B-AD9AAE2701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0" r="27799"/>
          <a:stretch/>
        </p:blipFill>
        <p:spPr>
          <a:xfrm>
            <a:off x="4114800" y="-1443"/>
            <a:ext cx="8077200" cy="6859444"/>
          </a:xfrm>
          <a:prstGeom prst="rect">
            <a:avLst/>
          </a:prstGeom>
        </p:spPr>
      </p:pic>
      <p:sp>
        <p:nvSpPr>
          <p:cNvPr id="793" name="Google Shape;793;p39"/>
          <p:cNvSpPr/>
          <p:nvPr/>
        </p:nvSpPr>
        <p:spPr>
          <a:xfrm rot="10800000" flipH="1">
            <a:off x="-119934" y="-1443"/>
            <a:ext cx="8038065" cy="6858962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5" name="Google Shape;795;p39"/>
          <p:cNvSpPr txBox="1"/>
          <p:nvPr/>
        </p:nvSpPr>
        <p:spPr>
          <a:xfrm>
            <a:off x="460547" y="1732544"/>
            <a:ext cx="3983774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Vamos ver um exemplo de análise de mercado de uma costureira.</a:t>
            </a:r>
            <a:endParaRPr sz="1600" i="1" dirty="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6" name="Google Shape;796;p39"/>
          <p:cNvSpPr/>
          <p:nvPr/>
        </p:nvSpPr>
        <p:spPr>
          <a:xfrm rot="1974999">
            <a:off x="10954208" y="5279031"/>
            <a:ext cx="2203953" cy="277075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97" name="Google Shape;797;p39"/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31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2" name="Google Shape;679;p34">
            <a:extLst>
              <a:ext uri="{FF2B5EF4-FFF2-40B4-BE49-F238E27FC236}">
                <a16:creationId xmlns:a16="http://schemas.microsoft.com/office/drawing/2014/main" id="{6F853466-BB48-F3D4-4A09-DE753267BA47}"/>
              </a:ext>
            </a:extLst>
          </p:cNvPr>
          <p:cNvSpPr/>
          <p:nvPr/>
        </p:nvSpPr>
        <p:spPr>
          <a:xfrm>
            <a:off x="4444321" y="-3801871"/>
            <a:ext cx="10468907" cy="12228082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2775851441"/>
      </p:ext>
    </p:extLst>
  </p:cSld>
  <p:clrMapOvr>
    <a:masterClrMapping/>
  </p:clrMapOvr>
  <p:transition spd="med">
    <p:pu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0"/>
          <p:cNvSpPr/>
          <p:nvPr/>
        </p:nvSpPr>
        <p:spPr>
          <a:xfrm>
            <a:off x="394448" y="1061844"/>
            <a:ext cx="4052047" cy="252888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5" name="Google Shape;805;p40"/>
          <p:cNvSpPr/>
          <p:nvPr/>
        </p:nvSpPr>
        <p:spPr>
          <a:xfrm>
            <a:off x="4682056" y="1061844"/>
            <a:ext cx="4052047" cy="252888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6" name="Google Shape;806;p40"/>
          <p:cNvSpPr/>
          <p:nvPr/>
        </p:nvSpPr>
        <p:spPr>
          <a:xfrm>
            <a:off x="394448" y="3755714"/>
            <a:ext cx="4052047" cy="27756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7" name="Google Shape;807;p40"/>
          <p:cNvSpPr/>
          <p:nvPr/>
        </p:nvSpPr>
        <p:spPr>
          <a:xfrm>
            <a:off x="4682057" y="3755714"/>
            <a:ext cx="4052046" cy="27756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08" name="Google Shape;808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464" y="1265372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3316" y="1244348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7285" y="395640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53316" y="4015590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40"/>
          <p:cNvSpPr txBox="1"/>
          <p:nvPr/>
        </p:nvSpPr>
        <p:spPr>
          <a:xfrm>
            <a:off x="683796" y="1226831"/>
            <a:ext cx="1322962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Forças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3" name="Google Shape;813;p40"/>
          <p:cNvSpPr txBox="1"/>
          <p:nvPr/>
        </p:nvSpPr>
        <p:spPr>
          <a:xfrm>
            <a:off x="4971405" y="1184702"/>
            <a:ext cx="191310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Fraquezas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4" name="Google Shape;814;p40"/>
          <p:cNvSpPr txBox="1"/>
          <p:nvPr/>
        </p:nvSpPr>
        <p:spPr>
          <a:xfrm>
            <a:off x="703251" y="3896761"/>
            <a:ext cx="2350069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Oportunidades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5" name="Google Shape;815;p40"/>
          <p:cNvSpPr txBox="1"/>
          <p:nvPr/>
        </p:nvSpPr>
        <p:spPr>
          <a:xfrm>
            <a:off x="5007103" y="3956286"/>
            <a:ext cx="191310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Ameaças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6" name="Google Shape;816;p40"/>
          <p:cNvSpPr txBox="1"/>
          <p:nvPr/>
        </p:nvSpPr>
        <p:spPr>
          <a:xfrm>
            <a:off x="3001049" y="122230"/>
            <a:ext cx="6189901" cy="683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ANÁLISE DO SEU MERCADO</a:t>
            </a:r>
            <a:endParaRPr lang="pt-BR" sz="2000" dirty="0"/>
          </a:p>
        </p:txBody>
      </p:sp>
      <p:sp>
        <p:nvSpPr>
          <p:cNvPr id="2" name="Google Shape;805;p40">
            <a:extLst>
              <a:ext uri="{FF2B5EF4-FFF2-40B4-BE49-F238E27FC236}">
                <a16:creationId xmlns:a16="http://schemas.microsoft.com/office/drawing/2014/main" id="{03237DA6-0719-17FA-F1CA-8373E1E9749B}"/>
              </a:ext>
            </a:extLst>
          </p:cNvPr>
          <p:cNvSpPr/>
          <p:nvPr/>
        </p:nvSpPr>
        <p:spPr>
          <a:xfrm>
            <a:off x="8969665" y="1061843"/>
            <a:ext cx="3025112" cy="54694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27ABF60B-B161-030B-8E79-D97C907B7CB4}"/>
              </a:ext>
            </a:extLst>
          </p:cNvPr>
          <p:cNvGrpSpPr/>
          <p:nvPr/>
        </p:nvGrpSpPr>
        <p:grpSpPr>
          <a:xfrm>
            <a:off x="9190950" y="1341759"/>
            <a:ext cx="350963" cy="353120"/>
            <a:chOff x="13895296" y="2528047"/>
            <a:chExt cx="350963" cy="3531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6D1F4E0-3B48-9F84-541B-FE5ABB70D37A}"/>
                </a:ext>
              </a:extLst>
            </p:cNvPr>
            <p:cNvSpPr/>
            <p:nvPr/>
          </p:nvSpPr>
          <p:spPr>
            <a:xfrm>
              <a:off x="13895296" y="2528047"/>
              <a:ext cx="340659" cy="340659"/>
            </a:xfrm>
            <a:prstGeom prst="ellipse">
              <a:avLst/>
            </a:prstGeom>
            <a:solidFill>
              <a:srgbClr val="FDC0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" name="Gráfico 4" descr="Na mosca com preenchimento sólido">
              <a:extLst>
                <a:ext uri="{FF2B5EF4-FFF2-40B4-BE49-F238E27FC236}">
                  <a16:creationId xmlns:a16="http://schemas.microsoft.com/office/drawing/2014/main" id="{D4931DA0-B9C4-229A-A5DE-F743E056F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904259" y="2539167"/>
              <a:ext cx="342000" cy="342000"/>
            </a:xfrm>
            <a:prstGeom prst="rect">
              <a:avLst/>
            </a:prstGeom>
          </p:spPr>
        </p:pic>
      </p:grpSp>
      <p:sp>
        <p:nvSpPr>
          <p:cNvPr id="8" name="Google Shape;815;p40">
            <a:extLst>
              <a:ext uri="{FF2B5EF4-FFF2-40B4-BE49-F238E27FC236}">
                <a16:creationId xmlns:a16="http://schemas.microsoft.com/office/drawing/2014/main" id="{593ED836-5571-459A-6B13-34A72C68E123}"/>
              </a:ext>
            </a:extLst>
          </p:cNvPr>
          <p:cNvSpPr txBox="1"/>
          <p:nvPr/>
        </p:nvSpPr>
        <p:spPr>
          <a:xfrm>
            <a:off x="9237010" y="1265372"/>
            <a:ext cx="2170671" cy="1089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3 Ações para diferenciar o meu negócio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9" name="Google Shape;815;p40">
            <a:extLst>
              <a:ext uri="{FF2B5EF4-FFF2-40B4-BE49-F238E27FC236}">
                <a16:creationId xmlns:a16="http://schemas.microsoft.com/office/drawing/2014/main" id="{45CB817B-40D6-6373-D07C-3B7082529BBF}"/>
              </a:ext>
            </a:extLst>
          </p:cNvPr>
          <p:cNvSpPr txBox="1"/>
          <p:nvPr/>
        </p:nvSpPr>
        <p:spPr>
          <a:xfrm>
            <a:off x="8892365" y="2645270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1.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10" name="Google Shape;815;p40">
            <a:extLst>
              <a:ext uri="{FF2B5EF4-FFF2-40B4-BE49-F238E27FC236}">
                <a16:creationId xmlns:a16="http://schemas.microsoft.com/office/drawing/2014/main" id="{8A1E8049-C524-EA4A-0D4F-F44FECDACA27}"/>
              </a:ext>
            </a:extLst>
          </p:cNvPr>
          <p:cNvSpPr txBox="1"/>
          <p:nvPr/>
        </p:nvSpPr>
        <p:spPr>
          <a:xfrm>
            <a:off x="8916508" y="3703166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2.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11" name="Google Shape;815;p40">
            <a:extLst>
              <a:ext uri="{FF2B5EF4-FFF2-40B4-BE49-F238E27FC236}">
                <a16:creationId xmlns:a16="http://schemas.microsoft.com/office/drawing/2014/main" id="{63A44A10-75BF-9301-BCF2-916A52803BA2}"/>
              </a:ext>
            </a:extLst>
          </p:cNvPr>
          <p:cNvSpPr txBox="1"/>
          <p:nvPr/>
        </p:nvSpPr>
        <p:spPr>
          <a:xfrm>
            <a:off x="8934438" y="4729233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3.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3" name="Google Shape;795;p39">
            <a:extLst>
              <a:ext uri="{FF2B5EF4-FFF2-40B4-BE49-F238E27FC236}">
                <a16:creationId xmlns:a16="http://schemas.microsoft.com/office/drawing/2014/main" id="{FAE0BB4D-A463-94E9-8B4C-1BD03EEE72A9}"/>
              </a:ext>
            </a:extLst>
          </p:cNvPr>
          <p:cNvSpPr txBox="1"/>
          <p:nvPr/>
        </p:nvSpPr>
        <p:spPr>
          <a:xfrm>
            <a:off x="1257086" y="214993"/>
            <a:ext cx="10150595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rgbClr val="F06478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ANÁLISE DO SEU MERCADO</a:t>
            </a:r>
            <a:endParaRPr lang="pt-BR" sz="1600" i="1" dirty="0">
              <a:solidFill>
                <a:srgbClr val="F06478"/>
              </a:solidFill>
              <a:latin typeface="Exo 2.0" pitchFamily="2" charset="77"/>
              <a:ea typeface="Nunito"/>
              <a:cs typeface="Nunito"/>
              <a:sym typeface="Nunito"/>
            </a:endParaRPr>
          </a:p>
        </p:txBody>
      </p:sp>
      <p:sp>
        <p:nvSpPr>
          <p:cNvPr id="12" name="Google Shape;795;p39">
            <a:extLst>
              <a:ext uri="{FF2B5EF4-FFF2-40B4-BE49-F238E27FC236}">
                <a16:creationId xmlns:a16="http://schemas.microsoft.com/office/drawing/2014/main" id="{21DF3EB8-E6A6-33D3-F80D-E682A45349AF}"/>
              </a:ext>
            </a:extLst>
          </p:cNvPr>
          <p:cNvSpPr txBox="1"/>
          <p:nvPr/>
        </p:nvSpPr>
        <p:spPr>
          <a:xfrm>
            <a:off x="514994" y="1659949"/>
            <a:ext cx="3874329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06478"/>
                </a:solidFill>
                <a:latin typeface="Nunito" pitchFamily="2" charset="77"/>
              </a:rPr>
              <a:t>Experiência e habilidades de costura que garantem qualidade no trabalho.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F06478"/>
              </a:solidFill>
              <a:latin typeface="Nunito" pitchFamily="2" charset="77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06478"/>
                </a:solidFill>
                <a:latin typeface="Nunito" pitchFamily="2" charset="77"/>
              </a:rPr>
              <a:t>Localizada em um bairro movimentado</a:t>
            </a:r>
            <a:r>
              <a:rPr lang="pt-BR" sz="1400" dirty="0">
                <a:solidFill>
                  <a:srgbClr val="F06478"/>
                </a:solidFill>
                <a:latin typeface="Nunito" pitchFamily="2" charset="77"/>
                <a:sym typeface="Nunito"/>
              </a:rPr>
              <a:t>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F06478"/>
              </a:solidFill>
              <a:latin typeface="Nunito" pitchFamily="2" charset="77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06478"/>
                </a:solidFill>
                <a:latin typeface="Nunito" pitchFamily="2" charset="77"/>
              </a:rPr>
              <a:t>Capacidade de oferecer serviços personalizados e flexíveis de acordo com as necessidades dos clientes.</a:t>
            </a:r>
            <a:endParaRPr lang="pt-BR" sz="1400" dirty="0">
              <a:solidFill>
                <a:srgbClr val="F06478"/>
              </a:solidFill>
              <a:latin typeface="Nunito" pitchFamily="2" charset="77"/>
              <a:sym typeface="Nunit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0"/>
          <p:cNvSpPr/>
          <p:nvPr/>
        </p:nvSpPr>
        <p:spPr>
          <a:xfrm>
            <a:off x="394448" y="1061844"/>
            <a:ext cx="4052047" cy="252888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5" name="Google Shape;805;p40"/>
          <p:cNvSpPr/>
          <p:nvPr/>
        </p:nvSpPr>
        <p:spPr>
          <a:xfrm>
            <a:off x="4682056" y="1061844"/>
            <a:ext cx="4052047" cy="252888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6" name="Google Shape;806;p40"/>
          <p:cNvSpPr/>
          <p:nvPr/>
        </p:nvSpPr>
        <p:spPr>
          <a:xfrm>
            <a:off x="394448" y="3755714"/>
            <a:ext cx="4052047" cy="27756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7" name="Google Shape;807;p40"/>
          <p:cNvSpPr/>
          <p:nvPr/>
        </p:nvSpPr>
        <p:spPr>
          <a:xfrm>
            <a:off x="4682057" y="3755714"/>
            <a:ext cx="4052046" cy="27756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08" name="Google Shape;808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464" y="1265372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3316" y="1244348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7285" y="395640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53316" y="4015590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40"/>
          <p:cNvSpPr txBox="1"/>
          <p:nvPr/>
        </p:nvSpPr>
        <p:spPr>
          <a:xfrm>
            <a:off x="683796" y="1226831"/>
            <a:ext cx="1322962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Forças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3" name="Google Shape;813;p40"/>
          <p:cNvSpPr txBox="1"/>
          <p:nvPr/>
        </p:nvSpPr>
        <p:spPr>
          <a:xfrm>
            <a:off x="4971405" y="1184702"/>
            <a:ext cx="191310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Fraquezas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4" name="Google Shape;814;p40"/>
          <p:cNvSpPr txBox="1"/>
          <p:nvPr/>
        </p:nvSpPr>
        <p:spPr>
          <a:xfrm>
            <a:off x="703251" y="3896761"/>
            <a:ext cx="2350069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Oportunidades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5" name="Google Shape;815;p40"/>
          <p:cNvSpPr txBox="1"/>
          <p:nvPr/>
        </p:nvSpPr>
        <p:spPr>
          <a:xfrm>
            <a:off x="5007103" y="3956286"/>
            <a:ext cx="191310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Ameaças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6" name="Google Shape;816;p40"/>
          <p:cNvSpPr txBox="1"/>
          <p:nvPr/>
        </p:nvSpPr>
        <p:spPr>
          <a:xfrm>
            <a:off x="3001049" y="122230"/>
            <a:ext cx="6189901" cy="683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ANÁLISE DO SEU MERCADO</a:t>
            </a:r>
            <a:endParaRPr lang="pt-BR" sz="2000" dirty="0"/>
          </a:p>
        </p:txBody>
      </p:sp>
      <p:sp>
        <p:nvSpPr>
          <p:cNvPr id="2" name="Google Shape;805;p40">
            <a:extLst>
              <a:ext uri="{FF2B5EF4-FFF2-40B4-BE49-F238E27FC236}">
                <a16:creationId xmlns:a16="http://schemas.microsoft.com/office/drawing/2014/main" id="{03237DA6-0719-17FA-F1CA-8373E1E9749B}"/>
              </a:ext>
            </a:extLst>
          </p:cNvPr>
          <p:cNvSpPr/>
          <p:nvPr/>
        </p:nvSpPr>
        <p:spPr>
          <a:xfrm>
            <a:off x="8969665" y="1061843"/>
            <a:ext cx="3025112" cy="54694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27ABF60B-B161-030B-8E79-D97C907B7CB4}"/>
              </a:ext>
            </a:extLst>
          </p:cNvPr>
          <p:cNvGrpSpPr/>
          <p:nvPr/>
        </p:nvGrpSpPr>
        <p:grpSpPr>
          <a:xfrm>
            <a:off x="9190950" y="1341759"/>
            <a:ext cx="350963" cy="353120"/>
            <a:chOff x="13895296" y="2528047"/>
            <a:chExt cx="350963" cy="3531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6D1F4E0-3B48-9F84-541B-FE5ABB70D37A}"/>
                </a:ext>
              </a:extLst>
            </p:cNvPr>
            <p:cNvSpPr/>
            <p:nvPr/>
          </p:nvSpPr>
          <p:spPr>
            <a:xfrm>
              <a:off x="13895296" y="2528047"/>
              <a:ext cx="340659" cy="340659"/>
            </a:xfrm>
            <a:prstGeom prst="ellipse">
              <a:avLst/>
            </a:prstGeom>
            <a:solidFill>
              <a:srgbClr val="FDC0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" name="Gráfico 4" descr="Na mosca com preenchimento sólido">
              <a:extLst>
                <a:ext uri="{FF2B5EF4-FFF2-40B4-BE49-F238E27FC236}">
                  <a16:creationId xmlns:a16="http://schemas.microsoft.com/office/drawing/2014/main" id="{D4931DA0-B9C4-229A-A5DE-F743E056F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904259" y="2539167"/>
              <a:ext cx="342000" cy="342000"/>
            </a:xfrm>
            <a:prstGeom prst="rect">
              <a:avLst/>
            </a:prstGeom>
          </p:spPr>
        </p:pic>
      </p:grpSp>
      <p:sp>
        <p:nvSpPr>
          <p:cNvPr id="8" name="Google Shape;815;p40">
            <a:extLst>
              <a:ext uri="{FF2B5EF4-FFF2-40B4-BE49-F238E27FC236}">
                <a16:creationId xmlns:a16="http://schemas.microsoft.com/office/drawing/2014/main" id="{593ED836-5571-459A-6B13-34A72C68E123}"/>
              </a:ext>
            </a:extLst>
          </p:cNvPr>
          <p:cNvSpPr txBox="1"/>
          <p:nvPr/>
        </p:nvSpPr>
        <p:spPr>
          <a:xfrm>
            <a:off x="9237010" y="1265372"/>
            <a:ext cx="2170671" cy="1089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3 Ações para diferenciar o meu negócio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9" name="Google Shape;815;p40">
            <a:extLst>
              <a:ext uri="{FF2B5EF4-FFF2-40B4-BE49-F238E27FC236}">
                <a16:creationId xmlns:a16="http://schemas.microsoft.com/office/drawing/2014/main" id="{45CB817B-40D6-6373-D07C-3B7082529BBF}"/>
              </a:ext>
            </a:extLst>
          </p:cNvPr>
          <p:cNvSpPr txBox="1"/>
          <p:nvPr/>
        </p:nvSpPr>
        <p:spPr>
          <a:xfrm>
            <a:off x="8892365" y="2645270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1.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10" name="Google Shape;815;p40">
            <a:extLst>
              <a:ext uri="{FF2B5EF4-FFF2-40B4-BE49-F238E27FC236}">
                <a16:creationId xmlns:a16="http://schemas.microsoft.com/office/drawing/2014/main" id="{8A1E8049-C524-EA4A-0D4F-F44FECDACA27}"/>
              </a:ext>
            </a:extLst>
          </p:cNvPr>
          <p:cNvSpPr txBox="1"/>
          <p:nvPr/>
        </p:nvSpPr>
        <p:spPr>
          <a:xfrm>
            <a:off x="8916508" y="3703166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2.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11" name="Google Shape;815;p40">
            <a:extLst>
              <a:ext uri="{FF2B5EF4-FFF2-40B4-BE49-F238E27FC236}">
                <a16:creationId xmlns:a16="http://schemas.microsoft.com/office/drawing/2014/main" id="{63A44A10-75BF-9301-BCF2-916A52803BA2}"/>
              </a:ext>
            </a:extLst>
          </p:cNvPr>
          <p:cNvSpPr txBox="1"/>
          <p:nvPr/>
        </p:nvSpPr>
        <p:spPr>
          <a:xfrm>
            <a:off x="8934438" y="4729233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3.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3" name="Google Shape;795;p39">
            <a:extLst>
              <a:ext uri="{FF2B5EF4-FFF2-40B4-BE49-F238E27FC236}">
                <a16:creationId xmlns:a16="http://schemas.microsoft.com/office/drawing/2014/main" id="{FAE0BB4D-A463-94E9-8B4C-1BD03EEE72A9}"/>
              </a:ext>
            </a:extLst>
          </p:cNvPr>
          <p:cNvSpPr txBox="1"/>
          <p:nvPr/>
        </p:nvSpPr>
        <p:spPr>
          <a:xfrm>
            <a:off x="1257086" y="214993"/>
            <a:ext cx="10150595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rgbClr val="F06478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ANÁLISE DO SEU MERCADO</a:t>
            </a:r>
            <a:endParaRPr lang="pt-BR" sz="1600" i="1" dirty="0">
              <a:solidFill>
                <a:srgbClr val="F06478"/>
              </a:solidFill>
              <a:latin typeface="Exo 2.0" pitchFamily="2" charset="77"/>
              <a:ea typeface="Nunito"/>
              <a:cs typeface="Nunito"/>
              <a:sym typeface="Nunito"/>
            </a:endParaRPr>
          </a:p>
        </p:txBody>
      </p:sp>
      <p:sp>
        <p:nvSpPr>
          <p:cNvPr id="12" name="Google Shape;795;p39">
            <a:extLst>
              <a:ext uri="{FF2B5EF4-FFF2-40B4-BE49-F238E27FC236}">
                <a16:creationId xmlns:a16="http://schemas.microsoft.com/office/drawing/2014/main" id="{21DF3EB8-E6A6-33D3-F80D-E682A45349AF}"/>
              </a:ext>
            </a:extLst>
          </p:cNvPr>
          <p:cNvSpPr txBox="1"/>
          <p:nvPr/>
        </p:nvSpPr>
        <p:spPr>
          <a:xfrm>
            <a:off x="514994" y="1659949"/>
            <a:ext cx="3874329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Experiência e habilidades de costura que garantem qualidade no trabalho.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Localizada em um bairro movimentado</a:t>
            </a:r>
            <a:r>
              <a:rPr lang="pt-BR" sz="1400" dirty="0">
                <a:solidFill>
                  <a:srgbClr val="828A82"/>
                </a:solidFill>
                <a:latin typeface="Nunito" pitchFamily="2" charset="77"/>
                <a:sym typeface="Nunito"/>
              </a:rPr>
              <a:t>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Capacidade de oferecer serviços personalizados e flexíveis de acordo com as necessidades dos clientes.</a:t>
            </a:r>
            <a:endParaRPr lang="pt-BR" sz="1400" dirty="0">
              <a:solidFill>
                <a:srgbClr val="828A82"/>
              </a:solidFill>
              <a:latin typeface="Nunito" pitchFamily="2" charset="77"/>
              <a:sym typeface="Nunito"/>
            </a:endParaRPr>
          </a:p>
        </p:txBody>
      </p:sp>
      <p:sp>
        <p:nvSpPr>
          <p:cNvPr id="4" name="Google Shape;795;p39">
            <a:extLst>
              <a:ext uri="{FF2B5EF4-FFF2-40B4-BE49-F238E27FC236}">
                <a16:creationId xmlns:a16="http://schemas.microsoft.com/office/drawing/2014/main" id="{5F2B1FF2-AC1C-5401-8B80-5056C5A17F90}"/>
              </a:ext>
            </a:extLst>
          </p:cNvPr>
          <p:cNvSpPr txBox="1"/>
          <p:nvPr/>
        </p:nvSpPr>
        <p:spPr>
          <a:xfrm>
            <a:off x="4874060" y="1622778"/>
            <a:ext cx="3508510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06478"/>
                </a:solidFill>
                <a:latin typeface="Nunito" pitchFamily="2" charset="77"/>
              </a:rPr>
              <a:t>Baixa presença online e pouca publicidade local.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F06478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06478"/>
                </a:solidFill>
                <a:latin typeface="Nunito" pitchFamily="2" charset="77"/>
              </a:rPr>
              <a:t>Oferta limitada de serviços além da demanda que consegue dar conta.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F06478"/>
              </a:solidFill>
              <a:latin typeface="Nunito" pitchFamily="2" charset="77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06478"/>
                </a:solidFill>
                <a:latin typeface="Nunito" pitchFamily="2" charset="77"/>
                <a:sym typeface="Nunito"/>
              </a:rPr>
              <a:t>Dependência excessiva dos clientes locais.</a:t>
            </a:r>
          </a:p>
        </p:txBody>
      </p:sp>
    </p:spTree>
    <p:extLst>
      <p:ext uri="{BB962C8B-B14F-4D97-AF65-F5344CB8AC3E}">
        <p14:creationId xmlns:p14="http://schemas.microsoft.com/office/powerpoint/2010/main" val="41092815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0"/>
          <p:cNvSpPr/>
          <p:nvPr/>
        </p:nvSpPr>
        <p:spPr>
          <a:xfrm>
            <a:off x="394448" y="1061844"/>
            <a:ext cx="4052047" cy="252888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5" name="Google Shape;805;p40"/>
          <p:cNvSpPr/>
          <p:nvPr/>
        </p:nvSpPr>
        <p:spPr>
          <a:xfrm>
            <a:off x="4682056" y="1061844"/>
            <a:ext cx="4052047" cy="252888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6" name="Google Shape;806;p40"/>
          <p:cNvSpPr/>
          <p:nvPr/>
        </p:nvSpPr>
        <p:spPr>
          <a:xfrm>
            <a:off x="394448" y="3755714"/>
            <a:ext cx="4052047" cy="27756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7" name="Google Shape;807;p40"/>
          <p:cNvSpPr/>
          <p:nvPr/>
        </p:nvSpPr>
        <p:spPr>
          <a:xfrm>
            <a:off x="4682057" y="3755714"/>
            <a:ext cx="4052046" cy="27756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08" name="Google Shape;808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464" y="1265372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3316" y="1244348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7285" y="395640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53316" y="4015590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40"/>
          <p:cNvSpPr txBox="1"/>
          <p:nvPr/>
        </p:nvSpPr>
        <p:spPr>
          <a:xfrm>
            <a:off x="683796" y="1226831"/>
            <a:ext cx="1322962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Forças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3" name="Google Shape;813;p40"/>
          <p:cNvSpPr txBox="1"/>
          <p:nvPr/>
        </p:nvSpPr>
        <p:spPr>
          <a:xfrm>
            <a:off x="4971405" y="1184702"/>
            <a:ext cx="191310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Fraquezas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4" name="Google Shape;814;p40"/>
          <p:cNvSpPr txBox="1"/>
          <p:nvPr/>
        </p:nvSpPr>
        <p:spPr>
          <a:xfrm>
            <a:off x="703251" y="3896761"/>
            <a:ext cx="2350069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Oportunidades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5" name="Google Shape;815;p40"/>
          <p:cNvSpPr txBox="1"/>
          <p:nvPr/>
        </p:nvSpPr>
        <p:spPr>
          <a:xfrm>
            <a:off x="5007103" y="3956286"/>
            <a:ext cx="191310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Ameaças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6" name="Google Shape;816;p40"/>
          <p:cNvSpPr txBox="1"/>
          <p:nvPr/>
        </p:nvSpPr>
        <p:spPr>
          <a:xfrm>
            <a:off x="3001049" y="122230"/>
            <a:ext cx="6189901" cy="683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ANÁLISE DO SEU MERCADO</a:t>
            </a:r>
            <a:endParaRPr lang="pt-BR" sz="2000" dirty="0"/>
          </a:p>
        </p:txBody>
      </p:sp>
      <p:sp>
        <p:nvSpPr>
          <p:cNvPr id="2" name="Google Shape;805;p40">
            <a:extLst>
              <a:ext uri="{FF2B5EF4-FFF2-40B4-BE49-F238E27FC236}">
                <a16:creationId xmlns:a16="http://schemas.microsoft.com/office/drawing/2014/main" id="{03237DA6-0719-17FA-F1CA-8373E1E9749B}"/>
              </a:ext>
            </a:extLst>
          </p:cNvPr>
          <p:cNvSpPr/>
          <p:nvPr/>
        </p:nvSpPr>
        <p:spPr>
          <a:xfrm>
            <a:off x="8969665" y="1061843"/>
            <a:ext cx="3025112" cy="54694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27ABF60B-B161-030B-8E79-D97C907B7CB4}"/>
              </a:ext>
            </a:extLst>
          </p:cNvPr>
          <p:cNvGrpSpPr/>
          <p:nvPr/>
        </p:nvGrpSpPr>
        <p:grpSpPr>
          <a:xfrm>
            <a:off x="9190950" y="1341759"/>
            <a:ext cx="350963" cy="353120"/>
            <a:chOff x="13895296" y="2528047"/>
            <a:chExt cx="350963" cy="3531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6D1F4E0-3B48-9F84-541B-FE5ABB70D37A}"/>
                </a:ext>
              </a:extLst>
            </p:cNvPr>
            <p:cNvSpPr/>
            <p:nvPr/>
          </p:nvSpPr>
          <p:spPr>
            <a:xfrm>
              <a:off x="13895296" y="2528047"/>
              <a:ext cx="340659" cy="340659"/>
            </a:xfrm>
            <a:prstGeom prst="ellipse">
              <a:avLst/>
            </a:prstGeom>
            <a:solidFill>
              <a:srgbClr val="FDC0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" name="Gráfico 4" descr="Na mosca com preenchimento sólido">
              <a:extLst>
                <a:ext uri="{FF2B5EF4-FFF2-40B4-BE49-F238E27FC236}">
                  <a16:creationId xmlns:a16="http://schemas.microsoft.com/office/drawing/2014/main" id="{D4931DA0-B9C4-229A-A5DE-F743E056F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904259" y="2539167"/>
              <a:ext cx="342000" cy="342000"/>
            </a:xfrm>
            <a:prstGeom prst="rect">
              <a:avLst/>
            </a:prstGeom>
          </p:spPr>
        </p:pic>
      </p:grpSp>
      <p:sp>
        <p:nvSpPr>
          <p:cNvPr id="8" name="Google Shape;815;p40">
            <a:extLst>
              <a:ext uri="{FF2B5EF4-FFF2-40B4-BE49-F238E27FC236}">
                <a16:creationId xmlns:a16="http://schemas.microsoft.com/office/drawing/2014/main" id="{593ED836-5571-459A-6B13-34A72C68E123}"/>
              </a:ext>
            </a:extLst>
          </p:cNvPr>
          <p:cNvSpPr txBox="1"/>
          <p:nvPr/>
        </p:nvSpPr>
        <p:spPr>
          <a:xfrm>
            <a:off x="9237010" y="1265372"/>
            <a:ext cx="2170671" cy="1089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3 Ações para diferenciar o meu negócio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9" name="Google Shape;815;p40">
            <a:extLst>
              <a:ext uri="{FF2B5EF4-FFF2-40B4-BE49-F238E27FC236}">
                <a16:creationId xmlns:a16="http://schemas.microsoft.com/office/drawing/2014/main" id="{45CB817B-40D6-6373-D07C-3B7082529BBF}"/>
              </a:ext>
            </a:extLst>
          </p:cNvPr>
          <p:cNvSpPr txBox="1"/>
          <p:nvPr/>
        </p:nvSpPr>
        <p:spPr>
          <a:xfrm>
            <a:off x="8892365" y="2645270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1.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10" name="Google Shape;815;p40">
            <a:extLst>
              <a:ext uri="{FF2B5EF4-FFF2-40B4-BE49-F238E27FC236}">
                <a16:creationId xmlns:a16="http://schemas.microsoft.com/office/drawing/2014/main" id="{8A1E8049-C524-EA4A-0D4F-F44FECDACA27}"/>
              </a:ext>
            </a:extLst>
          </p:cNvPr>
          <p:cNvSpPr txBox="1"/>
          <p:nvPr/>
        </p:nvSpPr>
        <p:spPr>
          <a:xfrm>
            <a:off x="8916508" y="3703166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2.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11" name="Google Shape;815;p40">
            <a:extLst>
              <a:ext uri="{FF2B5EF4-FFF2-40B4-BE49-F238E27FC236}">
                <a16:creationId xmlns:a16="http://schemas.microsoft.com/office/drawing/2014/main" id="{63A44A10-75BF-9301-BCF2-916A52803BA2}"/>
              </a:ext>
            </a:extLst>
          </p:cNvPr>
          <p:cNvSpPr txBox="1"/>
          <p:nvPr/>
        </p:nvSpPr>
        <p:spPr>
          <a:xfrm>
            <a:off x="8934438" y="4729233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3.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3" name="Google Shape;795;p39">
            <a:extLst>
              <a:ext uri="{FF2B5EF4-FFF2-40B4-BE49-F238E27FC236}">
                <a16:creationId xmlns:a16="http://schemas.microsoft.com/office/drawing/2014/main" id="{FAE0BB4D-A463-94E9-8B4C-1BD03EEE72A9}"/>
              </a:ext>
            </a:extLst>
          </p:cNvPr>
          <p:cNvSpPr txBox="1"/>
          <p:nvPr/>
        </p:nvSpPr>
        <p:spPr>
          <a:xfrm>
            <a:off x="1257086" y="214993"/>
            <a:ext cx="10150595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rgbClr val="F06478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ANÁLISE DO SEU MERCADO</a:t>
            </a:r>
            <a:endParaRPr lang="pt-BR" sz="1600" i="1" dirty="0">
              <a:solidFill>
                <a:srgbClr val="F06478"/>
              </a:solidFill>
              <a:latin typeface="Exo 2.0" pitchFamily="2" charset="77"/>
              <a:ea typeface="Nunito"/>
              <a:cs typeface="Nunito"/>
              <a:sym typeface="Nunito"/>
            </a:endParaRPr>
          </a:p>
        </p:txBody>
      </p:sp>
      <p:sp>
        <p:nvSpPr>
          <p:cNvPr id="12" name="Google Shape;795;p39">
            <a:extLst>
              <a:ext uri="{FF2B5EF4-FFF2-40B4-BE49-F238E27FC236}">
                <a16:creationId xmlns:a16="http://schemas.microsoft.com/office/drawing/2014/main" id="{21DF3EB8-E6A6-33D3-F80D-E682A45349AF}"/>
              </a:ext>
            </a:extLst>
          </p:cNvPr>
          <p:cNvSpPr txBox="1"/>
          <p:nvPr/>
        </p:nvSpPr>
        <p:spPr>
          <a:xfrm>
            <a:off x="514994" y="1659949"/>
            <a:ext cx="3874329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Experiência e habilidades de costura que garantem qualidade no trabalho.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Localizada em um bairro movimentado</a:t>
            </a:r>
            <a:r>
              <a:rPr lang="pt-BR" sz="1400" dirty="0">
                <a:solidFill>
                  <a:srgbClr val="828A82"/>
                </a:solidFill>
                <a:latin typeface="Nunito" pitchFamily="2" charset="77"/>
                <a:sym typeface="Nunito"/>
              </a:rPr>
              <a:t>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Capacidade de oferecer serviços personalizados e flexíveis de acordo com as necessidades dos clientes.</a:t>
            </a:r>
            <a:endParaRPr lang="pt-BR" sz="1400" dirty="0">
              <a:solidFill>
                <a:srgbClr val="828A82"/>
              </a:solidFill>
              <a:latin typeface="Nunito" pitchFamily="2" charset="77"/>
              <a:sym typeface="Nunito"/>
            </a:endParaRPr>
          </a:p>
        </p:txBody>
      </p:sp>
      <p:sp>
        <p:nvSpPr>
          <p:cNvPr id="4" name="Google Shape;795;p39">
            <a:extLst>
              <a:ext uri="{FF2B5EF4-FFF2-40B4-BE49-F238E27FC236}">
                <a16:creationId xmlns:a16="http://schemas.microsoft.com/office/drawing/2014/main" id="{5F2B1FF2-AC1C-5401-8B80-5056C5A17F90}"/>
              </a:ext>
            </a:extLst>
          </p:cNvPr>
          <p:cNvSpPr txBox="1"/>
          <p:nvPr/>
        </p:nvSpPr>
        <p:spPr>
          <a:xfrm>
            <a:off x="4874060" y="1622778"/>
            <a:ext cx="3508510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Baixa presença online e pouca publicidade local.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Oferta limitada de serviços além da demanda que consegue dar conta.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  <a:sym typeface="Nunito"/>
              </a:rPr>
              <a:t>Dependência excessiva dos clientes locais.</a:t>
            </a:r>
          </a:p>
        </p:txBody>
      </p:sp>
      <p:sp>
        <p:nvSpPr>
          <p:cNvPr id="13" name="Google Shape;795;p39">
            <a:extLst>
              <a:ext uri="{FF2B5EF4-FFF2-40B4-BE49-F238E27FC236}">
                <a16:creationId xmlns:a16="http://schemas.microsoft.com/office/drawing/2014/main" id="{9E33E0CE-4387-0B2A-77A6-22AA23BC5CE2}"/>
              </a:ext>
            </a:extLst>
          </p:cNvPr>
          <p:cNvSpPr txBox="1"/>
          <p:nvPr/>
        </p:nvSpPr>
        <p:spPr>
          <a:xfrm>
            <a:off x="470433" y="4377225"/>
            <a:ext cx="3825893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pt-BR" sz="1400" dirty="0">
              <a:solidFill>
                <a:srgbClr val="F06478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06478"/>
                </a:solidFill>
                <a:latin typeface="Nunito" pitchFamily="2" charset="77"/>
              </a:rPr>
              <a:t>Potencial de expandir o alcance através de redes sociais.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F06478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06478"/>
                </a:solidFill>
                <a:latin typeface="Nunito" pitchFamily="2" charset="77"/>
              </a:rPr>
              <a:t>Oferecer serviços adicionais, como aulas de costura ou customização de roupas.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F06478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06478"/>
                </a:solidFill>
                <a:latin typeface="Nunito" pitchFamily="2" charset="77"/>
              </a:rPr>
              <a:t>Parcerias com lojas de roupas locais para ampliar os serviços oferecidos.</a:t>
            </a:r>
          </a:p>
        </p:txBody>
      </p:sp>
    </p:spTree>
    <p:extLst>
      <p:ext uri="{BB962C8B-B14F-4D97-AF65-F5344CB8AC3E}">
        <p14:creationId xmlns:p14="http://schemas.microsoft.com/office/powerpoint/2010/main" val="19723902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0"/>
          <p:cNvSpPr/>
          <p:nvPr/>
        </p:nvSpPr>
        <p:spPr>
          <a:xfrm>
            <a:off x="394448" y="1061844"/>
            <a:ext cx="4052047" cy="252888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5" name="Google Shape;805;p40"/>
          <p:cNvSpPr/>
          <p:nvPr/>
        </p:nvSpPr>
        <p:spPr>
          <a:xfrm>
            <a:off x="4682056" y="1061844"/>
            <a:ext cx="4052047" cy="252888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6" name="Google Shape;806;p40"/>
          <p:cNvSpPr/>
          <p:nvPr/>
        </p:nvSpPr>
        <p:spPr>
          <a:xfrm>
            <a:off x="394448" y="3755714"/>
            <a:ext cx="4052047" cy="27756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7" name="Google Shape;807;p40"/>
          <p:cNvSpPr/>
          <p:nvPr/>
        </p:nvSpPr>
        <p:spPr>
          <a:xfrm>
            <a:off x="4682057" y="3755714"/>
            <a:ext cx="4052046" cy="27756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08" name="Google Shape;808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464" y="1265372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3316" y="1244348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7285" y="395640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53316" y="4015590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40"/>
          <p:cNvSpPr txBox="1"/>
          <p:nvPr/>
        </p:nvSpPr>
        <p:spPr>
          <a:xfrm>
            <a:off x="683796" y="1226831"/>
            <a:ext cx="1322962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Forças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3" name="Google Shape;813;p40"/>
          <p:cNvSpPr txBox="1"/>
          <p:nvPr/>
        </p:nvSpPr>
        <p:spPr>
          <a:xfrm>
            <a:off x="4971405" y="1184702"/>
            <a:ext cx="191310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Fraquezas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4" name="Google Shape;814;p40"/>
          <p:cNvSpPr txBox="1"/>
          <p:nvPr/>
        </p:nvSpPr>
        <p:spPr>
          <a:xfrm>
            <a:off x="703251" y="3896761"/>
            <a:ext cx="2350069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Oportunidades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5" name="Google Shape;815;p40"/>
          <p:cNvSpPr txBox="1"/>
          <p:nvPr/>
        </p:nvSpPr>
        <p:spPr>
          <a:xfrm>
            <a:off x="5007103" y="3956286"/>
            <a:ext cx="191310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Ameaças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6" name="Google Shape;816;p40"/>
          <p:cNvSpPr txBox="1"/>
          <p:nvPr/>
        </p:nvSpPr>
        <p:spPr>
          <a:xfrm>
            <a:off x="3001049" y="122230"/>
            <a:ext cx="6189901" cy="683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ANÁLISE DO SEU MERCADO</a:t>
            </a:r>
            <a:endParaRPr lang="pt-BR" sz="2000" dirty="0"/>
          </a:p>
        </p:txBody>
      </p:sp>
      <p:sp>
        <p:nvSpPr>
          <p:cNvPr id="2" name="Google Shape;805;p40">
            <a:extLst>
              <a:ext uri="{FF2B5EF4-FFF2-40B4-BE49-F238E27FC236}">
                <a16:creationId xmlns:a16="http://schemas.microsoft.com/office/drawing/2014/main" id="{03237DA6-0719-17FA-F1CA-8373E1E9749B}"/>
              </a:ext>
            </a:extLst>
          </p:cNvPr>
          <p:cNvSpPr/>
          <p:nvPr/>
        </p:nvSpPr>
        <p:spPr>
          <a:xfrm>
            <a:off x="8969665" y="1061843"/>
            <a:ext cx="3025112" cy="54694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27ABF60B-B161-030B-8E79-D97C907B7CB4}"/>
              </a:ext>
            </a:extLst>
          </p:cNvPr>
          <p:cNvGrpSpPr/>
          <p:nvPr/>
        </p:nvGrpSpPr>
        <p:grpSpPr>
          <a:xfrm>
            <a:off x="9190950" y="1341759"/>
            <a:ext cx="350963" cy="353120"/>
            <a:chOff x="13895296" y="2528047"/>
            <a:chExt cx="350963" cy="3531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6D1F4E0-3B48-9F84-541B-FE5ABB70D37A}"/>
                </a:ext>
              </a:extLst>
            </p:cNvPr>
            <p:cNvSpPr/>
            <p:nvPr/>
          </p:nvSpPr>
          <p:spPr>
            <a:xfrm>
              <a:off x="13895296" y="2528047"/>
              <a:ext cx="340659" cy="340659"/>
            </a:xfrm>
            <a:prstGeom prst="ellipse">
              <a:avLst/>
            </a:prstGeom>
            <a:solidFill>
              <a:srgbClr val="FDC0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" name="Gráfico 4" descr="Na mosca com preenchimento sólido">
              <a:extLst>
                <a:ext uri="{FF2B5EF4-FFF2-40B4-BE49-F238E27FC236}">
                  <a16:creationId xmlns:a16="http://schemas.microsoft.com/office/drawing/2014/main" id="{D4931DA0-B9C4-229A-A5DE-F743E056F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904259" y="2539167"/>
              <a:ext cx="342000" cy="342000"/>
            </a:xfrm>
            <a:prstGeom prst="rect">
              <a:avLst/>
            </a:prstGeom>
          </p:spPr>
        </p:pic>
      </p:grpSp>
      <p:sp>
        <p:nvSpPr>
          <p:cNvPr id="8" name="Google Shape;815;p40">
            <a:extLst>
              <a:ext uri="{FF2B5EF4-FFF2-40B4-BE49-F238E27FC236}">
                <a16:creationId xmlns:a16="http://schemas.microsoft.com/office/drawing/2014/main" id="{593ED836-5571-459A-6B13-34A72C68E123}"/>
              </a:ext>
            </a:extLst>
          </p:cNvPr>
          <p:cNvSpPr txBox="1"/>
          <p:nvPr/>
        </p:nvSpPr>
        <p:spPr>
          <a:xfrm>
            <a:off x="9237010" y="1265372"/>
            <a:ext cx="2170671" cy="1089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3 Ações para diferenciar o meu negócio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9" name="Google Shape;815;p40">
            <a:extLst>
              <a:ext uri="{FF2B5EF4-FFF2-40B4-BE49-F238E27FC236}">
                <a16:creationId xmlns:a16="http://schemas.microsoft.com/office/drawing/2014/main" id="{45CB817B-40D6-6373-D07C-3B7082529BBF}"/>
              </a:ext>
            </a:extLst>
          </p:cNvPr>
          <p:cNvSpPr txBox="1"/>
          <p:nvPr/>
        </p:nvSpPr>
        <p:spPr>
          <a:xfrm>
            <a:off x="8892365" y="2645270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1.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10" name="Google Shape;815;p40">
            <a:extLst>
              <a:ext uri="{FF2B5EF4-FFF2-40B4-BE49-F238E27FC236}">
                <a16:creationId xmlns:a16="http://schemas.microsoft.com/office/drawing/2014/main" id="{8A1E8049-C524-EA4A-0D4F-F44FECDACA27}"/>
              </a:ext>
            </a:extLst>
          </p:cNvPr>
          <p:cNvSpPr txBox="1"/>
          <p:nvPr/>
        </p:nvSpPr>
        <p:spPr>
          <a:xfrm>
            <a:off x="8916508" y="3703166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2.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11" name="Google Shape;815;p40">
            <a:extLst>
              <a:ext uri="{FF2B5EF4-FFF2-40B4-BE49-F238E27FC236}">
                <a16:creationId xmlns:a16="http://schemas.microsoft.com/office/drawing/2014/main" id="{63A44A10-75BF-9301-BCF2-916A52803BA2}"/>
              </a:ext>
            </a:extLst>
          </p:cNvPr>
          <p:cNvSpPr txBox="1"/>
          <p:nvPr/>
        </p:nvSpPr>
        <p:spPr>
          <a:xfrm>
            <a:off x="8934438" y="4729233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3.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3" name="Google Shape;795;p39">
            <a:extLst>
              <a:ext uri="{FF2B5EF4-FFF2-40B4-BE49-F238E27FC236}">
                <a16:creationId xmlns:a16="http://schemas.microsoft.com/office/drawing/2014/main" id="{FAE0BB4D-A463-94E9-8B4C-1BD03EEE72A9}"/>
              </a:ext>
            </a:extLst>
          </p:cNvPr>
          <p:cNvSpPr txBox="1"/>
          <p:nvPr/>
        </p:nvSpPr>
        <p:spPr>
          <a:xfrm>
            <a:off x="1257086" y="214993"/>
            <a:ext cx="10150595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rgbClr val="F06478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ANÁLISE DO SEU MERCADO</a:t>
            </a:r>
            <a:endParaRPr lang="pt-BR" sz="1600" i="1" dirty="0">
              <a:solidFill>
                <a:srgbClr val="F06478"/>
              </a:solidFill>
              <a:latin typeface="Exo 2.0" pitchFamily="2" charset="77"/>
              <a:ea typeface="Nunito"/>
              <a:cs typeface="Nunito"/>
              <a:sym typeface="Nunito"/>
            </a:endParaRPr>
          </a:p>
        </p:txBody>
      </p:sp>
      <p:sp>
        <p:nvSpPr>
          <p:cNvPr id="12" name="Google Shape;795;p39">
            <a:extLst>
              <a:ext uri="{FF2B5EF4-FFF2-40B4-BE49-F238E27FC236}">
                <a16:creationId xmlns:a16="http://schemas.microsoft.com/office/drawing/2014/main" id="{21DF3EB8-E6A6-33D3-F80D-E682A45349AF}"/>
              </a:ext>
            </a:extLst>
          </p:cNvPr>
          <p:cNvSpPr txBox="1"/>
          <p:nvPr/>
        </p:nvSpPr>
        <p:spPr>
          <a:xfrm>
            <a:off x="514994" y="1659949"/>
            <a:ext cx="3874329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Experiência e habilidades de costura que garantem qualidade no trabalho.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Localizada em um bairro movimentado</a:t>
            </a:r>
            <a:r>
              <a:rPr lang="pt-BR" sz="1400" dirty="0">
                <a:solidFill>
                  <a:srgbClr val="828A82"/>
                </a:solidFill>
                <a:latin typeface="Nunito" pitchFamily="2" charset="77"/>
                <a:sym typeface="Nunito"/>
              </a:rPr>
              <a:t>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Capacidade de oferecer serviços personalizados e flexíveis de acordo com as necessidades dos clientes.</a:t>
            </a:r>
            <a:endParaRPr lang="pt-BR" sz="1400" dirty="0">
              <a:solidFill>
                <a:srgbClr val="828A82"/>
              </a:solidFill>
              <a:latin typeface="Nunito" pitchFamily="2" charset="77"/>
              <a:sym typeface="Nunito"/>
            </a:endParaRPr>
          </a:p>
        </p:txBody>
      </p:sp>
      <p:sp>
        <p:nvSpPr>
          <p:cNvPr id="4" name="Google Shape;795;p39">
            <a:extLst>
              <a:ext uri="{FF2B5EF4-FFF2-40B4-BE49-F238E27FC236}">
                <a16:creationId xmlns:a16="http://schemas.microsoft.com/office/drawing/2014/main" id="{5F2B1FF2-AC1C-5401-8B80-5056C5A17F90}"/>
              </a:ext>
            </a:extLst>
          </p:cNvPr>
          <p:cNvSpPr txBox="1"/>
          <p:nvPr/>
        </p:nvSpPr>
        <p:spPr>
          <a:xfrm>
            <a:off x="4874060" y="1622778"/>
            <a:ext cx="3508510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Baixa presença online e pouca publicidade local.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Oferta limitada de serviços além da demanda que consegue dar conta.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  <a:sym typeface="Nunito"/>
              </a:rPr>
              <a:t>Dependência excessiva dos clientes locais.</a:t>
            </a:r>
          </a:p>
        </p:txBody>
      </p:sp>
      <p:sp>
        <p:nvSpPr>
          <p:cNvPr id="13" name="Google Shape;795;p39">
            <a:extLst>
              <a:ext uri="{FF2B5EF4-FFF2-40B4-BE49-F238E27FC236}">
                <a16:creationId xmlns:a16="http://schemas.microsoft.com/office/drawing/2014/main" id="{9E33E0CE-4387-0B2A-77A6-22AA23BC5CE2}"/>
              </a:ext>
            </a:extLst>
          </p:cNvPr>
          <p:cNvSpPr txBox="1"/>
          <p:nvPr/>
        </p:nvSpPr>
        <p:spPr>
          <a:xfrm>
            <a:off x="470433" y="4377225"/>
            <a:ext cx="3825893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pt-BR" sz="1400" dirty="0">
              <a:solidFill>
                <a:srgbClr val="828A82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Potencial de expandir o alcance através de redes sociais.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Oferecer serviços adicionais, como aulas de costura ou customização de roupas.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Parcerias com lojas de roupas locais para ampliar os serviços oferecidos.</a:t>
            </a:r>
          </a:p>
        </p:txBody>
      </p:sp>
      <p:sp>
        <p:nvSpPr>
          <p:cNvPr id="14" name="Google Shape;795;p39">
            <a:extLst>
              <a:ext uri="{FF2B5EF4-FFF2-40B4-BE49-F238E27FC236}">
                <a16:creationId xmlns:a16="http://schemas.microsoft.com/office/drawing/2014/main" id="{4AEAC77A-0A82-57CE-029E-FD62F603C8F7}"/>
              </a:ext>
            </a:extLst>
          </p:cNvPr>
          <p:cNvSpPr txBox="1"/>
          <p:nvPr/>
        </p:nvSpPr>
        <p:spPr>
          <a:xfrm>
            <a:off x="4828534" y="4275883"/>
            <a:ext cx="3825893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pt-BR" sz="1400" dirty="0">
              <a:solidFill>
                <a:srgbClr val="F06478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06478"/>
                </a:solidFill>
                <a:latin typeface="Nunito" pitchFamily="2" charset="77"/>
              </a:rPr>
              <a:t>Possibilidade de perder clientes para grandes lojas.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F06478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06478"/>
                </a:solidFill>
                <a:latin typeface="Nunito" pitchFamily="2" charset="77"/>
              </a:rPr>
              <a:t>Mudanças nas tendências da moda ou na demanda por serviços.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F06478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06478"/>
                </a:solidFill>
                <a:latin typeface="Nunito" pitchFamily="2" charset="77"/>
              </a:rPr>
              <a:t>Restrições financeiras ou de recursos para investir em divulgação.</a:t>
            </a:r>
          </a:p>
        </p:txBody>
      </p:sp>
    </p:spTree>
    <p:extLst>
      <p:ext uri="{BB962C8B-B14F-4D97-AF65-F5344CB8AC3E}">
        <p14:creationId xmlns:p14="http://schemas.microsoft.com/office/powerpoint/2010/main" val="13701598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0"/>
          <p:cNvSpPr/>
          <p:nvPr/>
        </p:nvSpPr>
        <p:spPr>
          <a:xfrm>
            <a:off x="394448" y="1061844"/>
            <a:ext cx="4052047" cy="252888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5" name="Google Shape;805;p40"/>
          <p:cNvSpPr/>
          <p:nvPr/>
        </p:nvSpPr>
        <p:spPr>
          <a:xfrm>
            <a:off x="4682056" y="1061844"/>
            <a:ext cx="4052047" cy="252888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6" name="Google Shape;806;p40"/>
          <p:cNvSpPr/>
          <p:nvPr/>
        </p:nvSpPr>
        <p:spPr>
          <a:xfrm>
            <a:off x="394448" y="3755714"/>
            <a:ext cx="4052047" cy="27756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7" name="Google Shape;807;p40"/>
          <p:cNvSpPr/>
          <p:nvPr/>
        </p:nvSpPr>
        <p:spPr>
          <a:xfrm>
            <a:off x="4682057" y="3755714"/>
            <a:ext cx="4052046" cy="27756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08" name="Google Shape;808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464" y="1265372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3316" y="1244348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7285" y="395640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53316" y="4015590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40"/>
          <p:cNvSpPr txBox="1"/>
          <p:nvPr/>
        </p:nvSpPr>
        <p:spPr>
          <a:xfrm>
            <a:off x="683796" y="1226831"/>
            <a:ext cx="1322962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Forças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3" name="Google Shape;813;p40"/>
          <p:cNvSpPr txBox="1"/>
          <p:nvPr/>
        </p:nvSpPr>
        <p:spPr>
          <a:xfrm>
            <a:off x="4971405" y="1184702"/>
            <a:ext cx="191310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Fraquezas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4" name="Google Shape;814;p40"/>
          <p:cNvSpPr txBox="1"/>
          <p:nvPr/>
        </p:nvSpPr>
        <p:spPr>
          <a:xfrm>
            <a:off x="703251" y="3896761"/>
            <a:ext cx="2350069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Oportunidades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5" name="Google Shape;815;p40"/>
          <p:cNvSpPr txBox="1"/>
          <p:nvPr/>
        </p:nvSpPr>
        <p:spPr>
          <a:xfrm>
            <a:off x="5007103" y="3956286"/>
            <a:ext cx="191310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Ameaças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6" name="Google Shape;816;p40"/>
          <p:cNvSpPr txBox="1"/>
          <p:nvPr/>
        </p:nvSpPr>
        <p:spPr>
          <a:xfrm>
            <a:off x="3001049" y="122230"/>
            <a:ext cx="6189901" cy="683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ANÁLISE DO SEU MERCADO</a:t>
            </a:r>
            <a:endParaRPr lang="pt-BR" sz="2000" dirty="0"/>
          </a:p>
        </p:txBody>
      </p:sp>
      <p:sp>
        <p:nvSpPr>
          <p:cNvPr id="2" name="Google Shape;805;p40">
            <a:extLst>
              <a:ext uri="{FF2B5EF4-FFF2-40B4-BE49-F238E27FC236}">
                <a16:creationId xmlns:a16="http://schemas.microsoft.com/office/drawing/2014/main" id="{03237DA6-0719-17FA-F1CA-8373E1E9749B}"/>
              </a:ext>
            </a:extLst>
          </p:cNvPr>
          <p:cNvSpPr/>
          <p:nvPr/>
        </p:nvSpPr>
        <p:spPr>
          <a:xfrm>
            <a:off x="8969665" y="1061843"/>
            <a:ext cx="3025112" cy="54694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27ABF60B-B161-030B-8E79-D97C907B7CB4}"/>
              </a:ext>
            </a:extLst>
          </p:cNvPr>
          <p:cNvGrpSpPr/>
          <p:nvPr/>
        </p:nvGrpSpPr>
        <p:grpSpPr>
          <a:xfrm>
            <a:off x="9190950" y="1341759"/>
            <a:ext cx="350963" cy="353120"/>
            <a:chOff x="13895296" y="2528047"/>
            <a:chExt cx="350963" cy="3531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6D1F4E0-3B48-9F84-541B-FE5ABB70D37A}"/>
                </a:ext>
              </a:extLst>
            </p:cNvPr>
            <p:cNvSpPr/>
            <p:nvPr/>
          </p:nvSpPr>
          <p:spPr>
            <a:xfrm>
              <a:off x="13895296" y="2528047"/>
              <a:ext cx="340659" cy="340659"/>
            </a:xfrm>
            <a:prstGeom prst="ellipse">
              <a:avLst/>
            </a:prstGeom>
            <a:solidFill>
              <a:srgbClr val="FDC0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" name="Gráfico 4" descr="Na mosca com preenchimento sólido">
              <a:extLst>
                <a:ext uri="{FF2B5EF4-FFF2-40B4-BE49-F238E27FC236}">
                  <a16:creationId xmlns:a16="http://schemas.microsoft.com/office/drawing/2014/main" id="{D4931DA0-B9C4-229A-A5DE-F743E056F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904259" y="2539167"/>
              <a:ext cx="342000" cy="342000"/>
            </a:xfrm>
            <a:prstGeom prst="rect">
              <a:avLst/>
            </a:prstGeom>
          </p:spPr>
        </p:pic>
      </p:grpSp>
      <p:sp>
        <p:nvSpPr>
          <p:cNvPr id="8" name="Google Shape;815;p40">
            <a:extLst>
              <a:ext uri="{FF2B5EF4-FFF2-40B4-BE49-F238E27FC236}">
                <a16:creationId xmlns:a16="http://schemas.microsoft.com/office/drawing/2014/main" id="{593ED836-5571-459A-6B13-34A72C68E123}"/>
              </a:ext>
            </a:extLst>
          </p:cNvPr>
          <p:cNvSpPr txBox="1"/>
          <p:nvPr/>
        </p:nvSpPr>
        <p:spPr>
          <a:xfrm>
            <a:off x="9237010" y="1265372"/>
            <a:ext cx="2170671" cy="1089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3 Ações para diferenciar o meu negócio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3" name="Google Shape;795;p39">
            <a:extLst>
              <a:ext uri="{FF2B5EF4-FFF2-40B4-BE49-F238E27FC236}">
                <a16:creationId xmlns:a16="http://schemas.microsoft.com/office/drawing/2014/main" id="{FAE0BB4D-A463-94E9-8B4C-1BD03EEE72A9}"/>
              </a:ext>
            </a:extLst>
          </p:cNvPr>
          <p:cNvSpPr txBox="1"/>
          <p:nvPr/>
        </p:nvSpPr>
        <p:spPr>
          <a:xfrm>
            <a:off x="1257086" y="214993"/>
            <a:ext cx="10150595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rgbClr val="F06478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ANÁLISE DO SEU MERCADO</a:t>
            </a:r>
            <a:endParaRPr lang="pt-BR" sz="1600" i="1" dirty="0">
              <a:solidFill>
                <a:srgbClr val="F06478"/>
              </a:solidFill>
              <a:latin typeface="Exo 2.0" pitchFamily="2" charset="77"/>
              <a:ea typeface="Nunito"/>
              <a:cs typeface="Nunito"/>
              <a:sym typeface="Nunito"/>
            </a:endParaRPr>
          </a:p>
        </p:txBody>
      </p:sp>
      <p:sp>
        <p:nvSpPr>
          <p:cNvPr id="12" name="Google Shape;795;p39">
            <a:extLst>
              <a:ext uri="{FF2B5EF4-FFF2-40B4-BE49-F238E27FC236}">
                <a16:creationId xmlns:a16="http://schemas.microsoft.com/office/drawing/2014/main" id="{21DF3EB8-E6A6-33D3-F80D-E682A45349AF}"/>
              </a:ext>
            </a:extLst>
          </p:cNvPr>
          <p:cNvSpPr txBox="1"/>
          <p:nvPr/>
        </p:nvSpPr>
        <p:spPr>
          <a:xfrm>
            <a:off x="514994" y="1659949"/>
            <a:ext cx="3874329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Experiência e habilidades de costura que garantem qualidade no trabalho.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Localizada em um bairro movimentado</a:t>
            </a:r>
            <a:r>
              <a:rPr lang="pt-BR" sz="1400" dirty="0">
                <a:solidFill>
                  <a:srgbClr val="828A82"/>
                </a:solidFill>
                <a:latin typeface="Nunito" pitchFamily="2" charset="77"/>
                <a:sym typeface="Nunito"/>
              </a:rPr>
              <a:t>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Capacidade de oferecer serviços personalizados e flexíveis de acordo com as necessidades dos clientes.</a:t>
            </a:r>
            <a:endParaRPr lang="pt-BR" sz="1400" dirty="0">
              <a:solidFill>
                <a:srgbClr val="828A82"/>
              </a:solidFill>
              <a:latin typeface="Nunito" pitchFamily="2" charset="77"/>
              <a:sym typeface="Nunito"/>
            </a:endParaRPr>
          </a:p>
        </p:txBody>
      </p:sp>
      <p:sp>
        <p:nvSpPr>
          <p:cNvPr id="4" name="Google Shape;795;p39">
            <a:extLst>
              <a:ext uri="{FF2B5EF4-FFF2-40B4-BE49-F238E27FC236}">
                <a16:creationId xmlns:a16="http://schemas.microsoft.com/office/drawing/2014/main" id="{5F2B1FF2-AC1C-5401-8B80-5056C5A17F90}"/>
              </a:ext>
            </a:extLst>
          </p:cNvPr>
          <p:cNvSpPr txBox="1"/>
          <p:nvPr/>
        </p:nvSpPr>
        <p:spPr>
          <a:xfrm>
            <a:off x="4874060" y="1622778"/>
            <a:ext cx="3508510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Baixa presença online e pouca publicidade local.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Oferta limitada de serviços além da demanda que consegue dar conta.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  <a:sym typeface="Nunito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  <a:sym typeface="Nunito"/>
              </a:rPr>
              <a:t>Dependência excessiva dos clientes locais.</a:t>
            </a:r>
          </a:p>
        </p:txBody>
      </p:sp>
      <p:sp>
        <p:nvSpPr>
          <p:cNvPr id="13" name="Google Shape;795;p39">
            <a:extLst>
              <a:ext uri="{FF2B5EF4-FFF2-40B4-BE49-F238E27FC236}">
                <a16:creationId xmlns:a16="http://schemas.microsoft.com/office/drawing/2014/main" id="{9E33E0CE-4387-0B2A-77A6-22AA23BC5CE2}"/>
              </a:ext>
            </a:extLst>
          </p:cNvPr>
          <p:cNvSpPr txBox="1"/>
          <p:nvPr/>
        </p:nvSpPr>
        <p:spPr>
          <a:xfrm>
            <a:off x="470433" y="4377225"/>
            <a:ext cx="3825893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pt-BR" sz="1400" dirty="0">
              <a:solidFill>
                <a:srgbClr val="828A82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Potencial de expandir o alcance através de redes sociais.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Oferecer serviços adicionais, como aulas de costura ou customização de roupas.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Parcerias com lojas de roupas locais para ampliar os serviços oferecidos.</a:t>
            </a:r>
          </a:p>
        </p:txBody>
      </p:sp>
      <p:sp>
        <p:nvSpPr>
          <p:cNvPr id="14" name="Google Shape;795;p39">
            <a:extLst>
              <a:ext uri="{FF2B5EF4-FFF2-40B4-BE49-F238E27FC236}">
                <a16:creationId xmlns:a16="http://schemas.microsoft.com/office/drawing/2014/main" id="{4AEAC77A-0A82-57CE-029E-FD62F603C8F7}"/>
              </a:ext>
            </a:extLst>
          </p:cNvPr>
          <p:cNvSpPr txBox="1"/>
          <p:nvPr/>
        </p:nvSpPr>
        <p:spPr>
          <a:xfrm>
            <a:off x="4828534" y="4275883"/>
            <a:ext cx="3825893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pt-BR" sz="1400" dirty="0">
              <a:solidFill>
                <a:srgbClr val="828A82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Possibilidade de perder clientes para grandes lojas.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Mudanças nas tendências da moda ou na demanda por serviços.</a:t>
            </a: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828A82"/>
              </a:solidFill>
              <a:latin typeface="Nunito" pitchFamily="2" charset="77"/>
            </a:endParaRPr>
          </a:p>
          <a:p>
            <a:pPr marL="285750" marR="0" lvl="0" indent="-28575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828A82"/>
                </a:solidFill>
                <a:latin typeface="Nunito" pitchFamily="2" charset="77"/>
              </a:rPr>
              <a:t>Restrições financeiras ou de recursos para investir em divulgação.</a:t>
            </a:r>
          </a:p>
        </p:txBody>
      </p:sp>
      <p:sp>
        <p:nvSpPr>
          <p:cNvPr id="15" name="Google Shape;795;p39">
            <a:extLst>
              <a:ext uri="{FF2B5EF4-FFF2-40B4-BE49-F238E27FC236}">
                <a16:creationId xmlns:a16="http://schemas.microsoft.com/office/drawing/2014/main" id="{5D442F1C-9122-EE7C-1CBD-56C31521231D}"/>
              </a:ext>
            </a:extLst>
          </p:cNvPr>
          <p:cNvSpPr txBox="1"/>
          <p:nvPr/>
        </p:nvSpPr>
        <p:spPr>
          <a:xfrm>
            <a:off x="9190950" y="2442368"/>
            <a:ext cx="2803827" cy="3754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pt-BR" sz="1400" dirty="0">
              <a:solidFill>
                <a:srgbClr val="F06478"/>
              </a:solidFill>
              <a:latin typeface="Nunito" pitchFamily="2" charset="77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400" dirty="0">
                <a:solidFill>
                  <a:srgbClr val="F06478"/>
                </a:solidFill>
                <a:latin typeface="Nunito" pitchFamily="2" charset="77"/>
              </a:rPr>
              <a:t>Criar um perfil nas redes sociais (Facebook, Instagram) para exibir trabalhos anteriores, interagir com clientes e mostrar habilidades.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pt-BR" sz="1400" dirty="0">
              <a:solidFill>
                <a:srgbClr val="F06478"/>
              </a:solidFill>
              <a:latin typeface="Nunito" pitchFamily="2" charset="77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400" dirty="0">
                <a:solidFill>
                  <a:srgbClr val="F06478"/>
                </a:solidFill>
                <a:latin typeface="Nunito" pitchFamily="2" charset="77"/>
              </a:rPr>
              <a:t>Pesquisar a viabilidade de oferecer aulas de costura para iniciantes.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pt-BR" sz="1400" dirty="0">
              <a:solidFill>
                <a:srgbClr val="F06478"/>
              </a:solidFill>
              <a:latin typeface="Nunito" pitchFamily="2" charset="77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pt-BR" sz="1400" dirty="0">
                <a:solidFill>
                  <a:srgbClr val="F06478"/>
                </a:solidFill>
                <a:latin typeface="Nunito" pitchFamily="2" charset="77"/>
              </a:rPr>
              <a:t>Oferecer descontos ou promoções para os primeiros clientes ou aqueles que indicarem novos clientes.</a:t>
            </a:r>
          </a:p>
        </p:txBody>
      </p:sp>
    </p:spTree>
    <p:extLst>
      <p:ext uri="{BB962C8B-B14F-4D97-AF65-F5344CB8AC3E}">
        <p14:creationId xmlns:p14="http://schemas.microsoft.com/office/powerpoint/2010/main" val="12851745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40"/>
          <p:cNvSpPr/>
          <p:nvPr/>
        </p:nvSpPr>
        <p:spPr>
          <a:xfrm>
            <a:off x="394448" y="1061844"/>
            <a:ext cx="4052047" cy="252888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5" name="Google Shape;805;p40"/>
          <p:cNvSpPr/>
          <p:nvPr/>
        </p:nvSpPr>
        <p:spPr>
          <a:xfrm>
            <a:off x="4682056" y="1061844"/>
            <a:ext cx="4052047" cy="252888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6" name="Google Shape;806;p40"/>
          <p:cNvSpPr/>
          <p:nvPr/>
        </p:nvSpPr>
        <p:spPr>
          <a:xfrm>
            <a:off x="394448" y="3755714"/>
            <a:ext cx="4052047" cy="27756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7" name="Google Shape;807;p40"/>
          <p:cNvSpPr/>
          <p:nvPr/>
        </p:nvSpPr>
        <p:spPr>
          <a:xfrm>
            <a:off x="4682057" y="3755714"/>
            <a:ext cx="4052046" cy="277560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08" name="Google Shape;808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464" y="1265372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3316" y="1244348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7285" y="395640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53316" y="4015590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812" name="Google Shape;812;p40"/>
          <p:cNvSpPr txBox="1"/>
          <p:nvPr/>
        </p:nvSpPr>
        <p:spPr>
          <a:xfrm>
            <a:off x="683796" y="1226831"/>
            <a:ext cx="1322962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Forças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3" name="Google Shape;813;p40"/>
          <p:cNvSpPr txBox="1"/>
          <p:nvPr/>
        </p:nvSpPr>
        <p:spPr>
          <a:xfrm>
            <a:off x="4971405" y="1184702"/>
            <a:ext cx="191310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Fraquezas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4" name="Google Shape;814;p40"/>
          <p:cNvSpPr txBox="1"/>
          <p:nvPr/>
        </p:nvSpPr>
        <p:spPr>
          <a:xfrm>
            <a:off x="703251" y="3896761"/>
            <a:ext cx="2350069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Oportunidades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5" name="Google Shape;815;p40"/>
          <p:cNvSpPr txBox="1"/>
          <p:nvPr/>
        </p:nvSpPr>
        <p:spPr>
          <a:xfrm>
            <a:off x="5007103" y="3956286"/>
            <a:ext cx="191310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Ameaças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816" name="Google Shape;816;p40"/>
          <p:cNvSpPr txBox="1"/>
          <p:nvPr/>
        </p:nvSpPr>
        <p:spPr>
          <a:xfrm>
            <a:off x="3001049" y="122230"/>
            <a:ext cx="6189901" cy="683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ANÁLISE DO SEU MERCADO</a:t>
            </a:r>
            <a:endParaRPr lang="pt-BR" sz="2000" dirty="0"/>
          </a:p>
        </p:txBody>
      </p:sp>
      <p:sp>
        <p:nvSpPr>
          <p:cNvPr id="2" name="Google Shape;805;p40">
            <a:extLst>
              <a:ext uri="{FF2B5EF4-FFF2-40B4-BE49-F238E27FC236}">
                <a16:creationId xmlns:a16="http://schemas.microsoft.com/office/drawing/2014/main" id="{03237DA6-0719-17FA-F1CA-8373E1E9749B}"/>
              </a:ext>
            </a:extLst>
          </p:cNvPr>
          <p:cNvSpPr/>
          <p:nvPr/>
        </p:nvSpPr>
        <p:spPr>
          <a:xfrm>
            <a:off x="8969665" y="1061843"/>
            <a:ext cx="3025112" cy="546947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2A54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27ABF60B-B161-030B-8E79-D97C907B7CB4}"/>
              </a:ext>
            </a:extLst>
          </p:cNvPr>
          <p:cNvGrpSpPr/>
          <p:nvPr/>
        </p:nvGrpSpPr>
        <p:grpSpPr>
          <a:xfrm>
            <a:off x="9190950" y="1341759"/>
            <a:ext cx="350963" cy="353120"/>
            <a:chOff x="13895296" y="2528047"/>
            <a:chExt cx="350963" cy="3531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6D1F4E0-3B48-9F84-541B-FE5ABB70D37A}"/>
                </a:ext>
              </a:extLst>
            </p:cNvPr>
            <p:cNvSpPr/>
            <p:nvPr/>
          </p:nvSpPr>
          <p:spPr>
            <a:xfrm>
              <a:off x="13895296" y="2528047"/>
              <a:ext cx="340659" cy="340659"/>
            </a:xfrm>
            <a:prstGeom prst="ellipse">
              <a:avLst/>
            </a:prstGeom>
            <a:solidFill>
              <a:srgbClr val="FDC00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" name="Gráfico 4" descr="Na mosca com preenchimento sólido">
              <a:extLst>
                <a:ext uri="{FF2B5EF4-FFF2-40B4-BE49-F238E27FC236}">
                  <a16:creationId xmlns:a16="http://schemas.microsoft.com/office/drawing/2014/main" id="{D4931DA0-B9C4-229A-A5DE-F743E056F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904259" y="2539167"/>
              <a:ext cx="342000" cy="342000"/>
            </a:xfrm>
            <a:prstGeom prst="rect">
              <a:avLst/>
            </a:prstGeom>
          </p:spPr>
        </p:pic>
      </p:grpSp>
      <p:sp>
        <p:nvSpPr>
          <p:cNvPr id="8" name="Google Shape;815;p40">
            <a:extLst>
              <a:ext uri="{FF2B5EF4-FFF2-40B4-BE49-F238E27FC236}">
                <a16:creationId xmlns:a16="http://schemas.microsoft.com/office/drawing/2014/main" id="{593ED836-5571-459A-6B13-34A72C68E123}"/>
              </a:ext>
            </a:extLst>
          </p:cNvPr>
          <p:cNvSpPr txBox="1"/>
          <p:nvPr/>
        </p:nvSpPr>
        <p:spPr>
          <a:xfrm>
            <a:off x="9237010" y="1265372"/>
            <a:ext cx="2170671" cy="1089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1" dirty="0">
                <a:solidFill>
                  <a:schemeClr val="dk1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3 Ações para diferenciar o meu negócio</a:t>
            </a:r>
            <a:endParaRPr sz="1800" dirty="0">
              <a:latin typeface="Exo 2.0" pitchFamily="2" charset="77"/>
            </a:endParaRPr>
          </a:p>
        </p:txBody>
      </p:sp>
      <p:sp>
        <p:nvSpPr>
          <p:cNvPr id="9" name="Google Shape;815;p40">
            <a:extLst>
              <a:ext uri="{FF2B5EF4-FFF2-40B4-BE49-F238E27FC236}">
                <a16:creationId xmlns:a16="http://schemas.microsoft.com/office/drawing/2014/main" id="{45CB817B-40D6-6373-D07C-3B7082529BBF}"/>
              </a:ext>
            </a:extLst>
          </p:cNvPr>
          <p:cNvSpPr txBox="1"/>
          <p:nvPr/>
        </p:nvSpPr>
        <p:spPr>
          <a:xfrm>
            <a:off x="8892365" y="2645270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1.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10" name="Google Shape;815;p40">
            <a:extLst>
              <a:ext uri="{FF2B5EF4-FFF2-40B4-BE49-F238E27FC236}">
                <a16:creationId xmlns:a16="http://schemas.microsoft.com/office/drawing/2014/main" id="{8A1E8049-C524-EA4A-0D4F-F44FECDACA27}"/>
              </a:ext>
            </a:extLst>
          </p:cNvPr>
          <p:cNvSpPr txBox="1"/>
          <p:nvPr/>
        </p:nvSpPr>
        <p:spPr>
          <a:xfrm>
            <a:off x="8916508" y="3703166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2.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11" name="Google Shape;815;p40">
            <a:extLst>
              <a:ext uri="{FF2B5EF4-FFF2-40B4-BE49-F238E27FC236}">
                <a16:creationId xmlns:a16="http://schemas.microsoft.com/office/drawing/2014/main" id="{63A44A10-75BF-9301-BCF2-916A52803BA2}"/>
              </a:ext>
            </a:extLst>
          </p:cNvPr>
          <p:cNvSpPr txBox="1"/>
          <p:nvPr/>
        </p:nvSpPr>
        <p:spPr>
          <a:xfrm>
            <a:off x="8934438" y="4729233"/>
            <a:ext cx="957096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 dirty="0">
                <a:solidFill>
                  <a:schemeClr val="dk1"/>
                </a:solidFill>
                <a:latin typeface="Exo 2.0 Light" pitchFamily="2" charset="77"/>
                <a:ea typeface="Exo 2 ExtraBold"/>
                <a:cs typeface="Exo 2 ExtraBold"/>
                <a:sym typeface="Exo 2 ExtraBold"/>
              </a:rPr>
              <a:t>3.</a:t>
            </a:r>
            <a:endParaRPr sz="1800" i="1" dirty="0">
              <a:latin typeface="Exo 2.0 Light" pitchFamily="2" charset="77"/>
            </a:endParaRPr>
          </a:p>
        </p:txBody>
      </p:sp>
      <p:sp>
        <p:nvSpPr>
          <p:cNvPr id="3" name="Google Shape;795;p39">
            <a:extLst>
              <a:ext uri="{FF2B5EF4-FFF2-40B4-BE49-F238E27FC236}">
                <a16:creationId xmlns:a16="http://schemas.microsoft.com/office/drawing/2014/main" id="{FAE0BB4D-A463-94E9-8B4C-1BD03EEE72A9}"/>
              </a:ext>
            </a:extLst>
          </p:cNvPr>
          <p:cNvSpPr txBox="1"/>
          <p:nvPr/>
        </p:nvSpPr>
        <p:spPr>
          <a:xfrm>
            <a:off x="1257086" y="214993"/>
            <a:ext cx="10150595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1" i="1" dirty="0">
                <a:solidFill>
                  <a:srgbClr val="F06478"/>
                </a:solidFill>
                <a:latin typeface="Exo 2.0" pitchFamily="2" charset="77"/>
                <a:ea typeface="Exo 2 ExtraBold"/>
                <a:cs typeface="Exo 2 ExtraBold"/>
                <a:sym typeface="Exo 2 ExtraBold"/>
              </a:rPr>
              <a:t>ANÁLISE DO SEU MERCADO</a:t>
            </a:r>
            <a:endParaRPr lang="pt-BR" sz="1600" i="1" dirty="0">
              <a:solidFill>
                <a:srgbClr val="F06478"/>
              </a:solidFill>
              <a:latin typeface="Exo 2.0" pitchFamily="2" charset="77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24048598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Mulher sentada em frente a espelho&#10;&#10;Descrição gerada automaticamente com confiança média">
            <a:extLst>
              <a:ext uri="{FF2B5EF4-FFF2-40B4-BE49-F238E27FC236}">
                <a16:creationId xmlns:a16="http://schemas.microsoft.com/office/drawing/2014/main" id="{7EAE70E0-D492-6F88-89B5-EBA9810FF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7694" y="-157601"/>
            <a:ext cx="10827955" cy="7218637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C3AA6FD1-71CB-4217-A29C-F44C714B381E}"/>
              </a:ext>
            </a:extLst>
          </p:cNvPr>
          <p:cNvSpPr/>
          <p:nvPr/>
        </p:nvSpPr>
        <p:spPr>
          <a:xfrm>
            <a:off x="0" y="-1"/>
            <a:ext cx="7001301" cy="6913639"/>
          </a:xfrm>
          <a:prstGeom prst="rect">
            <a:avLst/>
          </a:prstGeom>
          <a:gradFill flip="none" rotWithShape="1">
            <a:gsLst>
              <a:gs pos="50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Gráfico 2">
            <a:extLst>
              <a:ext uri="{FF2B5EF4-FFF2-40B4-BE49-F238E27FC236}">
                <a16:creationId xmlns:a16="http://schemas.microsoft.com/office/drawing/2014/main" id="{7A958146-7233-41A7-9DED-56A2F7267E10}"/>
              </a:ext>
            </a:extLst>
          </p:cNvPr>
          <p:cNvSpPr/>
          <p:nvPr/>
        </p:nvSpPr>
        <p:spPr>
          <a:xfrm rot="16911916">
            <a:off x="-7129376" y="-3410303"/>
            <a:ext cx="12333706" cy="1418197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rgbClr val="F06478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latin typeface="Exo 2.0" panose="00000500000000000000" pitchFamily="50" charset="0"/>
            </a:endParaRPr>
          </a:p>
        </p:txBody>
      </p:sp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54DC2898-B46F-4854-BAA3-453C3C7414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4" name="Google Shape;636;p33">
            <a:extLst>
              <a:ext uri="{FF2B5EF4-FFF2-40B4-BE49-F238E27FC236}">
                <a16:creationId xmlns:a16="http://schemas.microsoft.com/office/drawing/2014/main" id="{8D69F060-9B17-4023-86F7-D5DBDDDCAFFA}"/>
              </a:ext>
            </a:extLst>
          </p:cNvPr>
          <p:cNvSpPr/>
          <p:nvPr/>
        </p:nvSpPr>
        <p:spPr>
          <a:xfrm rot="18301844">
            <a:off x="-10984763" y="-7453888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139;g177a79fe0d0_0_673">
            <a:extLst>
              <a:ext uri="{FF2B5EF4-FFF2-40B4-BE49-F238E27FC236}">
                <a16:creationId xmlns:a16="http://schemas.microsoft.com/office/drawing/2014/main" id="{D8D8A59D-8310-44C4-B198-92EA1773AB54}"/>
              </a:ext>
            </a:extLst>
          </p:cNvPr>
          <p:cNvSpPr txBox="1"/>
          <p:nvPr/>
        </p:nvSpPr>
        <p:spPr>
          <a:xfrm>
            <a:off x="1427114" y="2838738"/>
            <a:ext cx="3610596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defTabSz="9144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b="1" kern="1200" dirty="0">
                <a:solidFill>
                  <a:schemeClr val="bg1"/>
                </a:solidFill>
                <a:latin typeface="Exo 2.0 Extra Bold" pitchFamily="2" charset="77"/>
                <a:ea typeface="+mn-ea"/>
                <a:cs typeface="+mn-cs"/>
                <a:sym typeface="Wingdings" pitchFamily="2" charset="2"/>
              </a:rPr>
              <a:t>E aí, como foi o exercício?</a:t>
            </a:r>
            <a:endParaRPr kumimoji="0" lang="pt-BR" sz="40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xo 2.0 Extra Bold" pitchFamily="2" charset="77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8914227"/>
      </p:ext>
    </p:extLst>
  </p:cSld>
  <p:clrMapOvr>
    <a:masterClrMapping/>
  </p:clrMapOvr>
  <p:transition spd="slow">
    <p:pu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2" name="Google Shape;862;p41"/>
          <p:cNvPicPr preferRelativeResize="0"/>
          <p:nvPr/>
        </p:nvPicPr>
        <p:blipFill rotWithShape="1">
          <a:blip r:embed="rId3">
            <a:alphaModFix/>
          </a:blip>
          <a:srcRect b="40808"/>
          <a:stretch/>
        </p:blipFill>
        <p:spPr>
          <a:xfrm>
            <a:off x="2879678" y="0"/>
            <a:ext cx="93123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4" name="Google Shape;864;p41"/>
          <p:cNvSpPr/>
          <p:nvPr/>
        </p:nvSpPr>
        <p:spPr>
          <a:xfrm>
            <a:off x="0" y="-1"/>
            <a:ext cx="9124993" cy="6858001"/>
          </a:xfrm>
          <a:prstGeom prst="rect">
            <a:avLst/>
          </a:prstGeom>
          <a:gradFill>
            <a:gsLst>
              <a:gs pos="0">
                <a:schemeClr val="dk2"/>
              </a:gs>
              <a:gs pos="39000">
                <a:schemeClr val="dk2"/>
              </a:gs>
              <a:gs pos="100000">
                <a:srgbClr val="F06478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865" name="Google Shape;865;p41"/>
          <p:cNvGrpSpPr/>
          <p:nvPr/>
        </p:nvGrpSpPr>
        <p:grpSpPr>
          <a:xfrm rot="-9211932">
            <a:off x="5255697" y="3269579"/>
            <a:ext cx="944532" cy="888721"/>
            <a:chOff x="194157" y="674041"/>
            <a:chExt cx="944532" cy="888721"/>
          </a:xfrm>
        </p:grpSpPr>
        <p:pic>
          <p:nvPicPr>
            <p:cNvPr id="866" name="Google Shape;866;p4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591532" flipH="1">
              <a:off x="131992" y="774051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7" name="Google Shape;867;p4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591532" flipH="1">
              <a:off x="418261" y="847112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68" name="Google Shape;868;p41"/>
          <p:cNvGrpSpPr/>
          <p:nvPr/>
        </p:nvGrpSpPr>
        <p:grpSpPr>
          <a:xfrm rot="1165804">
            <a:off x="194159" y="1712475"/>
            <a:ext cx="944532" cy="888721"/>
            <a:chOff x="194157" y="674041"/>
            <a:chExt cx="944532" cy="888721"/>
          </a:xfrm>
        </p:grpSpPr>
        <p:pic>
          <p:nvPicPr>
            <p:cNvPr id="869" name="Google Shape;869;p4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591532" flipH="1">
              <a:off x="131992" y="774051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0" name="Google Shape;870;p4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591532" flipH="1">
              <a:off x="418261" y="847112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71" name="Google Shape;871;p41"/>
          <p:cNvSpPr txBox="1"/>
          <p:nvPr/>
        </p:nvSpPr>
        <p:spPr>
          <a:xfrm>
            <a:off x="652775" y="1996501"/>
            <a:ext cx="4946285" cy="2755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Eu não sonhei</a:t>
            </a:r>
            <a:br>
              <a:rPr lang="pt-BR" sz="36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</a:br>
            <a:r>
              <a:rPr lang="pt-BR" sz="36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com o sucesso.</a:t>
            </a:r>
            <a:br>
              <a:rPr lang="pt-BR" sz="36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</a:br>
            <a:r>
              <a:rPr lang="pt-BR" sz="36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Eu trabalhei para ele.</a:t>
            </a:r>
            <a:endParaRPr dirty="0"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i="1" dirty="0">
              <a:solidFill>
                <a:schemeClr val="lt2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1" dirty="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Estée Lauder </a:t>
            </a:r>
            <a:r>
              <a:rPr lang="pt-BR" sz="1600" i="1" dirty="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– Empreendedora norte-americana fundadora da Estée Lauder Cosméticos</a:t>
            </a:r>
            <a:endParaRPr dirty="0"/>
          </a:p>
        </p:txBody>
      </p:sp>
      <p:sp>
        <p:nvSpPr>
          <p:cNvPr id="872" name="Google Shape;872;p41"/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73" name="Google Shape;873;p41"/>
          <p:cNvSpPr txBox="1"/>
          <p:nvPr/>
        </p:nvSpPr>
        <p:spPr>
          <a:xfrm>
            <a:off x="335792" y="6181223"/>
            <a:ext cx="642452" cy="317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39</a:t>
            </a:fld>
            <a:endParaRPr sz="1400" b="1">
              <a:solidFill>
                <a:schemeClr val="lt2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"/>
          <p:cNvSpPr/>
          <p:nvPr/>
        </p:nvSpPr>
        <p:spPr>
          <a:xfrm rot="3002956">
            <a:off x="10571218" y="454420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30" name="Google Shape;230;p4" descr="Mulher ao lado de crianç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653428" y="-481302"/>
            <a:ext cx="12808688" cy="853912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4"/>
          <p:cNvSpPr/>
          <p:nvPr/>
        </p:nvSpPr>
        <p:spPr>
          <a:xfrm rot="17299103">
            <a:off x="-4971649" y="-3438472"/>
            <a:ext cx="9121626" cy="7162245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solidFill>
            <a:srgbClr val="F064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4" name="Google Shape;234;p4"/>
          <p:cNvSpPr txBox="1"/>
          <p:nvPr/>
        </p:nvSpPr>
        <p:spPr>
          <a:xfrm>
            <a:off x="11341569" y="6088299"/>
            <a:ext cx="2920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4</a:t>
            </a:fld>
            <a:endParaRPr sz="1400" b="1" i="0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235" name="Google Shape;235;p4"/>
          <p:cNvSpPr txBox="1"/>
          <p:nvPr/>
        </p:nvSpPr>
        <p:spPr>
          <a:xfrm>
            <a:off x="280752" y="605895"/>
            <a:ext cx="365894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1" i="1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Agenda</a:t>
            </a:r>
            <a:endParaRPr sz="3200" b="1" i="1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236" name="Google Shape;23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1AE471DD-96E4-97CA-1EBE-037EBDF10E95}"/>
              </a:ext>
            </a:extLst>
          </p:cNvPr>
          <p:cNvGrpSpPr/>
          <p:nvPr/>
        </p:nvGrpSpPr>
        <p:grpSpPr>
          <a:xfrm>
            <a:off x="3890894" y="1217239"/>
            <a:ext cx="5310681" cy="646290"/>
            <a:chOff x="4435025" y="1217239"/>
            <a:chExt cx="5310681" cy="646290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4E9763F7-8F8A-514A-1CF2-48FB3C87233D}"/>
                </a:ext>
              </a:extLst>
            </p:cNvPr>
            <p:cNvGrpSpPr/>
            <p:nvPr/>
          </p:nvGrpSpPr>
          <p:grpSpPr>
            <a:xfrm>
              <a:off x="4435025" y="1217239"/>
              <a:ext cx="599789" cy="646290"/>
              <a:chOff x="5273864" y="877039"/>
              <a:chExt cx="599789" cy="646290"/>
            </a:xfrm>
          </p:grpSpPr>
          <p:sp>
            <p:nvSpPr>
              <p:cNvPr id="239" name="Google Shape;239;p4"/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240" name="Google Shape;240;p4"/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i="0" u="none" strike="noStrike" cap="none" dirty="0">
                    <a:solidFill>
                      <a:srgbClr val="FFFFFF"/>
                    </a:solidFill>
                    <a:latin typeface="Exo 2 Medium"/>
                    <a:ea typeface="Exo 2 Medium"/>
                    <a:cs typeface="Exo 2 Medium"/>
                    <a:sym typeface="Exo 2 Medium"/>
                  </a:rPr>
                  <a:t>1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1" name="Google Shape;241;p4"/>
            <p:cNvSpPr txBox="1"/>
            <p:nvPr/>
          </p:nvSpPr>
          <p:spPr>
            <a:xfrm>
              <a:off x="5163493" y="1340329"/>
              <a:ext cx="4582213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5B5B"/>
                </a:buClr>
                <a:buSzPts val="2400"/>
                <a:buFont typeface="Exo 2 Medium"/>
                <a:buNone/>
              </a:pPr>
              <a:r>
                <a:rPr lang="pt-BR" sz="2400" u="none" strike="noStrike" cap="none" dirty="0">
                  <a:solidFill>
                    <a:srgbClr val="5B5B5B"/>
                  </a:solidFill>
                  <a:latin typeface="Exo 2.0 Medium" pitchFamily="2" charset="77"/>
                  <a:ea typeface="Exo 2 Medium"/>
                  <a:cs typeface="Exo 2 Medium"/>
                  <a:sym typeface="Exo 2 Medium"/>
                </a:rPr>
                <a:t>Diagnóstico Inicial </a:t>
              </a:r>
              <a:endParaRPr sz="2400" u="none" strike="noStrike" cap="none" dirty="0">
                <a:solidFill>
                  <a:srgbClr val="5B5B5B"/>
                </a:solidFill>
                <a:latin typeface="Exo 2.0 Medium" pitchFamily="2" charset="77"/>
                <a:ea typeface="Exo 2 Medium"/>
                <a:cs typeface="Exo 2 Medium"/>
                <a:sym typeface="Exo 2 Medium"/>
              </a:endParaRPr>
            </a:p>
          </p:txBody>
        </p:sp>
      </p:grpSp>
      <p:pic>
        <p:nvPicPr>
          <p:cNvPr id="2" name="Gráfico 1">
            <a:extLst>
              <a:ext uri="{FF2B5EF4-FFF2-40B4-BE49-F238E27FC236}">
                <a16:creationId xmlns:a16="http://schemas.microsoft.com/office/drawing/2014/main" id="{E44EB70B-7679-FF15-FEC5-1313C42EF9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723975" flipH="1" flipV="1">
            <a:off x="-5601236" y="-5593262"/>
            <a:ext cx="9017865" cy="9567214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0033DE1D-57F7-CACC-7015-1339BEA30B29}"/>
              </a:ext>
            </a:extLst>
          </p:cNvPr>
          <p:cNvGrpSpPr/>
          <p:nvPr/>
        </p:nvGrpSpPr>
        <p:grpSpPr>
          <a:xfrm>
            <a:off x="3872952" y="2116046"/>
            <a:ext cx="7760710" cy="646290"/>
            <a:chOff x="4458352" y="2116046"/>
            <a:chExt cx="7760710" cy="646290"/>
          </a:xfrm>
        </p:grpSpPr>
        <p:sp>
          <p:nvSpPr>
            <p:cNvPr id="246" name="Google Shape;246;p4"/>
            <p:cNvSpPr txBox="1"/>
            <p:nvPr/>
          </p:nvSpPr>
          <p:spPr>
            <a:xfrm>
              <a:off x="5163493" y="2228501"/>
              <a:ext cx="7055569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5B5B"/>
                </a:buClr>
                <a:buSzPts val="2400"/>
                <a:buFont typeface="Exo 2 Medium"/>
                <a:buNone/>
              </a:pPr>
              <a:r>
                <a:rPr lang="pt-BR" sz="2400" dirty="0">
                  <a:solidFill>
                    <a:srgbClr val="5B5B5B"/>
                  </a:solidFill>
                  <a:latin typeface="Exo 2.0 Medium" pitchFamily="2" charset="77"/>
                  <a:sym typeface="Exo 2 Medium"/>
                </a:rPr>
                <a:t>Erros comuns ao estruturar um negócio</a:t>
              </a:r>
              <a:endParaRPr sz="2400" dirty="0">
                <a:solidFill>
                  <a:srgbClr val="5B5B5B"/>
                </a:solidFill>
                <a:latin typeface="Exo 2.0 Medium" pitchFamily="2" charset="77"/>
                <a:sym typeface="Exo 2 Medium"/>
              </a:endParaRPr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0C35D46D-7B65-E715-F45A-D324DD353935}"/>
                </a:ext>
              </a:extLst>
            </p:cNvPr>
            <p:cNvGrpSpPr/>
            <p:nvPr/>
          </p:nvGrpSpPr>
          <p:grpSpPr>
            <a:xfrm>
              <a:off x="4458352" y="2116046"/>
              <a:ext cx="599789" cy="646290"/>
              <a:chOff x="5273864" y="877039"/>
              <a:chExt cx="599789" cy="646290"/>
            </a:xfrm>
          </p:grpSpPr>
          <p:sp>
            <p:nvSpPr>
              <p:cNvPr id="5" name="Google Shape;239;p4">
                <a:extLst>
                  <a:ext uri="{FF2B5EF4-FFF2-40B4-BE49-F238E27FC236}">
                    <a16:creationId xmlns:a16="http://schemas.microsoft.com/office/drawing/2014/main" id="{FF5FA4E9-87F1-F30B-BEA5-EBA0A7C198D2}"/>
                  </a:ext>
                </a:extLst>
              </p:cNvPr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6" name="Google Shape;240;p4">
                <a:extLst>
                  <a:ext uri="{FF2B5EF4-FFF2-40B4-BE49-F238E27FC236}">
                    <a16:creationId xmlns:a16="http://schemas.microsoft.com/office/drawing/2014/main" id="{027E6E10-91A8-0AD4-A3B8-D303A4C6F25E}"/>
                  </a:ext>
                </a:extLst>
              </p:cNvPr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dirty="0">
                    <a:solidFill>
                      <a:srgbClr val="FFFFFF"/>
                    </a:solidFill>
                    <a:latin typeface="Exo 2 Medium"/>
                    <a:ea typeface="Arial"/>
                    <a:cs typeface="Arial"/>
                    <a:sym typeface="Exo 2 Medium"/>
                  </a:rPr>
                  <a:t>2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43AF5828-07F6-B80A-2695-80634EE04DEB}"/>
              </a:ext>
            </a:extLst>
          </p:cNvPr>
          <p:cNvGrpSpPr/>
          <p:nvPr/>
        </p:nvGrpSpPr>
        <p:grpSpPr>
          <a:xfrm>
            <a:off x="3864506" y="3078038"/>
            <a:ext cx="7477063" cy="646290"/>
            <a:chOff x="4449906" y="3078038"/>
            <a:chExt cx="7477063" cy="646290"/>
          </a:xfrm>
        </p:grpSpPr>
        <p:sp>
          <p:nvSpPr>
            <p:cNvPr id="251" name="Google Shape;251;p4"/>
            <p:cNvSpPr txBox="1"/>
            <p:nvPr/>
          </p:nvSpPr>
          <p:spPr>
            <a:xfrm>
              <a:off x="5145219" y="3170333"/>
              <a:ext cx="678175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5B5B5B"/>
                </a:buClr>
                <a:buSzPts val="2400"/>
              </a:pPr>
              <a:r>
                <a:rPr lang="pt-BR" sz="2400" dirty="0">
                  <a:solidFill>
                    <a:srgbClr val="5B5B5B"/>
                  </a:solidFill>
                  <a:latin typeface="Exo 2.0 Medium" pitchFamily="2" charset="77"/>
                  <a:sym typeface="Exo 2 Medium"/>
                </a:rPr>
                <a:t>O que é análise de mercado e sua importância</a:t>
              </a:r>
              <a:endParaRPr sz="2400" dirty="0">
                <a:solidFill>
                  <a:srgbClr val="5B5B5B"/>
                </a:solidFill>
                <a:latin typeface="Exo 2.0 Medium" pitchFamily="2" charset="77"/>
                <a:sym typeface="Exo 2 Medium"/>
              </a:endParaRPr>
            </a:p>
          </p:txBody>
        </p: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06228B7B-C6F7-761A-16E1-D2E6C9A49118}"/>
                </a:ext>
              </a:extLst>
            </p:cNvPr>
            <p:cNvGrpSpPr/>
            <p:nvPr/>
          </p:nvGrpSpPr>
          <p:grpSpPr>
            <a:xfrm>
              <a:off x="4449906" y="3078038"/>
              <a:ext cx="599789" cy="646290"/>
              <a:chOff x="5273864" y="877039"/>
              <a:chExt cx="599789" cy="646290"/>
            </a:xfrm>
          </p:grpSpPr>
          <p:sp>
            <p:nvSpPr>
              <p:cNvPr id="8" name="Google Shape;239;p4">
                <a:extLst>
                  <a:ext uri="{FF2B5EF4-FFF2-40B4-BE49-F238E27FC236}">
                    <a16:creationId xmlns:a16="http://schemas.microsoft.com/office/drawing/2014/main" id="{202A4125-DE13-0358-0833-CE3284ED19A0}"/>
                  </a:ext>
                </a:extLst>
              </p:cNvPr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9" name="Google Shape;240;p4">
                <a:extLst>
                  <a:ext uri="{FF2B5EF4-FFF2-40B4-BE49-F238E27FC236}">
                    <a16:creationId xmlns:a16="http://schemas.microsoft.com/office/drawing/2014/main" id="{8AEFF137-11A3-5CD5-7A8D-12D3EF6C78D2}"/>
                  </a:ext>
                </a:extLst>
              </p:cNvPr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i="0" u="none" strike="noStrike" cap="none" dirty="0">
                    <a:solidFill>
                      <a:srgbClr val="FFFFFF"/>
                    </a:solidFill>
                    <a:latin typeface="Exo 2 Medium"/>
                    <a:ea typeface="Exo 2 Medium"/>
                    <a:cs typeface="Exo 2 Medium"/>
                    <a:sym typeface="Exo 2 Medium"/>
                  </a:rPr>
                  <a:t>3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ABEA976F-4D44-050A-B82C-E939AC84FA40}"/>
              </a:ext>
            </a:extLst>
          </p:cNvPr>
          <p:cNvGrpSpPr/>
          <p:nvPr/>
        </p:nvGrpSpPr>
        <p:grpSpPr>
          <a:xfrm>
            <a:off x="3890048" y="4049182"/>
            <a:ext cx="7074222" cy="646290"/>
            <a:chOff x="4475448" y="4049182"/>
            <a:chExt cx="7074222" cy="646290"/>
          </a:xfrm>
        </p:grpSpPr>
        <p:sp>
          <p:nvSpPr>
            <p:cNvPr id="256" name="Google Shape;256;p4"/>
            <p:cNvSpPr txBox="1"/>
            <p:nvPr/>
          </p:nvSpPr>
          <p:spPr>
            <a:xfrm>
              <a:off x="5145219" y="4145404"/>
              <a:ext cx="6404451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R="0" lv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5B5B"/>
                </a:buClr>
                <a:buSzPts val="2400"/>
                <a:buFont typeface="Exo 2 Medium"/>
                <a:buNone/>
              </a:pPr>
              <a:r>
                <a:rPr lang="pt-BR" sz="2400" dirty="0">
                  <a:solidFill>
                    <a:srgbClr val="5B5B5B"/>
                  </a:solidFill>
                  <a:latin typeface="Exo 2.0 Medium" pitchFamily="2" charset="77"/>
                  <a:sym typeface="Exo 2 Medium"/>
                </a:rPr>
                <a:t>Pensando em diferenciais e oportunidades</a:t>
              </a:r>
            </a:p>
          </p:txBody>
        </p: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045688D7-AF04-359B-B2B6-853D58F10EF9}"/>
                </a:ext>
              </a:extLst>
            </p:cNvPr>
            <p:cNvGrpSpPr/>
            <p:nvPr/>
          </p:nvGrpSpPr>
          <p:grpSpPr>
            <a:xfrm>
              <a:off x="4475448" y="4049182"/>
              <a:ext cx="599789" cy="646290"/>
              <a:chOff x="5273864" y="877039"/>
              <a:chExt cx="599789" cy="646290"/>
            </a:xfrm>
          </p:grpSpPr>
          <p:sp>
            <p:nvSpPr>
              <p:cNvPr id="11" name="Google Shape;239;p4">
                <a:extLst>
                  <a:ext uri="{FF2B5EF4-FFF2-40B4-BE49-F238E27FC236}">
                    <a16:creationId xmlns:a16="http://schemas.microsoft.com/office/drawing/2014/main" id="{A7647BA7-904D-C213-FBC5-87C576835A50}"/>
                  </a:ext>
                </a:extLst>
              </p:cNvPr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12" name="Google Shape;240;p4">
                <a:extLst>
                  <a:ext uri="{FF2B5EF4-FFF2-40B4-BE49-F238E27FC236}">
                    <a16:creationId xmlns:a16="http://schemas.microsoft.com/office/drawing/2014/main" id="{660CF112-0A9D-6AEC-4D13-31AE1BB6E9C0}"/>
                  </a:ext>
                </a:extLst>
              </p:cNvPr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dirty="0">
                    <a:solidFill>
                      <a:srgbClr val="FFFFFF"/>
                    </a:solidFill>
                    <a:latin typeface="Exo 2 Medium"/>
                    <a:ea typeface="Arial"/>
                    <a:cs typeface="Arial"/>
                    <a:sym typeface="Exo 2 Medium"/>
                  </a:rPr>
                  <a:t>4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93E7D1CB-4C93-506D-E935-31E9FB6F7193}"/>
              </a:ext>
            </a:extLst>
          </p:cNvPr>
          <p:cNvGrpSpPr/>
          <p:nvPr/>
        </p:nvGrpSpPr>
        <p:grpSpPr>
          <a:xfrm>
            <a:off x="3863471" y="4989463"/>
            <a:ext cx="7316719" cy="646290"/>
            <a:chOff x="4448871" y="5062334"/>
            <a:chExt cx="7316719" cy="646290"/>
          </a:xfrm>
        </p:grpSpPr>
        <p:sp>
          <p:nvSpPr>
            <p:cNvPr id="261" name="Google Shape;261;p4"/>
            <p:cNvSpPr txBox="1"/>
            <p:nvPr/>
          </p:nvSpPr>
          <p:spPr>
            <a:xfrm>
              <a:off x="5145219" y="5166097"/>
              <a:ext cx="6620371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5B5B5B"/>
                </a:buClr>
                <a:buSzPts val="2400"/>
              </a:pPr>
              <a:r>
                <a:rPr lang="pt-BR" sz="2400" dirty="0">
                  <a:solidFill>
                    <a:srgbClr val="5B5B5B"/>
                  </a:solidFill>
                  <a:latin typeface="Exo 2.0 Medium" pitchFamily="2" charset="77"/>
                  <a:sym typeface="Exo 2 Medium"/>
                </a:rPr>
                <a:t>Colocando em Prática</a:t>
              </a:r>
              <a:endParaRPr sz="2400" dirty="0">
                <a:solidFill>
                  <a:srgbClr val="5B5B5B"/>
                </a:solidFill>
                <a:latin typeface="Exo 2.0 Medium" pitchFamily="2" charset="77"/>
                <a:sym typeface="Exo 2 Medium"/>
              </a:endParaRPr>
            </a:p>
          </p:txBody>
        </p: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016D4BBA-04BC-C373-F889-6F355141B0EB}"/>
                </a:ext>
              </a:extLst>
            </p:cNvPr>
            <p:cNvGrpSpPr/>
            <p:nvPr/>
          </p:nvGrpSpPr>
          <p:grpSpPr>
            <a:xfrm>
              <a:off x="4448871" y="5062334"/>
              <a:ext cx="599789" cy="646290"/>
              <a:chOff x="5273864" y="877039"/>
              <a:chExt cx="599789" cy="646290"/>
            </a:xfrm>
          </p:grpSpPr>
          <p:sp>
            <p:nvSpPr>
              <p:cNvPr id="14" name="Google Shape;239;p4">
                <a:extLst>
                  <a:ext uri="{FF2B5EF4-FFF2-40B4-BE49-F238E27FC236}">
                    <a16:creationId xmlns:a16="http://schemas.microsoft.com/office/drawing/2014/main" id="{FDD4D003-D9E8-281F-7158-105958D54624}"/>
                  </a:ext>
                </a:extLst>
              </p:cNvPr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15" name="Google Shape;240;p4">
                <a:extLst>
                  <a:ext uri="{FF2B5EF4-FFF2-40B4-BE49-F238E27FC236}">
                    <a16:creationId xmlns:a16="http://schemas.microsoft.com/office/drawing/2014/main" id="{942351AB-B72E-C92A-3806-C8DA864D3929}"/>
                  </a:ext>
                </a:extLst>
              </p:cNvPr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i="0" u="none" strike="noStrike" cap="none" dirty="0">
                    <a:solidFill>
                      <a:srgbClr val="FFFFFF"/>
                    </a:solidFill>
                    <a:latin typeface="Exo 2 Medium"/>
                    <a:ea typeface="Arial"/>
                    <a:cs typeface="Arial"/>
                    <a:sym typeface="Exo 2 Medium"/>
                  </a:rPr>
                  <a:t>5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B238660-8E11-23E3-F2D4-FFB429F6BD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6"/>
          <a:stretch/>
        </p:blipFill>
        <p:spPr>
          <a:xfrm>
            <a:off x="0" y="0"/>
            <a:ext cx="8583954" cy="6975953"/>
          </a:xfrm>
          <a:prstGeom prst="rect">
            <a:avLst/>
          </a:prstGeom>
        </p:spPr>
      </p:pic>
      <p:sp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 flipH="1">
            <a:off x="2317893" y="-625033"/>
            <a:ext cx="9898513" cy="8874536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solidFill>
            <a:srgbClr val="F06478"/>
          </a:soli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793580A-ABFD-42EA-8AEF-A2CCC45221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915082">
            <a:off x="-3566504" y="-1731546"/>
            <a:ext cx="11198069" cy="8961678"/>
          </a:xfrm>
          <a:prstGeom prst="rect">
            <a:avLst/>
          </a:prstGeom>
        </p:spPr>
      </p:pic>
      <p:sp>
        <p:nvSpPr>
          <p:cNvPr id="13" name="Gráfico 8">
            <a:extLst>
              <a:ext uri="{FF2B5EF4-FFF2-40B4-BE49-F238E27FC236}">
                <a16:creationId xmlns:a16="http://schemas.microsoft.com/office/drawing/2014/main" id="{B546FB5B-1B01-4D8A-8879-037CE0414A68}"/>
              </a:ext>
            </a:extLst>
          </p:cNvPr>
          <p:cNvSpPr/>
          <p:nvPr/>
        </p:nvSpPr>
        <p:spPr>
          <a:xfrm rot="1974999">
            <a:off x="10954208" y="5279031"/>
            <a:ext cx="2203953" cy="277075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CF72D7-0989-4366-8F25-F13C1EF597EC}"/>
              </a:ext>
            </a:extLst>
          </p:cNvPr>
          <p:cNvSpPr txBox="1"/>
          <p:nvPr/>
        </p:nvSpPr>
        <p:spPr>
          <a:xfrm>
            <a:off x="11405937" y="6181223"/>
            <a:ext cx="418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40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D3FC334A-FAE7-41A1-88B0-7CD9D4DA24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345219" flipH="1">
            <a:off x="10781649" y="-2424941"/>
            <a:ext cx="2549071" cy="306190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69EC5ED-00B5-40FA-DB6B-74000F02B3CB}"/>
              </a:ext>
            </a:extLst>
          </p:cNvPr>
          <p:cNvSpPr txBox="1"/>
          <p:nvPr/>
        </p:nvSpPr>
        <p:spPr>
          <a:xfrm>
            <a:off x="6958210" y="2440389"/>
            <a:ext cx="4232304" cy="212365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</a:rPr>
              <a:t>Quer saber mais sobre o assunto?</a:t>
            </a:r>
            <a:endParaRPr lang="pt-BR" sz="2000" b="1" dirty="0">
              <a:solidFill>
                <a:schemeClr val="bg1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637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42"/>
          <p:cNvSpPr/>
          <p:nvPr/>
        </p:nvSpPr>
        <p:spPr>
          <a:xfrm flipH="1">
            <a:off x="-3" y="-12032"/>
            <a:ext cx="12191999" cy="6870032"/>
          </a:xfrm>
          <a:prstGeom prst="rect">
            <a:avLst/>
          </a:pr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80" name="Google Shape;880;p42"/>
          <p:cNvSpPr/>
          <p:nvPr/>
        </p:nvSpPr>
        <p:spPr>
          <a:xfrm rot="-1086413" flipH="1">
            <a:off x="-3513824" y="-4136794"/>
            <a:ext cx="18429176" cy="14935821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82" name="Google Shape;882;p42"/>
          <p:cNvSpPr/>
          <p:nvPr/>
        </p:nvSpPr>
        <p:spPr>
          <a:xfrm rot="-763715" flipH="1">
            <a:off x="-3513824" y="-3812255"/>
            <a:ext cx="18429176" cy="14470476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noFill/>
          <a:ln w="127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84" name="Google Shape;884;p42"/>
          <p:cNvSpPr txBox="1"/>
          <p:nvPr/>
        </p:nvSpPr>
        <p:spPr>
          <a:xfrm>
            <a:off x="2262045" y="2164664"/>
            <a:ext cx="1972441" cy="2012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Livro </a:t>
            </a:r>
            <a:endParaRPr dirty="0"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Marketing 5.0  </a:t>
            </a:r>
            <a:r>
              <a:rPr lang="pt-BR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–</a:t>
            </a:r>
            <a:endParaRPr sz="1600" b="1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P. Kotler, H. </a:t>
            </a:r>
            <a:r>
              <a:rPr lang="pt-BR" sz="1600" dirty="0" err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Kartajaya</a:t>
            </a:r>
            <a:r>
              <a:rPr lang="pt-BR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e I. </a:t>
            </a:r>
            <a:r>
              <a:rPr lang="pt-BR" sz="1600" dirty="0" err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Setiawan</a:t>
            </a:r>
            <a:r>
              <a:rPr lang="pt-BR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(2021). Sextante.</a:t>
            </a:r>
            <a:endParaRPr dirty="0"/>
          </a:p>
        </p:txBody>
      </p:sp>
      <p:sp>
        <p:nvSpPr>
          <p:cNvPr id="885" name="Google Shape;885;p42"/>
          <p:cNvSpPr txBox="1"/>
          <p:nvPr/>
        </p:nvSpPr>
        <p:spPr>
          <a:xfrm>
            <a:off x="6068755" y="2164664"/>
            <a:ext cx="1836545" cy="137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Vídeo</a:t>
            </a:r>
            <a:endParaRPr dirty="0"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Análise SWOT </a:t>
            </a:r>
            <a:r>
              <a:rPr lang="pt-BR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–</a:t>
            </a:r>
            <a:br>
              <a:rPr lang="pt-BR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pt-BR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Sebrae </a:t>
            </a:r>
            <a:r>
              <a:rPr lang="pt-BR" sz="1600" dirty="0" err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Talks</a:t>
            </a:r>
            <a:r>
              <a:rPr lang="pt-BR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(2019). YouTube.</a:t>
            </a:r>
          </a:p>
        </p:txBody>
      </p:sp>
      <p:sp>
        <p:nvSpPr>
          <p:cNvPr id="886" name="Google Shape;886;p42"/>
          <p:cNvSpPr txBox="1"/>
          <p:nvPr/>
        </p:nvSpPr>
        <p:spPr>
          <a:xfrm>
            <a:off x="9872148" y="2164664"/>
            <a:ext cx="2055778" cy="2332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1" dirty="0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Podcast</a:t>
            </a:r>
            <a:endParaRPr dirty="0"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Análise de mercado, por onde começar? </a:t>
            </a:r>
            <a:r>
              <a:rPr lang="pt-BR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– </a:t>
            </a:r>
            <a:endParaRPr dirty="0"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Repertório Marketing &amp; </a:t>
            </a:r>
            <a:r>
              <a:rPr lang="pt-BR" sz="1600" dirty="0" err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Talks</a:t>
            </a:r>
            <a:r>
              <a:rPr lang="pt-BR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(2020). YouTube.</a:t>
            </a:r>
            <a:endParaRPr dirty="0"/>
          </a:p>
        </p:txBody>
      </p:sp>
      <p:sp>
        <p:nvSpPr>
          <p:cNvPr id="890" name="Google Shape;890;p42"/>
          <p:cNvSpPr txBox="1"/>
          <p:nvPr/>
        </p:nvSpPr>
        <p:spPr>
          <a:xfrm>
            <a:off x="2539937" y="802933"/>
            <a:ext cx="7112127" cy="762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1">
                <a:solidFill>
                  <a:schemeClr val="dk2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Recursos Extras</a:t>
            </a:r>
            <a:endParaRPr sz="2400" b="1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91" name="Google Shape;891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3548" y="2188727"/>
            <a:ext cx="1501110" cy="2167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92" name="Google Shape;892;p42" descr="Pessoa posando para foto&#10;&#10;Descrição gerada automaticamente com confiança média"/>
          <p:cNvPicPr preferRelativeResize="0"/>
          <p:nvPr/>
        </p:nvPicPr>
        <p:blipFill rotWithShape="1">
          <a:blip r:embed="rId4">
            <a:alphaModFix/>
          </a:blip>
          <a:srcRect l="3507" r="56528"/>
          <a:stretch/>
        </p:blipFill>
        <p:spPr>
          <a:xfrm>
            <a:off x="4249318" y="2200624"/>
            <a:ext cx="1523163" cy="2143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3" name="Google Shape;893;p42" descr="Imagem digital fictícia de personagem de desenho animado com mensagem de texto&#10;&#10;Descrição gerada automaticamente com confiança baixa"/>
          <p:cNvPicPr preferRelativeResize="0"/>
          <p:nvPr/>
        </p:nvPicPr>
        <p:blipFill rotWithShape="1">
          <a:blip r:embed="rId5">
            <a:alphaModFix/>
          </a:blip>
          <a:srcRect l="32175" t="4072" r="37816" b="19585"/>
          <a:stretch/>
        </p:blipFill>
        <p:spPr>
          <a:xfrm>
            <a:off x="8076721" y="2205261"/>
            <a:ext cx="1523163" cy="2179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C85E101F-4BD5-120E-8672-8C51597E12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927" y="4497570"/>
            <a:ext cx="1354217" cy="135421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2C35B10-0E49-7E23-2BD3-7B44505DE9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8451" y="4497570"/>
            <a:ext cx="1354217" cy="135421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2DA5D12-6CD9-3E42-7F57-C1B50AEA5D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6841" y="4508577"/>
            <a:ext cx="1354217" cy="1354217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pessoa, no interior, comida, em pé&#10;&#10;Descrição gerada automaticamente">
            <a:extLst>
              <a:ext uri="{FF2B5EF4-FFF2-40B4-BE49-F238E27FC236}">
                <a16:creationId xmlns:a16="http://schemas.microsoft.com/office/drawing/2014/main" id="{2DCE54F1-3CFE-6379-C06C-86E2C505B0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4" r="8591" b="9305"/>
          <a:stretch/>
        </p:blipFill>
        <p:spPr>
          <a:xfrm>
            <a:off x="620287" y="-963"/>
            <a:ext cx="11571713" cy="6858963"/>
          </a:xfrm>
          <a:prstGeom prst="rect">
            <a:avLst/>
          </a:prstGeom>
        </p:spPr>
      </p:pic>
      <p:sp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>
            <a:off x="-109943" y="0"/>
            <a:ext cx="8038065" cy="6858962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solidFill>
            <a:srgbClr val="F06478"/>
          </a:soli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793580A-ABFD-42EA-8AEF-A2CCC45221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3877853" flipH="1">
            <a:off x="3513058" y="-515241"/>
            <a:ext cx="11198069" cy="880914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6849553-3267-4704-9B97-6392A31E2DFF}"/>
              </a:ext>
            </a:extLst>
          </p:cNvPr>
          <p:cNvSpPr txBox="1"/>
          <p:nvPr/>
        </p:nvSpPr>
        <p:spPr>
          <a:xfrm>
            <a:off x="706126" y="2204621"/>
            <a:ext cx="4322787" cy="212365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t-BR" sz="4400" i="1" dirty="0">
                <a:solidFill>
                  <a:schemeClr val="bg1"/>
                </a:solidFill>
                <a:latin typeface="+mj-lt"/>
              </a:rPr>
              <a:t>Bons negócios e até a próxima!</a:t>
            </a:r>
            <a:endParaRPr lang="pt-BR" sz="4400" i="1" dirty="0">
              <a:solidFill>
                <a:schemeClr val="bg1"/>
              </a:solidFill>
            </a:endParaRPr>
          </a:p>
        </p:txBody>
      </p:sp>
      <p:sp>
        <p:nvSpPr>
          <p:cNvPr id="13" name="Gráfico 8">
            <a:extLst>
              <a:ext uri="{FF2B5EF4-FFF2-40B4-BE49-F238E27FC236}">
                <a16:creationId xmlns:a16="http://schemas.microsoft.com/office/drawing/2014/main" id="{B546FB5B-1B01-4D8A-8879-037CE0414A68}"/>
              </a:ext>
            </a:extLst>
          </p:cNvPr>
          <p:cNvSpPr/>
          <p:nvPr/>
        </p:nvSpPr>
        <p:spPr>
          <a:xfrm rot="19625001" flipH="1">
            <a:off x="-1100208" y="5279031"/>
            <a:ext cx="2203953" cy="277075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CF72D7-0989-4366-8F25-F13C1EF597EC}"/>
              </a:ext>
            </a:extLst>
          </p:cNvPr>
          <p:cNvSpPr txBox="1"/>
          <p:nvPr/>
        </p:nvSpPr>
        <p:spPr>
          <a:xfrm>
            <a:off x="367247" y="6181223"/>
            <a:ext cx="404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42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D3FC334A-FAE7-41A1-88B0-7CD9D4DA24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254781">
            <a:off x="-903254" y="-1641605"/>
            <a:ext cx="2549071" cy="30619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91755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43"/>
          <p:cNvGrpSpPr/>
          <p:nvPr/>
        </p:nvGrpSpPr>
        <p:grpSpPr>
          <a:xfrm>
            <a:off x="0" y="-6083"/>
            <a:ext cx="12192000" cy="6864083"/>
            <a:chOff x="0" y="-6083"/>
            <a:chExt cx="12192000" cy="6864083"/>
          </a:xfrm>
        </p:grpSpPr>
        <p:pic>
          <p:nvPicPr>
            <p:cNvPr id="900" name="Google Shape;900;p43" descr="Padrão do plano de fundo&#10;&#10;Descrição gerada automaticament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099963" y="-6083"/>
              <a:ext cx="7092037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1" name="Google Shape;901;p43"/>
            <p:cNvSpPr/>
            <p:nvPr/>
          </p:nvSpPr>
          <p:spPr>
            <a:xfrm>
              <a:off x="0" y="-6083"/>
              <a:ext cx="12192000" cy="6864083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D3D3D3">
                    <a:alpha val="0"/>
                  </a:srgbClr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902" name="Google Shape;902;p43"/>
          <p:cNvGrpSpPr/>
          <p:nvPr/>
        </p:nvGrpSpPr>
        <p:grpSpPr>
          <a:xfrm>
            <a:off x="5091505" y="2895734"/>
            <a:ext cx="2008990" cy="1066532"/>
            <a:chOff x="4776821" y="2728911"/>
            <a:chExt cx="2642845" cy="1403033"/>
          </a:xfrm>
        </p:grpSpPr>
        <p:sp>
          <p:nvSpPr>
            <p:cNvPr id="903" name="Google Shape;903;p43"/>
            <p:cNvSpPr/>
            <p:nvPr/>
          </p:nvSpPr>
          <p:spPr>
            <a:xfrm>
              <a:off x="5798247" y="3219735"/>
              <a:ext cx="187833" cy="255746"/>
            </a:xfrm>
            <a:custGeom>
              <a:avLst/>
              <a:gdLst/>
              <a:ahLst/>
              <a:cxnLst/>
              <a:rect l="l" t="t" r="r" b="b"/>
              <a:pathLst>
                <a:path w="187833" h="255746" extrusionOk="0">
                  <a:moveTo>
                    <a:pt x="156401" y="156305"/>
                  </a:moveTo>
                  <a:lnTo>
                    <a:pt x="55626" y="156305"/>
                  </a:lnTo>
                  <a:lnTo>
                    <a:pt x="42005" y="255746"/>
                  </a:lnTo>
                  <a:lnTo>
                    <a:pt x="0" y="255746"/>
                  </a:lnTo>
                  <a:lnTo>
                    <a:pt x="34766" y="0"/>
                  </a:lnTo>
                  <a:lnTo>
                    <a:pt x="187833" y="0"/>
                  </a:lnTo>
                  <a:lnTo>
                    <a:pt x="182690" y="37243"/>
                  </a:lnTo>
                  <a:lnTo>
                    <a:pt x="71628" y="37243"/>
                  </a:lnTo>
                  <a:lnTo>
                    <a:pt x="60770" y="118682"/>
                  </a:lnTo>
                  <a:lnTo>
                    <a:pt x="161544" y="118682"/>
                  </a:lnTo>
                  <a:lnTo>
                    <a:pt x="156401" y="156305"/>
                  </a:ln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04" name="Google Shape;904;p43"/>
            <p:cNvSpPr/>
            <p:nvPr/>
          </p:nvSpPr>
          <p:spPr>
            <a:xfrm>
              <a:off x="5986234" y="3305269"/>
              <a:ext cx="171963" cy="173257"/>
            </a:xfrm>
            <a:custGeom>
              <a:avLst/>
              <a:gdLst/>
              <a:ahLst/>
              <a:cxnLst/>
              <a:rect l="l" t="t" r="r" b="b"/>
              <a:pathLst>
                <a:path w="171963" h="173257" extrusionOk="0">
                  <a:moveTo>
                    <a:pt x="171682" y="-52"/>
                  </a:moveTo>
                  <a:lnTo>
                    <a:pt x="154822" y="121106"/>
                  </a:lnTo>
                  <a:cubicBezTo>
                    <a:pt x="152156" y="141871"/>
                    <a:pt x="153298" y="146824"/>
                    <a:pt x="169681" y="145395"/>
                  </a:cubicBezTo>
                  <a:lnTo>
                    <a:pt x="166633" y="170446"/>
                  </a:lnTo>
                  <a:cubicBezTo>
                    <a:pt x="144726" y="173970"/>
                    <a:pt x="113770" y="178828"/>
                    <a:pt x="119008" y="141871"/>
                  </a:cubicBezTo>
                  <a:cubicBezTo>
                    <a:pt x="103864" y="162292"/>
                    <a:pt x="79432" y="173684"/>
                    <a:pt x="54048" y="172160"/>
                  </a:cubicBezTo>
                  <a:cubicBezTo>
                    <a:pt x="6899" y="172160"/>
                    <a:pt x="-4340" y="140061"/>
                    <a:pt x="898" y="97865"/>
                  </a:cubicBezTo>
                  <a:lnTo>
                    <a:pt x="14233" y="-433"/>
                  </a:lnTo>
                  <a:lnTo>
                    <a:pt x="53381" y="-433"/>
                  </a:lnTo>
                  <a:lnTo>
                    <a:pt x="39665" y="97865"/>
                  </a:lnTo>
                  <a:cubicBezTo>
                    <a:pt x="35760" y="124916"/>
                    <a:pt x="47857" y="141490"/>
                    <a:pt x="70431" y="141490"/>
                  </a:cubicBezTo>
                  <a:cubicBezTo>
                    <a:pt x="95777" y="141280"/>
                    <a:pt x="116913" y="122040"/>
                    <a:pt x="119485" y="96817"/>
                  </a:cubicBezTo>
                  <a:lnTo>
                    <a:pt x="132915" y="-433"/>
                  </a:ln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05" name="Google Shape;905;p43"/>
            <p:cNvSpPr/>
            <p:nvPr/>
          </p:nvSpPr>
          <p:spPr>
            <a:xfrm>
              <a:off x="6195345" y="3301610"/>
              <a:ext cx="182689" cy="175535"/>
            </a:xfrm>
            <a:custGeom>
              <a:avLst/>
              <a:gdLst/>
              <a:ahLst/>
              <a:cxnLst/>
              <a:rect l="l" t="t" r="r" b="b"/>
              <a:pathLst>
                <a:path w="182689" h="175535" extrusionOk="0">
                  <a:moveTo>
                    <a:pt x="2671" y="2845"/>
                  </a:moveTo>
                  <a:cubicBezTo>
                    <a:pt x="31246" y="-3822"/>
                    <a:pt x="56963" y="2845"/>
                    <a:pt x="53439" y="31420"/>
                  </a:cubicBezTo>
                  <a:cubicBezTo>
                    <a:pt x="67470" y="10789"/>
                    <a:pt x="91082" y="-1213"/>
                    <a:pt x="116018" y="-393"/>
                  </a:cubicBezTo>
                  <a:cubicBezTo>
                    <a:pt x="162500" y="-393"/>
                    <a:pt x="179550" y="29896"/>
                    <a:pt x="173168" y="72187"/>
                  </a:cubicBezTo>
                  <a:lnTo>
                    <a:pt x="164691" y="132766"/>
                  </a:lnTo>
                  <a:cubicBezTo>
                    <a:pt x="162881" y="145434"/>
                    <a:pt x="166025" y="150006"/>
                    <a:pt x="182408" y="148292"/>
                  </a:cubicBezTo>
                  <a:lnTo>
                    <a:pt x="178978" y="172581"/>
                  </a:lnTo>
                  <a:cubicBezTo>
                    <a:pt x="145355" y="179248"/>
                    <a:pt x="121828" y="174676"/>
                    <a:pt x="126782" y="134481"/>
                  </a:cubicBezTo>
                  <a:lnTo>
                    <a:pt x="134878" y="73901"/>
                  </a:lnTo>
                  <a:cubicBezTo>
                    <a:pt x="138497" y="47136"/>
                    <a:pt x="123162" y="30944"/>
                    <a:pt x="100302" y="30944"/>
                  </a:cubicBezTo>
                  <a:cubicBezTo>
                    <a:pt x="75051" y="30687"/>
                    <a:pt x="53810" y="49813"/>
                    <a:pt x="51439" y="74949"/>
                  </a:cubicBezTo>
                  <a:lnTo>
                    <a:pt x="37818" y="173533"/>
                  </a:lnTo>
                  <a:lnTo>
                    <a:pt x="-282" y="173533"/>
                  </a:lnTo>
                  <a:lnTo>
                    <a:pt x="15815" y="55518"/>
                  </a:lnTo>
                  <a:cubicBezTo>
                    <a:pt x="18673" y="33039"/>
                    <a:pt x="20959" y="25991"/>
                    <a:pt x="-91" y="27705"/>
                  </a:cubicBez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06" name="Google Shape;906;p43"/>
            <p:cNvSpPr/>
            <p:nvPr/>
          </p:nvSpPr>
          <p:spPr>
            <a:xfrm>
              <a:off x="6405877" y="3218592"/>
              <a:ext cx="191518" cy="259748"/>
            </a:xfrm>
            <a:custGeom>
              <a:avLst/>
              <a:gdLst/>
              <a:ahLst/>
              <a:cxnLst/>
              <a:rect l="l" t="t" r="r" b="b"/>
              <a:pathLst>
                <a:path w="191518" h="259748" extrusionOk="0">
                  <a:moveTo>
                    <a:pt x="191236" y="-433"/>
                  </a:moveTo>
                  <a:lnTo>
                    <a:pt x="161233" y="215975"/>
                  </a:lnTo>
                  <a:cubicBezTo>
                    <a:pt x="159899" y="226262"/>
                    <a:pt x="165233" y="230834"/>
                    <a:pt x="177425" y="229787"/>
                  </a:cubicBezTo>
                  <a:lnTo>
                    <a:pt x="173806" y="255790"/>
                  </a:lnTo>
                  <a:cubicBezTo>
                    <a:pt x="148755" y="260362"/>
                    <a:pt x="124561" y="257599"/>
                    <a:pt x="128085" y="229405"/>
                  </a:cubicBezTo>
                  <a:lnTo>
                    <a:pt x="128943" y="222357"/>
                  </a:lnTo>
                  <a:cubicBezTo>
                    <a:pt x="116179" y="245341"/>
                    <a:pt x="91891" y="259514"/>
                    <a:pt x="65602" y="259314"/>
                  </a:cubicBezTo>
                  <a:cubicBezTo>
                    <a:pt x="14167" y="259314"/>
                    <a:pt x="-5836" y="218166"/>
                    <a:pt x="1022" y="169874"/>
                  </a:cubicBezTo>
                  <a:cubicBezTo>
                    <a:pt x="7023" y="123392"/>
                    <a:pt x="37979" y="80720"/>
                    <a:pt x="88366" y="80720"/>
                  </a:cubicBezTo>
                  <a:cubicBezTo>
                    <a:pt x="113703" y="80720"/>
                    <a:pt x="131610" y="90245"/>
                    <a:pt x="140277" y="106819"/>
                  </a:cubicBezTo>
                  <a:lnTo>
                    <a:pt x="155232" y="43"/>
                  </a:lnTo>
                  <a:close/>
                  <a:moveTo>
                    <a:pt x="36931" y="173303"/>
                  </a:moveTo>
                  <a:cubicBezTo>
                    <a:pt x="32740" y="205974"/>
                    <a:pt x="49409" y="221881"/>
                    <a:pt x="69507" y="222929"/>
                  </a:cubicBezTo>
                  <a:cubicBezTo>
                    <a:pt x="98939" y="224738"/>
                    <a:pt x="122466" y="200735"/>
                    <a:pt x="128657" y="171493"/>
                  </a:cubicBezTo>
                  <a:cubicBezTo>
                    <a:pt x="134848" y="142252"/>
                    <a:pt x="126657" y="112343"/>
                    <a:pt x="93224" y="112343"/>
                  </a:cubicBezTo>
                  <a:cubicBezTo>
                    <a:pt x="59791" y="112343"/>
                    <a:pt x="40265" y="143299"/>
                    <a:pt x="36931" y="173303"/>
                  </a:cubicBezTo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07" name="Google Shape;907;p43"/>
            <p:cNvSpPr/>
            <p:nvPr/>
          </p:nvSpPr>
          <p:spPr>
            <a:xfrm>
              <a:off x="6615747" y="3302100"/>
              <a:ext cx="177767" cy="175764"/>
            </a:xfrm>
            <a:custGeom>
              <a:avLst/>
              <a:gdLst/>
              <a:ahLst/>
              <a:cxnLst/>
              <a:rect l="l" t="t" r="r" b="b"/>
              <a:pathLst>
                <a:path w="177767" h="175764" extrusionOk="0">
                  <a:moveTo>
                    <a:pt x="162341" y="122180"/>
                  </a:moveTo>
                  <a:cubicBezTo>
                    <a:pt x="160722" y="137705"/>
                    <a:pt x="158245" y="147897"/>
                    <a:pt x="177486" y="145802"/>
                  </a:cubicBezTo>
                  <a:lnTo>
                    <a:pt x="173866" y="171805"/>
                  </a:lnTo>
                  <a:cubicBezTo>
                    <a:pt x="148815" y="176377"/>
                    <a:pt x="124622" y="173615"/>
                    <a:pt x="128146" y="145421"/>
                  </a:cubicBezTo>
                  <a:lnTo>
                    <a:pt x="129004" y="138372"/>
                  </a:lnTo>
                  <a:cubicBezTo>
                    <a:pt x="116202" y="161356"/>
                    <a:pt x="91875" y="175520"/>
                    <a:pt x="65567" y="175329"/>
                  </a:cubicBezTo>
                  <a:cubicBezTo>
                    <a:pt x="13465" y="175329"/>
                    <a:pt x="-5870" y="134181"/>
                    <a:pt x="1083" y="85889"/>
                  </a:cubicBezTo>
                  <a:cubicBezTo>
                    <a:pt x="9846" y="29502"/>
                    <a:pt x="51851" y="-1455"/>
                    <a:pt x="107572" y="-407"/>
                  </a:cubicBezTo>
                  <a:cubicBezTo>
                    <a:pt x="131509" y="-283"/>
                    <a:pt x="155121" y="5108"/>
                    <a:pt x="176724" y="15404"/>
                  </a:cubicBezTo>
                  <a:close/>
                  <a:moveTo>
                    <a:pt x="137290" y="37217"/>
                  </a:moveTo>
                  <a:cubicBezTo>
                    <a:pt x="126337" y="32416"/>
                    <a:pt x="114488" y="30006"/>
                    <a:pt x="102524" y="30168"/>
                  </a:cubicBezTo>
                  <a:cubicBezTo>
                    <a:pt x="70139" y="30168"/>
                    <a:pt x="45374" y="49218"/>
                    <a:pt x="39850" y="85509"/>
                  </a:cubicBezTo>
                  <a:cubicBezTo>
                    <a:pt x="35468" y="116465"/>
                    <a:pt x="42612" y="140753"/>
                    <a:pt x="73568" y="140753"/>
                  </a:cubicBezTo>
                  <a:cubicBezTo>
                    <a:pt x="102143" y="140753"/>
                    <a:pt x="125098" y="118655"/>
                    <a:pt x="130718" y="87318"/>
                  </a:cubicBez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08" name="Google Shape;908;p43"/>
            <p:cNvSpPr/>
            <p:nvPr/>
          </p:nvSpPr>
          <p:spPr>
            <a:xfrm>
              <a:off x="6827456" y="3300697"/>
              <a:ext cx="175799" cy="256221"/>
            </a:xfrm>
            <a:custGeom>
              <a:avLst/>
              <a:gdLst/>
              <a:ahLst/>
              <a:cxnLst/>
              <a:rect l="l" t="t" r="r" b="b"/>
              <a:pathLst>
                <a:path w="175799" h="256221" extrusionOk="0">
                  <a:moveTo>
                    <a:pt x="69124" y="176732"/>
                  </a:moveTo>
                  <a:cubicBezTo>
                    <a:pt x="31338" y="174732"/>
                    <a:pt x="1344" y="144166"/>
                    <a:pt x="67" y="106342"/>
                  </a:cubicBezTo>
                  <a:cubicBezTo>
                    <a:pt x="-5267" y="36524"/>
                    <a:pt x="51502" y="-433"/>
                    <a:pt x="102556" y="-433"/>
                  </a:cubicBezTo>
                  <a:cubicBezTo>
                    <a:pt x="138847" y="-433"/>
                    <a:pt x="171422" y="20332"/>
                    <a:pt x="175518" y="60908"/>
                  </a:cubicBezTo>
                  <a:lnTo>
                    <a:pt x="141133" y="60908"/>
                  </a:lnTo>
                  <a:cubicBezTo>
                    <a:pt x="137894" y="41191"/>
                    <a:pt x="116939" y="33762"/>
                    <a:pt x="98937" y="33762"/>
                  </a:cubicBezTo>
                  <a:cubicBezTo>
                    <a:pt x="67981" y="33762"/>
                    <a:pt x="38358" y="56622"/>
                    <a:pt x="38834" y="99961"/>
                  </a:cubicBezTo>
                  <a:cubicBezTo>
                    <a:pt x="37405" y="122849"/>
                    <a:pt x="54808" y="142566"/>
                    <a:pt x="77696" y="143995"/>
                  </a:cubicBezTo>
                  <a:cubicBezTo>
                    <a:pt x="79563" y="144109"/>
                    <a:pt x="81449" y="144100"/>
                    <a:pt x="83316" y="143966"/>
                  </a:cubicBezTo>
                  <a:cubicBezTo>
                    <a:pt x="104595" y="144100"/>
                    <a:pt x="124073" y="132079"/>
                    <a:pt x="133513" y="113010"/>
                  </a:cubicBezTo>
                  <a:lnTo>
                    <a:pt x="171613" y="113010"/>
                  </a:lnTo>
                  <a:cubicBezTo>
                    <a:pt x="162383" y="146919"/>
                    <a:pt x="133389" y="171760"/>
                    <a:pt x="98460" y="175685"/>
                  </a:cubicBezTo>
                  <a:lnTo>
                    <a:pt x="91698" y="193306"/>
                  </a:lnTo>
                  <a:cubicBezTo>
                    <a:pt x="114367" y="195020"/>
                    <a:pt x="121035" y="213022"/>
                    <a:pt x="112653" y="232358"/>
                  </a:cubicBezTo>
                  <a:cubicBezTo>
                    <a:pt x="99032" y="260933"/>
                    <a:pt x="54265" y="260933"/>
                    <a:pt x="33309" y="245408"/>
                  </a:cubicBezTo>
                  <a:lnTo>
                    <a:pt x="38072" y="224643"/>
                  </a:lnTo>
                  <a:cubicBezTo>
                    <a:pt x="47597" y="234168"/>
                    <a:pt x="76839" y="239121"/>
                    <a:pt x="83221" y="224643"/>
                  </a:cubicBezTo>
                  <a:cubicBezTo>
                    <a:pt x="89602" y="210165"/>
                    <a:pt x="70552" y="201783"/>
                    <a:pt x="59313" y="202831"/>
                  </a:cubicBez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09" name="Google Shape;909;p43"/>
            <p:cNvSpPr/>
            <p:nvPr/>
          </p:nvSpPr>
          <p:spPr>
            <a:xfrm>
              <a:off x="7026117" y="3223344"/>
              <a:ext cx="177830" cy="254519"/>
            </a:xfrm>
            <a:custGeom>
              <a:avLst/>
              <a:gdLst/>
              <a:ahLst/>
              <a:cxnLst/>
              <a:rect l="l" t="t" r="r" b="b"/>
              <a:pathLst>
                <a:path w="177830" h="254519" extrusionOk="0">
                  <a:moveTo>
                    <a:pt x="162309" y="200936"/>
                  </a:moveTo>
                  <a:cubicBezTo>
                    <a:pt x="160689" y="216461"/>
                    <a:pt x="158308" y="226653"/>
                    <a:pt x="177548" y="224558"/>
                  </a:cubicBezTo>
                  <a:lnTo>
                    <a:pt x="173834" y="250561"/>
                  </a:lnTo>
                  <a:cubicBezTo>
                    <a:pt x="148878" y="255133"/>
                    <a:pt x="124685" y="252371"/>
                    <a:pt x="128209" y="224176"/>
                  </a:cubicBezTo>
                  <a:lnTo>
                    <a:pt x="129067" y="217128"/>
                  </a:lnTo>
                  <a:cubicBezTo>
                    <a:pt x="116246" y="240093"/>
                    <a:pt x="91938" y="254257"/>
                    <a:pt x="65630" y="254085"/>
                  </a:cubicBezTo>
                  <a:cubicBezTo>
                    <a:pt x="13528" y="254085"/>
                    <a:pt x="-5808" y="212937"/>
                    <a:pt x="1050" y="164645"/>
                  </a:cubicBezTo>
                  <a:cubicBezTo>
                    <a:pt x="9813" y="108257"/>
                    <a:pt x="51914" y="77301"/>
                    <a:pt x="107635" y="78349"/>
                  </a:cubicBezTo>
                  <a:cubicBezTo>
                    <a:pt x="131572" y="78482"/>
                    <a:pt x="155174" y="83873"/>
                    <a:pt x="176786" y="94160"/>
                  </a:cubicBezTo>
                  <a:close/>
                  <a:moveTo>
                    <a:pt x="136877" y="115973"/>
                  </a:moveTo>
                  <a:cubicBezTo>
                    <a:pt x="125961" y="111172"/>
                    <a:pt x="114131" y="108762"/>
                    <a:pt x="102206" y="108924"/>
                  </a:cubicBezTo>
                  <a:cubicBezTo>
                    <a:pt x="69821" y="108924"/>
                    <a:pt x="45532" y="127974"/>
                    <a:pt x="39436" y="164264"/>
                  </a:cubicBezTo>
                  <a:cubicBezTo>
                    <a:pt x="35150" y="195221"/>
                    <a:pt x="42293" y="219509"/>
                    <a:pt x="73250" y="219509"/>
                  </a:cubicBezTo>
                  <a:cubicBezTo>
                    <a:pt x="101825" y="219509"/>
                    <a:pt x="124780" y="197316"/>
                    <a:pt x="130400" y="166074"/>
                  </a:cubicBezTo>
                  <a:close/>
                  <a:moveTo>
                    <a:pt x="52867" y="30248"/>
                  </a:moveTo>
                  <a:cubicBezTo>
                    <a:pt x="69440" y="2434"/>
                    <a:pt x="90967" y="-8805"/>
                    <a:pt x="116303" y="6340"/>
                  </a:cubicBezTo>
                  <a:cubicBezTo>
                    <a:pt x="128114" y="13674"/>
                    <a:pt x="140115" y="19008"/>
                    <a:pt x="150783" y="1673"/>
                  </a:cubicBezTo>
                  <a:lnTo>
                    <a:pt x="168690" y="11198"/>
                  </a:lnTo>
                  <a:cubicBezTo>
                    <a:pt x="154974" y="39011"/>
                    <a:pt x="132591" y="50250"/>
                    <a:pt x="108968" y="35772"/>
                  </a:cubicBezTo>
                  <a:cubicBezTo>
                    <a:pt x="96872" y="29105"/>
                    <a:pt x="82584" y="22437"/>
                    <a:pt x="70868" y="40058"/>
                  </a:cubicBezTo>
                  <a:cubicBezTo>
                    <a:pt x="65344" y="36915"/>
                    <a:pt x="59057" y="33391"/>
                    <a:pt x="52867" y="30533"/>
                  </a:cubicBezTo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10" name="Google Shape;910;p43"/>
            <p:cNvSpPr/>
            <p:nvPr/>
          </p:nvSpPr>
          <p:spPr>
            <a:xfrm>
              <a:off x="7237484" y="3301438"/>
              <a:ext cx="182182" cy="177207"/>
            </a:xfrm>
            <a:custGeom>
              <a:avLst/>
              <a:gdLst/>
              <a:ahLst/>
              <a:cxnLst/>
              <a:rect l="l" t="t" r="r" b="b"/>
              <a:pathLst>
                <a:path w="182182" h="177207" extrusionOk="0">
                  <a:moveTo>
                    <a:pt x="78386" y="176753"/>
                  </a:moveTo>
                  <a:cubicBezTo>
                    <a:pt x="40286" y="175610"/>
                    <a:pt x="3614" y="153132"/>
                    <a:pt x="90" y="105888"/>
                  </a:cubicBezTo>
                  <a:cubicBezTo>
                    <a:pt x="-5244" y="35784"/>
                    <a:pt x="47715" y="-1459"/>
                    <a:pt x="102960" y="-411"/>
                  </a:cubicBezTo>
                  <a:cubicBezTo>
                    <a:pt x="142108" y="636"/>
                    <a:pt x="178017" y="23115"/>
                    <a:pt x="181541" y="70359"/>
                  </a:cubicBezTo>
                  <a:cubicBezTo>
                    <a:pt x="186875" y="140082"/>
                    <a:pt x="131916" y="177801"/>
                    <a:pt x="78386" y="176753"/>
                  </a:cubicBezTo>
                  <a:moveTo>
                    <a:pt x="96673" y="33021"/>
                  </a:moveTo>
                  <a:cubicBezTo>
                    <a:pt x="67432" y="33021"/>
                    <a:pt x="39523" y="55881"/>
                    <a:pt x="38666" y="99696"/>
                  </a:cubicBezTo>
                  <a:cubicBezTo>
                    <a:pt x="37618" y="122928"/>
                    <a:pt x="55592" y="142606"/>
                    <a:pt x="78823" y="143654"/>
                  </a:cubicBezTo>
                  <a:cubicBezTo>
                    <a:pt x="80385" y="143730"/>
                    <a:pt x="81957" y="143711"/>
                    <a:pt x="83529" y="143607"/>
                  </a:cubicBezTo>
                  <a:cubicBezTo>
                    <a:pt x="112104" y="143607"/>
                    <a:pt x="142489" y="123128"/>
                    <a:pt x="141822" y="76932"/>
                  </a:cubicBezTo>
                  <a:cubicBezTo>
                    <a:pt x="141250" y="45594"/>
                    <a:pt x="120200" y="32926"/>
                    <a:pt x="96578" y="32926"/>
                  </a:cubicBezTo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11" name="Google Shape;911;p43"/>
            <p:cNvSpPr/>
            <p:nvPr/>
          </p:nvSpPr>
          <p:spPr>
            <a:xfrm>
              <a:off x="5108447" y="3599973"/>
              <a:ext cx="2279523" cy="531971"/>
            </a:xfrm>
            <a:custGeom>
              <a:avLst/>
              <a:gdLst/>
              <a:ahLst/>
              <a:cxnLst/>
              <a:rect l="l" t="t" r="r" b="b"/>
              <a:pathLst>
                <a:path w="2279523" h="531971" extrusionOk="0">
                  <a:moveTo>
                    <a:pt x="2264858" y="102056"/>
                  </a:moveTo>
                  <a:lnTo>
                    <a:pt x="2279241" y="805"/>
                  </a:lnTo>
                  <a:lnTo>
                    <a:pt x="2161798" y="805"/>
                  </a:lnTo>
                  <a:lnTo>
                    <a:pt x="2147606" y="102056"/>
                  </a:lnTo>
                  <a:close/>
                  <a:moveTo>
                    <a:pt x="2088741" y="523156"/>
                  </a:moveTo>
                  <a:lnTo>
                    <a:pt x="2205899" y="523156"/>
                  </a:lnTo>
                  <a:lnTo>
                    <a:pt x="2257524" y="154253"/>
                  </a:lnTo>
                  <a:lnTo>
                    <a:pt x="2140271" y="154253"/>
                  </a:lnTo>
                  <a:close/>
                  <a:moveTo>
                    <a:pt x="596174" y="102056"/>
                  </a:moveTo>
                  <a:lnTo>
                    <a:pt x="610366" y="805"/>
                  </a:lnTo>
                  <a:lnTo>
                    <a:pt x="493018" y="805"/>
                  </a:lnTo>
                  <a:lnTo>
                    <a:pt x="479016" y="102056"/>
                  </a:lnTo>
                  <a:close/>
                  <a:moveTo>
                    <a:pt x="419961" y="523156"/>
                  </a:moveTo>
                  <a:lnTo>
                    <a:pt x="537214" y="523156"/>
                  </a:lnTo>
                  <a:lnTo>
                    <a:pt x="588839" y="154253"/>
                  </a:lnTo>
                  <a:lnTo>
                    <a:pt x="471587" y="154253"/>
                  </a:lnTo>
                  <a:close/>
                  <a:moveTo>
                    <a:pt x="46391" y="137584"/>
                  </a:moveTo>
                  <a:cubicBezTo>
                    <a:pt x="36866" y="213784"/>
                    <a:pt x="63155" y="258743"/>
                    <a:pt x="135354" y="288079"/>
                  </a:cubicBezTo>
                  <a:lnTo>
                    <a:pt x="230604" y="326179"/>
                  </a:lnTo>
                  <a:cubicBezTo>
                    <a:pt x="260894" y="337229"/>
                    <a:pt x="267561" y="342848"/>
                    <a:pt x="263751" y="372852"/>
                  </a:cubicBezTo>
                  <a:cubicBezTo>
                    <a:pt x="257846" y="411523"/>
                    <a:pt x="242796" y="421811"/>
                    <a:pt x="176026" y="421811"/>
                  </a:cubicBezTo>
                  <a:lnTo>
                    <a:pt x="14101" y="421811"/>
                  </a:lnTo>
                  <a:lnTo>
                    <a:pt x="-282" y="523156"/>
                  </a:lnTo>
                  <a:lnTo>
                    <a:pt x="180693" y="523156"/>
                  </a:lnTo>
                  <a:cubicBezTo>
                    <a:pt x="321854" y="523156"/>
                    <a:pt x="369288" y="489914"/>
                    <a:pt x="383576" y="380281"/>
                  </a:cubicBezTo>
                  <a:cubicBezTo>
                    <a:pt x="392434" y="311416"/>
                    <a:pt x="380528" y="261981"/>
                    <a:pt x="293850" y="227881"/>
                  </a:cubicBezTo>
                  <a:lnTo>
                    <a:pt x="203648" y="193496"/>
                  </a:lnTo>
                  <a:cubicBezTo>
                    <a:pt x="168692" y="180447"/>
                    <a:pt x="162215" y="175208"/>
                    <a:pt x="166882" y="144633"/>
                  </a:cubicBezTo>
                  <a:cubicBezTo>
                    <a:pt x="172216" y="110533"/>
                    <a:pt x="184789" y="103199"/>
                    <a:pt x="210983" y="101294"/>
                  </a:cubicBezTo>
                  <a:lnTo>
                    <a:pt x="404721" y="101294"/>
                  </a:lnTo>
                  <a:lnTo>
                    <a:pt x="419104" y="43"/>
                  </a:lnTo>
                  <a:lnTo>
                    <a:pt x="246416" y="43"/>
                  </a:lnTo>
                  <a:cubicBezTo>
                    <a:pt x="128877" y="43"/>
                    <a:pt x="62202" y="21855"/>
                    <a:pt x="46391" y="136822"/>
                  </a:cubicBezTo>
                  <a:moveTo>
                    <a:pt x="1285593" y="153491"/>
                  </a:moveTo>
                  <a:lnTo>
                    <a:pt x="1262829" y="153491"/>
                  </a:lnTo>
                  <a:cubicBezTo>
                    <a:pt x="1219680" y="153491"/>
                    <a:pt x="1177104" y="174922"/>
                    <a:pt x="1122906" y="224643"/>
                  </a:cubicBezTo>
                  <a:lnTo>
                    <a:pt x="1122906" y="153491"/>
                  </a:lnTo>
                  <a:lnTo>
                    <a:pt x="1029656" y="153491"/>
                  </a:lnTo>
                  <a:lnTo>
                    <a:pt x="978031" y="522395"/>
                  </a:lnTo>
                  <a:lnTo>
                    <a:pt x="1096141" y="522395"/>
                  </a:lnTo>
                  <a:lnTo>
                    <a:pt x="1124716" y="310273"/>
                  </a:lnTo>
                  <a:cubicBezTo>
                    <a:pt x="1147548" y="286146"/>
                    <a:pt x="1178551" y="271401"/>
                    <a:pt x="1211679" y="268934"/>
                  </a:cubicBezTo>
                  <a:lnTo>
                    <a:pt x="1236921" y="268934"/>
                  </a:lnTo>
                  <a:lnTo>
                    <a:pt x="1237778" y="264934"/>
                  </a:lnTo>
                  <a:cubicBezTo>
                    <a:pt x="1247293" y="228529"/>
                    <a:pt x="1261876" y="193639"/>
                    <a:pt x="1281116" y="161301"/>
                  </a:cubicBezTo>
                  <a:close/>
                  <a:moveTo>
                    <a:pt x="1476093" y="303414"/>
                  </a:moveTo>
                  <a:cubicBezTo>
                    <a:pt x="1510479" y="300652"/>
                    <a:pt x="1526481" y="293889"/>
                    <a:pt x="1530481" y="261314"/>
                  </a:cubicBezTo>
                  <a:cubicBezTo>
                    <a:pt x="1532234" y="253703"/>
                    <a:pt x="1530862" y="245712"/>
                    <a:pt x="1526671" y="239121"/>
                  </a:cubicBezTo>
                  <a:cubicBezTo>
                    <a:pt x="1521242" y="233215"/>
                    <a:pt x="1508573" y="232072"/>
                    <a:pt x="1489905" y="232072"/>
                  </a:cubicBezTo>
                  <a:lnTo>
                    <a:pt x="1478856" y="232072"/>
                  </a:lnTo>
                  <a:cubicBezTo>
                    <a:pt x="1423706" y="232072"/>
                    <a:pt x="1409990" y="251122"/>
                    <a:pt x="1399226" y="310653"/>
                  </a:cubicBezTo>
                  <a:close/>
                  <a:moveTo>
                    <a:pt x="1626303" y="184352"/>
                  </a:moveTo>
                  <a:cubicBezTo>
                    <a:pt x="1644209" y="204926"/>
                    <a:pt x="1650210" y="233882"/>
                    <a:pt x="1644686" y="272839"/>
                  </a:cubicBezTo>
                  <a:cubicBezTo>
                    <a:pt x="1633161" y="351325"/>
                    <a:pt x="1578011" y="370851"/>
                    <a:pt x="1492953" y="376852"/>
                  </a:cubicBezTo>
                  <a:lnTo>
                    <a:pt x="1391797" y="384472"/>
                  </a:lnTo>
                  <a:cubicBezTo>
                    <a:pt x="1394559" y="427049"/>
                    <a:pt x="1416753" y="435050"/>
                    <a:pt x="1458472" y="435050"/>
                  </a:cubicBezTo>
                  <a:cubicBezTo>
                    <a:pt x="1494476" y="435050"/>
                    <a:pt x="1581249" y="430764"/>
                    <a:pt x="1595346" y="427145"/>
                  </a:cubicBezTo>
                  <a:lnTo>
                    <a:pt x="1601061" y="425716"/>
                  </a:lnTo>
                  <a:lnTo>
                    <a:pt x="1601728" y="431621"/>
                  </a:lnTo>
                  <a:cubicBezTo>
                    <a:pt x="1604700" y="453662"/>
                    <a:pt x="1609348" y="475436"/>
                    <a:pt x="1615634" y="496772"/>
                  </a:cubicBezTo>
                  <a:lnTo>
                    <a:pt x="1616968" y="501153"/>
                  </a:lnTo>
                  <a:lnTo>
                    <a:pt x="1612682" y="502963"/>
                  </a:lnTo>
                  <a:cubicBezTo>
                    <a:pt x="1566676" y="522013"/>
                    <a:pt x="1494096" y="531538"/>
                    <a:pt x="1446090" y="531538"/>
                  </a:cubicBezTo>
                  <a:cubicBezTo>
                    <a:pt x="1378081" y="531538"/>
                    <a:pt x="1331313" y="516108"/>
                    <a:pt x="1303215" y="483913"/>
                  </a:cubicBezTo>
                  <a:cubicBezTo>
                    <a:pt x="1275116" y="451719"/>
                    <a:pt x="1264638" y="401141"/>
                    <a:pt x="1273020" y="329608"/>
                  </a:cubicBezTo>
                  <a:cubicBezTo>
                    <a:pt x="1289975" y="190258"/>
                    <a:pt x="1343696" y="143204"/>
                    <a:pt x="1486190" y="143204"/>
                  </a:cubicBezTo>
                  <a:cubicBezTo>
                    <a:pt x="1556580" y="143204"/>
                    <a:pt x="1602490" y="156634"/>
                    <a:pt x="1626398" y="184257"/>
                  </a:cubicBezTo>
                  <a:moveTo>
                    <a:pt x="826298" y="143204"/>
                  </a:moveTo>
                  <a:cubicBezTo>
                    <a:pt x="759623" y="143204"/>
                    <a:pt x="713998" y="157110"/>
                    <a:pt x="682661" y="186828"/>
                  </a:cubicBezTo>
                  <a:cubicBezTo>
                    <a:pt x="651323" y="216546"/>
                    <a:pt x="633416" y="261124"/>
                    <a:pt x="623415" y="332466"/>
                  </a:cubicBezTo>
                  <a:cubicBezTo>
                    <a:pt x="613414" y="403808"/>
                    <a:pt x="621891" y="453243"/>
                    <a:pt x="649704" y="484866"/>
                  </a:cubicBezTo>
                  <a:cubicBezTo>
                    <a:pt x="677517" y="516489"/>
                    <a:pt x="721808" y="530681"/>
                    <a:pt x="788483" y="530681"/>
                  </a:cubicBezTo>
                  <a:cubicBezTo>
                    <a:pt x="830394" y="531205"/>
                    <a:pt x="872142" y="525395"/>
                    <a:pt x="912308" y="513441"/>
                  </a:cubicBezTo>
                  <a:lnTo>
                    <a:pt x="915356" y="512393"/>
                  </a:lnTo>
                  <a:lnTo>
                    <a:pt x="927548" y="425239"/>
                  </a:lnTo>
                  <a:lnTo>
                    <a:pt x="919738" y="426573"/>
                  </a:lnTo>
                  <a:cubicBezTo>
                    <a:pt x="882371" y="431306"/>
                    <a:pt x="844719" y="433469"/>
                    <a:pt x="807057" y="433050"/>
                  </a:cubicBezTo>
                  <a:cubicBezTo>
                    <a:pt x="776101" y="433050"/>
                    <a:pt x="760671" y="429240"/>
                    <a:pt x="752098" y="419524"/>
                  </a:cubicBezTo>
                  <a:cubicBezTo>
                    <a:pt x="741525" y="407523"/>
                    <a:pt x="739430" y="383996"/>
                    <a:pt x="745240" y="338467"/>
                  </a:cubicBezTo>
                  <a:cubicBezTo>
                    <a:pt x="755527" y="254075"/>
                    <a:pt x="781721" y="240454"/>
                    <a:pt x="840490" y="240454"/>
                  </a:cubicBezTo>
                  <a:cubicBezTo>
                    <a:pt x="864303" y="240454"/>
                    <a:pt x="953266" y="241979"/>
                    <a:pt x="953266" y="241979"/>
                  </a:cubicBezTo>
                  <a:lnTo>
                    <a:pt x="964791" y="159302"/>
                  </a:lnTo>
                  <a:cubicBezTo>
                    <a:pt x="964791" y="159302"/>
                    <a:pt x="914975" y="142823"/>
                    <a:pt x="825917" y="142823"/>
                  </a:cubicBezTo>
                  <a:moveTo>
                    <a:pt x="1887764" y="228548"/>
                  </a:moveTo>
                  <a:cubicBezTo>
                    <a:pt x="1822232" y="228548"/>
                    <a:pt x="1808325" y="236930"/>
                    <a:pt x="1795371" y="332466"/>
                  </a:cubicBezTo>
                  <a:cubicBezTo>
                    <a:pt x="1788704" y="381519"/>
                    <a:pt x="1786799" y="412095"/>
                    <a:pt x="1796514" y="423144"/>
                  </a:cubicBezTo>
                  <a:cubicBezTo>
                    <a:pt x="1802229" y="428354"/>
                    <a:pt x="1810049" y="430611"/>
                    <a:pt x="1817660" y="429240"/>
                  </a:cubicBezTo>
                  <a:cubicBezTo>
                    <a:pt x="1853474" y="428573"/>
                    <a:pt x="1881859" y="409714"/>
                    <a:pt x="1918530" y="377233"/>
                  </a:cubicBezTo>
                  <a:lnTo>
                    <a:pt x="1939294" y="228548"/>
                  </a:lnTo>
                  <a:close/>
                  <a:moveTo>
                    <a:pt x="2090456" y="-52"/>
                  </a:moveTo>
                  <a:lnTo>
                    <a:pt x="2016542" y="521537"/>
                  </a:lnTo>
                  <a:lnTo>
                    <a:pt x="1922625" y="521537"/>
                  </a:lnTo>
                  <a:lnTo>
                    <a:pt x="1922625" y="463244"/>
                  </a:lnTo>
                  <a:cubicBezTo>
                    <a:pt x="1876048" y="507726"/>
                    <a:pt x="1827375" y="529919"/>
                    <a:pt x="1778703" y="529919"/>
                  </a:cubicBezTo>
                  <a:cubicBezTo>
                    <a:pt x="1744222" y="529919"/>
                    <a:pt x="1718790" y="519918"/>
                    <a:pt x="1700883" y="499534"/>
                  </a:cubicBezTo>
                  <a:cubicBezTo>
                    <a:pt x="1673261" y="467911"/>
                    <a:pt x="1665069" y="412190"/>
                    <a:pt x="1676118" y="329132"/>
                  </a:cubicBezTo>
                  <a:cubicBezTo>
                    <a:pt x="1697740" y="173398"/>
                    <a:pt x="1755842" y="142061"/>
                    <a:pt x="1842615" y="142061"/>
                  </a:cubicBezTo>
                  <a:cubicBezTo>
                    <a:pt x="1878963" y="142290"/>
                    <a:pt x="1915243" y="145061"/>
                    <a:pt x="1951200" y="150348"/>
                  </a:cubicBezTo>
                  <a:lnTo>
                    <a:pt x="1972536" y="-433"/>
                  </a:ln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12" name="Google Shape;912;p43"/>
            <p:cNvSpPr/>
            <p:nvPr/>
          </p:nvSpPr>
          <p:spPr>
            <a:xfrm>
              <a:off x="5618034" y="3065516"/>
              <a:ext cx="116858" cy="121834"/>
            </a:xfrm>
            <a:custGeom>
              <a:avLst/>
              <a:gdLst/>
              <a:ahLst/>
              <a:cxnLst/>
              <a:rect l="l" t="t" r="r" b="b"/>
              <a:pathLst>
                <a:path w="116858" h="121834" extrusionOk="0">
                  <a:moveTo>
                    <a:pt x="4" y="87492"/>
                  </a:moveTo>
                  <a:cubicBezTo>
                    <a:pt x="17435" y="75967"/>
                    <a:pt x="34770" y="64156"/>
                    <a:pt x="51058" y="51297"/>
                  </a:cubicBezTo>
                  <a:cubicBezTo>
                    <a:pt x="55249" y="47964"/>
                    <a:pt x="60012" y="44249"/>
                    <a:pt x="63631" y="41106"/>
                  </a:cubicBezTo>
                  <a:cubicBezTo>
                    <a:pt x="77014" y="29514"/>
                    <a:pt x="89739" y="17179"/>
                    <a:pt x="101731" y="4149"/>
                  </a:cubicBezTo>
                  <a:cubicBezTo>
                    <a:pt x="105350" y="243"/>
                    <a:pt x="108875" y="-1090"/>
                    <a:pt x="111256" y="-138"/>
                  </a:cubicBezTo>
                  <a:cubicBezTo>
                    <a:pt x="115352" y="1482"/>
                    <a:pt x="117828" y="8816"/>
                    <a:pt x="115923" y="22151"/>
                  </a:cubicBezTo>
                  <a:cubicBezTo>
                    <a:pt x="110056" y="58070"/>
                    <a:pt x="95759" y="92074"/>
                    <a:pt x="74204" y="121401"/>
                  </a:cubicBezTo>
                  <a:lnTo>
                    <a:pt x="74204" y="121401"/>
                  </a:lnTo>
                  <a:lnTo>
                    <a:pt x="74204" y="121401"/>
                  </a:lnTo>
                  <a:cubicBezTo>
                    <a:pt x="46800" y="117163"/>
                    <a:pt x="21064" y="105580"/>
                    <a:pt x="-282" y="87873"/>
                  </a:cubicBezTo>
                </a:path>
              </a:pathLst>
            </a:custGeom>
            <a:solidFill>
              <a:srgbClr val="00B6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13" name="Google Shape;913;p43"/>
            <p:cNvSpPr/>
            <p:nvPr/>
          </p:nvSpPr>
          <p:spPr>
            <a:xfrm>
              <a:off x="5724333" y="2928112"/>
              <a:ext cx="84937" cy="86549"/>
            </a:xfrm>
            <a:custGeom>
              <a:avLst/>
              <a:gdLst/>
              <a:ahLst/>
              <a:cxnLst/>
              <a:rect l="l" t="t" r="r" b="b"/>
              <a:pathLst>
                <a:path w="84937" h="86549" extrusionOk="0">
                  <a:moveTo>
                    <a:pt x="-282" y="61351"/>
                  </a:moveTo>
                  <a:cubicBezTo>
                    <a:pt x="12387" y="53255"/>
                    <a:pt x="24864" y="45064"/>
                    <a:pt x="36580" y="35920"/>
                  </a:cubicBezTo>
                  <a:cubicBezTo>
                    <a:pt x="39628" y="33634"/>
                    <a:pt x="43057" y="30967"/>
                    <a:pt x="46105" y="28776"/>
                  </a:cubicBezTo>
                  <a:lnTo>
                    <a:pt x="46105" y="28776"/>
                  </a:lnTo>
                  <a:cubicBezTo>
                    <a:pt x="55849" y="20632"/>
                    <a:pt x="65136" y="11955"/>
                    <a:pt x="73918" y="2773"/>
                  </a:cubicBezTo>
                  <a:cubicBezTo>
                    <a:pt x="76585" y="10"/>
                    <a:pt x="79062" y="-942"/>
                    <a:pt x="81062" y="-180"/>
                  </a:cubicBezTo>
                  <a:cubicBezTo>
                    <a:pt x="83062" y="582"/>
                    <a:pt x="85729" y="6297"/>
                    <a:pt x="84205" y="15822"/>
                  </a:cubicBezTo>
                  <a:cubicBezTo>
                    <a:pt x="79604" y="41359"/>
                    <a:pt x="69032" y="65447"/>
                    <a:pt x="53344" y="86117"/>
                  </a:cubicBezTo>
                  <a:lnTo>
                    <a:pt x="53344" y="86117"/>
                  </a:lnTo>
                  <a:cubicBezTo>
                    <a:pt x="33694" y="82792"/>
                    <a:pt x="15301" y="74229"/>
                    <a:pt x="99" y="61351"/>
                  </a:cubicBezTo>
                </a:path>
              </a:pathLst>
            </a:custGeom>
            <a:solidFill>
              <a:srgbClr val="FFC2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14" name="Google Shape;914;p43"/>
            <p:cNvSpPr/>
            <p:nvPr/>
          </p:nvSpPr>
          <p:spPr>
            <a:xfrm>
              <a:off x="5416295" y="3250320"/>
              <a:ext cx="209143" cy="187441"/>
            </a:xfrm>
            <a:custGeom>
              <a:avLst/>
              <a:gdLst/>
              <a:ahLst/>
              <a:cxnLst/>
              <a:rect l="l" t="t" r="r" b="b"/>
              <a:pathLst>
                <a:path w="209143" h="187441" extrusionOk="0">
                  <a:moveTo>
                    <a:pt x="-282" y="114143"/>
                  </a:moveTo>
                  <a:cubicBezTo>
                    <a:pt x="30865" y="99855"/>
                    <a:pt x="62012" y="85568"/>
                    <a:pt x="91539" y="68327"/>
                  </a:cubicBezTo>
                  <a:cubicBezTo>
                    <a:pt x="99159" y="64041"/>
                    <a:pt x="107827" y="58802"/>
                    <a:pt x="114494" y="55087"/>
                  </a:cubicBezTo>
                  <a:lnTo>
                    <a:pt x="114494" y="55087"/>
                  </a:lnTo>
                  <a:cubicBezTo>
                    <a:pt x="139279" y="39752"/>
                    <a:pt x="163186" y="23055"/>
                    <a:pt x="186122" y="5081"/>
                  </a:cubicBezTo>
                  <a:cubicBezTo>
                    <a:pt x="192980" y="-348"/>
                    <a:pt x="198981" y="-1682"/>
                    <a:pt x="203077" y="700"/>
                  </a:cubicBezTo>
                  <a:cubicBezTo>
                    <a:pt x="209268" y="4224"/>
                    <a:pt x="211364" y="16702"/>
                    <a:pt x="204982" y="37752"/>
                  </a:cubicBezTo>
                  <a:cubicBezTo>
                    <a:pt x="185913" y="94121"/>
                    <a:pt x="153918" y="145232"/>
                    <a:pt x="111542" y="187009"/>
                  </a:cubicBezTo>
                  <a:lnTo>
                    <a:pt x="111542" y="187009"/>
                  </a:lnTo>
                  <a:cubicBezTo>
                    <a:pt x="68374" y="173245"/>
                    <a:pt x="29741" y="148070"/>
                    <a:pt x="-282" y="114143"/>
                  </a:cubicBezTo>
                </a:path>
              </a:pathLst>
            </a:custGeom>
            <a:solidFill>
              <a:srgbClr val="FFC2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15" name="Google Shape;915;p43"/>
            <p:cNvSpPr/>
            <p:nvPr/>
          </p:nvSpPr>
          <p:spPr>
            <a:xfrm>
              <a:off x="5066537" y="3248735"/>
              <a:ext cx="352362" cy="228174"/>
            </a:xfrm>
            <a:custGeom>
              <a:avLst/>
              <a:gdLst/>
              <a:ahLst/>
              <a:cxnLst/>
              <a:rect l="l" t="t" r="r" b="b"/>
              <a:pathLst>
                <a:path w="352362" h="228174" extrusionOk="0">
                  <a:moveTo>
                    <a:pt x="-282" y="64484"/>
                  </a:moveTo>
                  <a:cubicBezTo>
                    <a:pt x="51630" y="59816"/>
                    <a:pt x="103731" y="54482"/>
                    <a:pt x="154499" y="45434"/>
                  </a:cubicBezTo>
                  <a:cubicBezTo>
                    <a:pt x="167549" y="43052"/>
                    <a:pt x="182503" y="40480"/>
                    <a:pt x="194123" y="38004"/>
                  </a:cubicBezTo>
                  <a:lnTo>
                    <a:pt x="194123" y="38004"/>
                  </a:lnTo>
                  <a:cubicBezTo>
                    <a:pt x="237329" y="28488"/>
                    <a:pt x="279972" y="16563"/>
                    <a:pt x="321854" y="2285"/>
                  </a:cubicBezTo>
                  <a:cubicBezTo>
                    <a:pt x="334331" y="-2096"/>
                    <a:pt x="343666" y="-1048"/>
                    <a:pt x="348429" y="4476"/>
                  </a:cubicBezTo>
                  <a:cubicBezTo>
                    <a:pt x="355763" y="12953"/>
                    <a:pt x="352715" y="32003"/>
                    <a:pt x="333188" y="59245"/>
                  </a:cubicBezTo>
                  <a:cubicBezTo>
                    <a:pt x="282611" y="129920"/>
                    <a:pt x="203077" y="190213"/>
                    <a:pt x="125924" y="227742"/>
                  </a:cubicBezTo>
                  <a:lnTo>
                    <a:pt x="125924" y="227170"/>
                  </a:lnTo>
                  <a:lnTo>
                    <a:pt x="125924" y="227647"/>
                  </a:lnTo>
                  <a:cubicBezTo>
                    <a:pt x="70070" y="185556"/>
                    <a:pt x="26493" y="129292"/>
                    <a:pt x="-282" y="64674"/>
                  </a:cubicBezTo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16" name="Google Shape;916;p43"/>
            <p:cNvSpPr/>
            <p:nvPr/>
          </p:nvSpPr>
          <p:spPr>
            <a:xfrm>
              <a:off x="4776821" y="2899504"/>
              <a:ext cx="505793" cy="317156"/>
            </a:xfrm>
            <a:custGeom>
              <a:avLst/>
              <a:gdLst/>
              <a:ahLst/>
              <a:cxnLst/>
              <a:rect l="l" t="t" r="r" b="b"/>
              <a:pathLst>
                <a:path w="505793" h="317156" extrusionOk="0">
                  <a:moveTo>
                    <a:pt x="472219" y="187591"/>
                  </a:moveTo>
                  <a:cubicBezTo>
                    <a:pt x="405535" y="170388"/>
                    <a:pt x="339870" y="149462"/>
                    <a:pt x="275528" y="124916"/>
                  </a:cubicBezTo>
                  <a:lnTo>
                    <a:pt x="275528" y="124916"/>
                  </a:lnTo>
                  <a:cubicBezTo>
                    <a:pt x="258193" y="118249"/>
                    <a:pt x="236571" y="108914"/>
                    <a:pt x="217521" y="100818"/>
                  </a:cubicBezTo>
                  <a:cubicBezTo>
                    <a:pt x="143607" y="69576"/>
                    <a:pt x="77027" y="37572"/>
                    <a:pt x="5590" y="-433"/>
                  </a:cubicBezTo>
                  <a:cubicBezTo>
                    <a:pt x="-14413" y="99484"/>
                    <a:pt x="20068" y="230263"/>
                    <a:pt x="58168" y="312559"/>
                  </a:cubicBezTo>
                  <a:cubicBezTo>
                    <a:pt x="183993" y="323989"/>
                    <a:pt x="323439" y="312559"/>
                    <a:pt x="437929" y="269982"/>
                  </a:cubicBezTo>
                  <a:cubicBezTo>
                    <a:pt x="486983" y="251694"/>
                    <a:pt x="507462" y="229977"/>
                    <a:pt x="505366" y="212832"/>
                  </a:cubicBezTo>
                  <a:cubicBezTo>
                    <a:pt x="503937" y="201783"/>
                    <a:pt x="492793" y="192448"/>
                    <a:pt x="472695" y="187400"/>
                  </a:cubicBezTo>
                </a:path>
              </a:pathLst>
            </a:custGeom>
            <a:solidFill>
              <a:srgbClr val="00B6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17" name="Google Shape;917;p43"/>
            <p:cNvSpPr/>
            <p:nvPr/>
          </p:nvSpPr>
          <p:spPr>
            <a:xfrm>
              <a:off x="5065489" y="2728911"/>
              <a:ext cx="271361" cy="261821"/>
            </a:xfrm>
            <a:custGeom>
              <a:avLst/>
              <a:gdLst/>
              <a:ahLst/>
              <a:cxnLst/>
              <a:rect l="l" t="t" r="r" b="b"/>
              <a:pathLst>
                <a:path w="271361" h="261821" extrusionOk="0">
                  <a:moveTo>
                    <a:pt x="259369" y="222262"/>
                  </a:moveTo>
                  <a:cubicBezTo>
                    <a:pt x="227166" y="194630"/>
                    <a:pt x="196571" y="165188"/>
                    <a:pt x="167739" y="134060"/>
                  </a:cubicBezTo>
                  <a:cubicBezTo>
                    <a:pt x="160024" y="125678"/>
                    <a:pt x="150594" y="114534"/>
                    <a:pt x="142212" y="104819"/>
                  </a:cubicBezTo>
                  <a:cubicBezTo>
                    <a:pt x="114123" y="71090"/>
                    <a:pt x="87767" y="35962"/>
                    <a:pt x="63250" y="-433"/>
                  </a:cubicBezTo>
                  <a:cubicBezTo>
                    <a:pt x="26293" y="52336"/>
                    <a:pt x="575" y="127774"/>
                    <a:pt x="-282" y="185686"/>
                  </a:cubicBezTo>
                  <a:cubicBezTo>
                    <a:pt x="65726" y="225500"/>
                    <a:pt x="145069" y="255504"/>
                    <a:pt x="218793" y="260933"/>
                  </a:cubicBezTo>
                  <a:cubicBezTo>
                    <a:pt x="250416" y="263314"/>
                    <a:pt x="267275" y="256075"/>
                    <a:pt x="270514" y="245693"/>
                  </a:cubicBezTo>
                  <a:cubicBezTo>
                    <a:pt x="272609" y="238835"/>
                    <a:pt x="268894" y="230453"/>
                    <a:pt x="259274" y="222262"/>
                  </a:cubicBezTo>
                </a:path>
              </a:pathLst>
            </a:custGeom>
            <a:solidFill>
              <a:srgbClr val="FFC2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918" name="Google Shape;918;p43"/>
            <p:cNvSpPr/>
            <p:nvPr/>
          </p:nvSpPr>
          <p:spPr>
            <a:xfrm>
              <a:off x="5389625" y="3032146"/>
              <a:ext cx="234677" cy="132534"/>
            </a:xfrm>
            <a:custGeom>
              <a:avLst/>
              <a:gdLst/>
              <a:ahLst/>
              <a:cxnLst/>
              <a:rect l="l" t="t" r="r" b="b"/>
              <a:pathLst>
                <a:path w="234677" h="132534" extrusionOk="0">
                  <a:moveTo>
                    <a:pt x="-282" y="15039"/>
                  </a:moveTo>
                  <a:cubicBezTo>
                    <a:pt x="34103" y="16182"/>
                    <a:pt x="68584" y="17039"/>
                    <a:pt x="102588" y="15039"/>
                  </a:cubicBezTo>
                  <a:cubicBezTo>
                    <a:pt x="111351" y="15039"/>
                    <a:pt x="121638" y="14087"/>
                    <a:pt x="129163" y="13324"/>
                  </a:cubicBezTo>
                  <a:lnTo>
                    <a:pt x="129163" y="13324"/>
                  </a:lnTo>
                  <a:cubicBezTo>
                    <a:pt x="158186" y="10601"/>
                    <a:pt x="187027" y="6238"/>
                    <a:pt x="215554" y="275"/>
                  </a:cubicBezTo>
                  <a:cubicBezTo>
                    <a:pt x="224032" y="-1534"/>
                    <a:pt x="230128" y="275"/>
                    <a:pt x="232795" y="3990"/>
                  </a:cubicBezTo>
                  <a:cubicBezTo>
                    <a:pt x="236891" y="10086"/>
                    <a:pt x="233461" y="22373"/>
                    <a:pt x="218602" y="38661"/>
                  </a:cubicBezTo>
                  <a:cubicBezTo>
                    <a:pt x="177131" y="81228"/>
                    <a:pt x="126086" y="113261"/>
                    <a:pt x="69727" y="132101"/>
                  </a:cubicBezTo>
                  <a:cubicBezTo>
                    <a:pt x="69727" y="132101"/>
                    <a:pt x="69727" y="132101"/>
                    <a:pt x="69727" y="131625"/>
                  </a:cubicBezTo>
                  <a:cubicBezTo>
                    <a:pt x="69727" y="131149"/>
                    <a:pt x="69727" y="131625"/>
                    <a:pt x="69727" y="132101"/>
                  </a:cubicBezTo>
                  <a:cubicBezTo>
                    <a:pt x="36437" y="99888"/>
                    <a:pt x="12282" y="59435"/>
                    <a:pt x="-282" y="14849"/>
                  </a:cubicBezTo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919" name="Google Shape;919;p43"/>
          <p:cNvSpPr/>
          <p:nvPr/>
        </p:nvSpPr>
        <p:spPr>
          <a:xfrm rot="-3908882">
            <a:off x="-5204055" y="-3843790"/>
            <a:ext cx="9121626" cy="7162245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>
            <a:gsLst>
              <a:gs pos="0">
                <a:schemeClr val="lt2"/>
              </a:gs>
              <a:gs pos="50000">
                <a:schemeClr val="lt2"/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20" name="Google Shape;920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4686139">
            <a:off x="-5410880" y="-3844078"/>
            <a:ext cx="9118825" cy="7173476"/>
          </a:xfrm>
          <a:prstGeom prst="rect">
            <a:avLst/>
          </a:prstGeom>
          <a:noFill/>
          <a:ln>
            <a:noFill/>
          </a:ln>
        </p:spPr>
      </p:pic>
      <p:sp>
        <p:nvSpPr>
          <p:cNvPr id="921" name="Google Shape;921;p43"/>
          <p:cNvSpPr/>
          <p:nvPr/>
        </p:nvSpPr>
        <p:spPr>
          <a:xfrm rot="9106725">
            <a:off x="7621924" y="5405929"/>
            <a:ext cx="9121626" cy="7162245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accent2"/>
              </a:gs>
              <a:gs pos="100000">
                <a:schemeClr val="accent3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22" name="Google Shape;922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8329468">
            <a:off x="7310048" y="5620725"/>
            <a:ext cx="9118825" cy="7173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Homem sentado na cadeira em frente a mesa&#10;&#10;Descrição gerada automaticamente">
            <a:extLst>
              <a:ext uri="{FF2B5EF4-FFF2-40B4-BE49-F238E27FC236}">
                <a16:creationId xmlns:a16="http://schemas.microsoft.com/office/drawing/2014/main" id="{948031C9-BF0D-2FED-EEED-289E273817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852417" cy="6858000"/>
          </a:xfrm>
          <a:prstGeom prst="rect">
            <a:avLst/>
          </a:prstGeom>
        </p:spPr>
      </p:pic>
      <p:sp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 flipH="1">
            <a:off x="4178346" y="-962"/>
            <a:ext cx="8038065" cy="6858962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 flip="none" rotWithShape="1"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793580A-ABFD-42EA-8AEF-A2CCC45221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7184210">
            <a:off x="-2156567" y="-1642146"/>
            <a:ext cx="11198069" cy="880914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6849553-3267-4704-9B97-6392A31E2DFF}"/>
              </a:ext>
            </a:extLst>
          </p:cNvPr>
          <p:cNvSpPr txBox="1"/>
          <p:nvPr/>
        </p:nvSpPr>
        <p:spPr>
          <a:xfrm>
            <a:off x="7888157" y="2971085"/>
            <a:ext cx="4062588" cy="12003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</a:rPr>
              <a:t>É hora de iniciar nossa jornada!</a:t>
            </a:r>
            <a:endParaRPr kumimoji="0" lang="pt-BR" sz="14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3" name="Gráfico 8">
            <a:extLst>
              <a:ext uri="{FF2B5EF4-FFF2-40B4-BE49-F238E27FC236}">
                <a16:creationId xmlns:a16="http://schemas.microsoft.com/office/drawing/2014/main" id="{B546FB5B-1B01-4D8A-8879-037CE0414A68}"/>
              </a:ext>
            </a:extLst>
          </p:cNvPr>
          <p:cNvSpPr/>
          <p:nvPr/>
        </p:nvSpPr>
        <p:spPr>
          <a:xfrm rot="1974999">
            <a:off x="10954208" y="5279031"/>
            <a:ext cx="2203953" cy="277075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CF72D7-0989-4366-8F25-F13C1EF597EC}"/>
              </a:ext>
            </a:extLst>
          </p:cNvPr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B1EA48-AE99-4102-B15A-1A3323D208F4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xo 2.0 Extra Bold"/>
              <a:ea typeface="+mn-ea"/>
              <a:cs typeface="+mn-cs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D3FC334A-FAE7-41A1-88B0-7CD9D4DA24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345219" flipH="1">
            <a:off x="10676210" y="-2038025"/>
            <a:ext cx="2549071" cy="30619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702318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6"/>
          <p:cNvPicPr preferRelativeResize="0"/>
          <p:nvPr/>
        </p:nvPicPr>
        <p:blipFill rotWithShape="1">
          <a:blip r:embed="rId3">
            <a:alphaModFix/>
          </a:blip>
          <a:srcRect l="17099" t="7544" r="17042"/>
          <a:stretch/>
        </p:blipFill>
        <p:spPr>
          <a:xfrm flipH="1">
            <a:off x="0" y="0"/>
            <a:ext cx="7331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6"/>
          <p:cNvSpPr/>
          <p:nvPr/>
        </p:nvSpPr>
        <p:spPr>
          <a:xfrm flipH="1">
            <a:off x="3540074" y="-1"/>
            <a:ext cx="8663631" cy="6858001"/>
          </a:xfrm>
          <a:prstGeom prst="rect">
            <a:avLst/>
          </a:prstGeom>
          <a:gradFill>
            <a:gsLst>
              <a:gs pos="0">
                <a:schemeClr val="accent4"/>
              </a:gs>
              <a:gs pos="61000">
                <a:schemeClr val="accent4"/>
              </a:gs>
              <a:gs pos="100000">
                <a:srgbClr val="1E9B32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0" name="Google Shape;190;p6"/>
          <p:cNvSpPr/>
          <p:nvPr/>
        </p:nvSpPr>
        <p:spPr>
          <a:xfrm rot="1473581" flipH="1">
            <a:off x="5635839" y="127851"/>
            <a:ext cx="9121626" cy="7162245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>
            <a:gsLst>
              <a:gs pos="0">
                <a:schemeClr val="lt2"/>
              </a:gs>
              <a:gs pos="50000">
                <a:schemeClr val="lt2"/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91" name="Google Shape;191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250838" flipH="1">
            <a:off x="6315246" y="-157737"/>
            <a:ext cx="9118825" cy="7173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20000">
            <a:off x="7181241" y="-1454109"/>
            <a:ext cx="7053220" cy="8472211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6"/>
          <p:cNvSpPr/>
          <p:nvPr/>
        </p:nvSpPr>
        <p:spPr>
          <a:xfrm>
            <a:off x="4212926" y="925033"/>
            <a:ext cx="7611825" cy="3688531"/>
          </a:xfrm>
          <a:prstGeom prst="roundRect">
            <a:avLst>
              <a:gd name="adj" fmla="val 2395"/>
            </a:avLst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4" name="Google Shape;194;p6"/>
          <p:cNvSpPr txBox="1"/>
          <p:nvPr/>
        </p:nvSpPr>
        <p:spPr>
          <a:xfrm>
            <a:off x="4600161" y="1268895"/>
            <a:ext cx="6982549" cy="2767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1" dirty="0">
                <a:solidFill>
                  <a:schemeClr val="dk2"/>
                </a:solidFill>
                <a:latin typeface="Exo 2 ExtraBold"/>
                <a:sym typeface="Exo 2 ExtraBold"/>
              </a:rPr>
              <a:t>Diagnóstico Inicial: </a:t>
            </a:r>
            <a:r>
              <a:rPr lang="pt-BR" sz="2400" b="1" i="1" dirty="0">
                <a:solidFill>
                  <a:schemeClr val="dk2"/>
                </a:solidFill>
                <a:latin typeface="Exo 2 ExtraBold"/>
                <a:sym typeface="Exo 2 SemiBold"/>
              </a:rPr>
              <a:t>Análise de mercado</a:t>
            </a:r>
            <a:endParaRPr sz="2400" b="1" i="1" dirty="0">
              <a:solidFill>
                <a:schemeClr val="dk2"/>
              </a:solidFill>
              <a:latin typeface="Exo 2 ExtraBold"/>
              <a:sym typeface="Exo 2 SemiBold"/>
            </a:endParaRPr>
          </a:p>
          <a:p>
            <a:pPr marL="360000" marR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None/>
            </a:pPr>
            <a:br>
              <a:rPr lang="pt-BR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pt-BR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Por que você acha que as empresas quebram? </a:t>
            </a:r>
            <a:endParaRPr dirty="0"/>
          </a:p>
          <a:p>
            <a:pPr marL="360000" marR="0" lvl="0" indent="0" algn="l" rtl="0">
              <a:lnSpc>
                <a:spcPct val="130000"/>
              </a:lnSpc>
              <a:spcBef>
                <a:spcPts val="320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Você conhece o mercado em que atua ou quer atuar? </a:t>
            </a:r>
            <a:endParaRPr dirty="0"/>
          </a:p>
          <a:p>
            <a:pPr marL="360000" marR="0" lvl="0" indent="0" algn="l" rtl="0">
              <a:lnSpc>
                <a:spcPct val="130000"/>
              </a:lnSpc>
              <a:spcBef>
                <a:spcPts val="320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Já parou pra pensar que pode aprender com seus concorrentes? </a:t>
            </a:r>
            <a:endParaRPr dirty="0"/>
          </a:p>
        </p:txBody>
      </p:sp>
      <p:sp>
        <p:nvSpPr>
          <p:cNvPr id="195" name="Google Shape;195;p6"/>
          <p:cNvSpPr/>
          <p:nvPr/>
        </p:nvSpPr>
        <p:spPr>
          <a:xfrm rot="-3002956" flipH="1">
            <a:off x="-3188241" y="4833619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6" name="Google Shape;196;p6"/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6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4600161" y="3761276"/>
            <a:ext cx="206476" cy="162124"/>
          </a:xfrm>
          <a:custGeom>
            <a:avLst/>
            <a:gdLst/>
            <a:ahLst/>
            <a:cxnLst/>
            <a:rect l="l" t="t" r="r" b="b"/>
            <a:pathLst>
              <a:path w="6038099" h="4741078" extrusionOk="0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98" name="Google Shape;198;p6"/>
          <p:cNvCxnSpPr/>
          <p:nvPr/>
        </p:nvCxnSpPr>
        <p:spPr>
          <a:xfrm>
            <a:off x="4420028" y="3556596"/>
            <a:ext cx="6903719" cy="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99" name="Google Shape;199;p6"/>
          <p:cNvSpPr/>
          <p:nvPr/>
        </p:nvSpPr>
        <p:spPr>
          <a:xfrm>
            <a:off x="4598464" y="3015662"/>
            <a:ext cx="206476" cy="162124"/>
          </a:xfrm>
          <a:custGeom>
            <a:avLst/>
            <a:gdLst/>
            <a:ahLst/>
            <a:cxnLst/>
            <a:rect l="l" t="t" r="r" b="b"/>
            <a:pathLst>
              <a:path w="6038099" h="4741078" extrusionOk="0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0" name="Google Shape;200;p6"/>
          <p:cNvSpPr/>
          <p:nvPr/>
        </p:nvSpPr>
        <p:spPr>
          <a:xfrm>
            <a:off x="4600161" y="2298813"/>
            <a:ext cx="206476" cy="162124"/>
          </a:xfrm>
          <a:custGeom>
            <a:avLst/>
            <a:gdLst/>
            <a:ahLst/>
            <a:cxnLst/>
            <a:rect l="l" t="t" r="r" b="b"/>
            <a:pathLst>
              <a:path w="6038099" h="4741078" extrusionOk="0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201" name="Google Shape;201;p6"/>
          <p:cNvCxnSpPr/>
          <p:nvPr/>
        </p:nvCxnSpPr>
        <p:spPr>
          <a:xfrm>
            <a:off x="4420029" y="2781996"/>
            <a:ext cx="6903719" cy="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dash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Mulher escovando os dentes&#10;&#10;Descrição gerada automaticamente">
            <a:extLst>
              <a:ext uri="{FF2B5EF4-FFF2-40B4-BE49-F238E27FC236}">
                <a16:creationId xmlns:a16="http://schemas.microsoft.com/office/drawing/2014/main" id="{E81D59ED-33CE-2AF0-0745-B3526BD084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6526" y="-110655"/>
            <a:ext cx="6044496" cy="696865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0026E656-16C2-43E8-A8D7-BDF1910078ED}"/>
              </a:ext>
            </a:extLst>
          </p:cNvPr>
          <p:cNvSpPr/>
          <p:nvPr/>
        </p:nvSpPr>
        <p:spPr>
          <a:xfrm>
            <a:off x="-36787" y="-1"/>
            <a:ext cx="10087357" cy="6913639"/>
          </a:xfrm>
          <a:prstGeom prst="rect">
            <a:avLst/>
          </a:prstGeom>
          <a:gradFill flip="none" rotWithShape="1">
            <a:gsLst>
              <a:gs pos="0">
                <a:schemeClr val="accent6">
                  <a:alpha val="60000"/>
                </a:schemeClr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Gráfico 5">
            <a:extLst>
              <a:ext uri="{FF2B5EF4-FFF2-40B4-BE49-F238E27FC236}">
                <a16:creationId xmlns:a16="http://schemas.microsoft.com/office/drawing/2014/main" id="{DD34EC5A-8598-014D-0D56-D0F638EA8BE8}"/>
              </a:ext>
            </a:extLst>
          </p:cNvPr>
          <p:cNvSpPr/>
          <p:nvPr/>
        </p:nvSpPr>
        <p:spPr>
          <a:xfrm flipV="1">
            <a:off x="-89439" y="-110654"/>
            <a:ext cx="11109561" cy="9273550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 flip="none" rotWithShape="1"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7" name="Retângulo 6" hidden="1">
            <a:extLst>
              <a:ext uri="{FF2B5EF4-FFF2-40B4-BE49-F238E27FC236}">
                <a16:creationId xmlns:a16="http://schemas.microsoft.com/office/drawing/2014/main" id="{0C7C9205-81BC-4DF7-820C-51EA73E7051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4000">
                <a:schemeClr val="tx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0" name="Gráfico 8">
            <a:extLst>
              <a:ext uri="{FF2B5EF4-FFF2-40B4-BE49-F238E27FC236}">
                <a16:creationId xmlns:a16="http://schemas.microsoft.com/office/drawing/2014/main" id="{B9D1B25D-0F14-4D69-91F3-5FA1465004C4}"/>
              </a:ext>
            </a:extLst>
          </p:cNvPr>
          <p:cNvSpPr/>
          <p:nvPr/>
        </p:nvSpPr>
        <p:spPr>
          <a:xfrm rot="278739">
            <a:off x="6568590" y="-921594"/>
            <a:ext cx="6963959" cy="8754904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190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1" name="Gráfico 8">
            <a:extLst>
              <a:ext uri="{FF2B5EF4-FFF2-40B4-BE49-F238E27FC236}">
                <a16:creationId xmlns:a16="http://schemas.microsoft.com/office/drawing/2014/main" id="{0D76B9A2-23DA-413A-A719-E9518DCF33B0}"/>
              </a:ext>
            </a:extLst>
          </p:cNvPr>
          <p:cNvSpPr/>
          <p:nvPr/>
        </p:nvSpPr>
        <p:spPr>
          <a:xfrm rot="3002956">
            <a:off x="10550379" y="4708214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tx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2" name="Gráfico 8" hidden="1">
            <a:extLst>
              <a:ext uri="{FF2B5EF4-FFF2-40B4-BE49-F238E27FC236}">
                <a16:creationId xmlns:a16="http://schemas.microsoft.com/office/drawing/2014/main" id="{376AC1D1-5199-4C74-924C-7983E3E1353C}"/>
              </a:ext>
            </a:extLst>
          </p:cNvPr>
          <p:cNvSpPr/>
          <p:nvPr/>
        </p:nvSpPr>
        <p:spPr>
          <a:xfrm rot="17740307">
            <a:off x="-1486445" y="4612657"/>
            <a:ext cx="2203953" cy="277075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A22A492-5291-49E9-A3C7-9F90A4EE9718}"/>
              </a:ext>
            </a:extLst>
          </p:cNvPr>
          <p:cNvSpPr txBox="1"/>
          <p:nvPr/>
        </p:nvSpPr>
        <p:spPr>
          <a:xfrm>
            <a:off x="11430000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7</a:t>
            </a:fld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0" name="Gráfico 29" hidden="1">
            <a:extLst>
              <a:ext uri="{FF2B5EF4-FFF2-40B4-BE49-F238E27FC236}">
                <a16:creationId xmlns:a16="http://schemas.microsoft.com/office/drawing/2014/main" id="{92B42EF2-5388-4D79-85BF-57CDBDB809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242032" y="4484876"/>
            <a:ext cx="2030467" cy="2560154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EC68FC7F-67BE-0A6E-F50D-C9638E2AB7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345219" flipH="1">
            <a:off x="-920328" y="-1641605"/>
            <a:ext cx="2549071" cy="3061902"/>
          </a:xfrm>
          <a:prstGeom prst="rect">
            <a:avLst/>
          </a:prstGeom>
        </p:spPr>
      </p:pic>
      <p:sp>
        <p:nvSpPr>
          <p:cNvPr id="15" name="Google Shape;309;p7">
            <a:extLst>
              <a:ext uri="{FF2B5EF4-FFF2-40B4-BE49-F238E27FC236}">
                <a16:creationId xmlns:a16="http://schemas.microsoft.com/office/drawing/2014/main" id="{52CA7D7C-35B9-7EC6-00D1-7F66B303D316}"/>
              </a:ext>
            </a:extLst>
          </p:cNvPr>
          <p:cNvSpPr txBox="1"/>
          <p:nvPr/>
        </p:nvSpPr>
        <p:spPr>
          <a:xfrm>
            <a:off x="657345" y="2416983"/>
            <a:ext cx="5309170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pt-BR" sz="4000" b="1" dirty="0">
                <a:solidFill>
                  <a:schemeClr val="lt1"/>
                </a:solidFill>
                <a:latin typeface="+mj-lt"/>
                <a:sym typeface="Exo 2 ExtraBold"/>
              </a:rPr>
              <a:t>Mas, por que devemos fazer uma análise de mercado? </a:t>
            </a:r>
            <a:endParaRPr sz="1600" dirty="0"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6908481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 descr="Mulher sentada a mesa com computador&#10;&#10;Descrição gerada automaticamente">
            <a:extLst>
              <a:ext uri="{FF2B5EF4-FFF2-40B4-BE49-F238E27FC236}">
                <a16:creationId xmlns:a16="http://schemas.microsoft.com/office/drawing/2014/main" id="{D166D6B0-B24A-6F88-B340-559A018F3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93253" y="-6346"/>
            <a:ext cx="10587317" cy="7055657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F5F67D8E-1E7C-C666-2749-302EB3A90C9C}"/>
              </a:ext>
            </a:extLst>
          </p:cNvPr>
          <p:cNvSpPr/>
          <p:nvPr/>
        </p:nvSpPr>
        <p:spPr>
          <a:xfrm flipH="1">
            <a:off x="2033513" y="-1"/>
            <a:ext cx="10170193" cy="6858001"/>
          </a:xfrm>
          <a:prstGeom prst="rect">
            <a:avLst/>
          </a:prstGeom>
          <a:gradFill flip="none" rotWithShape="1">
            <a:gsLst>
              <a:gs pos="38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BD87038E-199F-F378-DAEF-217B0FEC3211}"/>
              </a:ext>
            </a:extLst>
          </p:cNvPr>
          <p:cNvGrpSpPr/>
          <p:nvPr/>
        </p:nvGrpSpPr>
        <p:grpSpPr>
          <a:xfrm rot="3166452">
            <a:off x="6128574" y="-1508170"/>
            <a:ext cx="9197333" cy="8744205"/>
            <a:chOff x="5635839" y="-1454109"/>
            <a:chExt cx="9197333" cy="8744205"/>
          </a:xfrm>
        </p:grpSpPr>
        <p:sp>
          <p:nvSpPr>
            <p:cNvPr id="10" name="Gráfico 3">
              <a:extLst>
                <a:ext uri="{FF2B5EF4-FFF2-40B4-BE49-F238E27FC236}">
                  <a16:creationId xmlns:a16="http://schemas.microsoft.com/office/drawing/2014/main" id="{B43589A1-ED31-844E-94FB-4865CB2CD82B}"/>
                </a:ext>
              </a:extLst>
            </p:cNvPr>
            <p:cNvSpPr/>
            <p:nvPr/>
          </p:nvSpPr>
          <p:spPr>
            <a:xfrm rot="1473581" flipH="1">
              <a:off x="5635839" y="127851"/>
              <a:ext cx="9121626" cy="7162245"/>
            </a:xfrm>
            <a:custGeom>
              <a:avLst/>
              <a:gdLst>
                <a:gd name="connsiteX0" fmla="*/ -1004 w 9121626"/>
                <a:gd name="connsiteY0" fmla="*/ 3692959 h 7162245"/>
                <a:gd name="connsiteX1" fmla="*/ 4011279 w 9121626"/>
                <a:gd name="connsiteY1" fmla="*/ 2277716 h 7162245"/>
                <a:gd name="connsiteX2" fmla="*/ 5025288 w 9121626"/>
                <a:gd name="connsiteY2" fmla="*/ 1849740 h 7162245"/>
                <a:gd name="connsiteX3" fmla="*/ 5025288 w 9121626"/>
                <a:gd name="connsiteY3" fmla="*/ 1849740 h 7162245"/>
                <a:gd name="connsiteX4" fmla="*/ 8213241 w 9121626"/>
                <a:gd name="connsiteY4" fmla="*/ 168227 h 7162245"/>
                <a:gd name="connsiteX5" fmla="*/ 8935444 w 9121626"/>
                <a:gd name="connsiteY5" fmla="*/ 67313 h 7162245"/>
                <a:gd name="connsiteX6" fmla="*/ 8852760 w 9121626"/>
                <a:gd name="connsiteY6" fmla="*/ 1574959 h 7162245"/>
                <a:gd name="connsiteX7" fmla="*/ 4328612 w 9121626"/>
                <a:gd name="connsiteY7" fmla="*/ 7161757 h 7162245"/>
                <a:gd name="connsiteX8" fmla="*/ 4328612 w 9121626"/>
                <a:gd name="connsiteY8" fmla="*/ 7161757 h 7162245"/>
                <a:gd name="connsiteX9" fmla="*/ 3856 w 9121626"/>
                <a:gd name="connsiteY9" fmla="*/ 3692959 h 71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21626" h="7162245">
                  <a:moveTo>
                    <a:pt x="-1004" y="3692959"/>
                  </a:moveTo>
                  <a:cubicBezTo>
                    <a:pt x="1354664" y="3263763"/>
                    <a:pt x="2710332" y="2817551"/>
                    <a:pt x="4011279" y="2277716"/>
                  </a:cubicBezTo>
                  <a:cubicBezTo>
                    <a:pt x="4346853" y="2137895"/>
                    <a:pt x="4728629" y="1983480"/>
                    <a:pt x="5025288" y="1849740"/>
                  </a:cubicBezTo>
                  <a:lnTo>
                    <a:pt x="5025288" y="1849740"/>
                  </a:lnTo>
                  <a:cubicBezTo>
                    <a:pt x="6118330" y="1347596"/>
                    <a:pt x="7182193" y="786363"/>
                    <a:pt x="8213241" y="168227"/>
                  </a:cubicBezTo>
                  <a:cubicBezTo>
                    <a:pt x="8520837" y="-19014"/>
                    <a:pt x="8776176" y="-46976"/>
                    <a:pt x="8935444" y="67313"/>
                  </a:cubicBezTo>
                  <a:cubicBezTo>
                    <a:pt x="9178613" y="242395"/>
                    <a:pt x="9212660" y="753047"/>
                    <a:pt x="8852760" y="1574959"/>
                  </a:cubicBezTo>
                  <a:cubicBezTo>
                    <a:pt x="7923869" y="3702681"/>
                    <a:pt x="6162113" y="5735575"/>
                    <a:pt x="4328612" y="7161757"/>
                  </a:cubicBezTo>
                  <a:lnTo>
                    <a:pt x="4328612" y="7161757"/>
                  </a:lnTo>
                  <a:cubicBezTo>
                    <a:pt x="2603338" y="6411828"/>
                    <a:pt x="1110278" y="5214218"/>
                    <a:pt x="3856" y="3692959"/>
                  </a:cubicBezTo>
                </a:path>
              </a:pathLst>
            </a:custGeom>
            <a:gradFill flip="none" rotWithShape="1">
              <a:gsLst>
                <a:gs pos="50000">
                  <a:schemeClr val="bg2"/>
                </a:gs>
                <a:gs pos="100000">
                  <a:schemeClr val="accent1"/>
                </a:gs>
              </a:gsLst>
              <a:lin ang="2700000" scaled="1"/>
              <a:tileRect/>
            </a:gradFill>
            <a:ln w="121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pic>
          <p:nvPicPr>
            <p:cNvPr id="13" name="Gráfico 12">
              <a:extLst>
                <a:ext uri="{FF2B5EF4-FFF2-40B4-BE49-F238E27FC236}">
                  <a16:creationId xmlns:a16="http://schemas.microsoft.com/office/drawing/2014/main" id="{8EA1B379-88AD-FA31-6BA2-12F414E895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21480000">
              <a:off x="7181241" y="-1454109"/>
              <a:ext cx="7053220" cy="8472211"/>
            </a:xfrm>
            <a:prstGeom prst="rect">
              <a:avLst/>
            </a:prstGeom>
          </p:spPr>
        </p:pic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id="{2F6A7D9B-7AD9-91A4-CD34-9DDD33399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21037792" flipH="1">
              <a:off x="5714347" y="-74135"/>
              <a:ext cx="9118825" cy="7173476"/>
            </a:xfrm>
            <a:prstGeom prst="rect">
              <a:avLst/>
            </a:prstGeom>
          </p:spPr>
        </p:pic>
      </p:grp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2E0579E7-18AC-48A5-847F-994AADF09206}"/>
              </a:ext>
            </a:extLst>
          </p:cNvPr>
          <p:cNvSpPr/>
          <p:nvPr/>
        </p:nvSpPr>
        <p:spPr>
          <a:xfrm>
            <a:off x="5609794" y="912262"/>
            <a:ext cx="5957433" cy="3971144"/>
          </a:xfrm>
          <a:prstGeom prst="roundRect">
            <a:avLst>
              <a:gd name="adj" fmla="val 239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076D5AD-C2CA-4578-8932-990FBF26FEE8}"/>
              </a:ext>
            </a:extLst>
          </p:cNvPr>
          <p:cNvSpPr txBox="1"/>
          <p:nvPr/>
        </p:nvSpPr>
        <p:spPr>
          <a:xfrm>
            <a:off x="5804230" y="1071180"/>
            <a:ext cx="5957433" cy="3709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3200" b="1" i="1" dirty="0">
                <a:solidFill>
                  <a:schemeClr val="tx2"/>
                </a:solidFill>
                <a:latin typeface="+mj-lt"/>
              </a:rPr>
              <a:t>Por que devemos fazer uma análise de mercado?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000" dirty="0"/>
              <a:t>Um estudo realizado pelo Sebrae em 2020 detectou que </a:t>
            </a:r>
            <a:r>
              <a:rPr lang="pt-BR" sz="2000" b="1" dirty="0">
                <a:solidFill>
                  <a:srgbClr val="F06478"/>
                </a:solidFill>
              </a:rPr>
              <a:t>21,6% das  pequenas empresas fecham as portas</a:t>
            </a:r>
            <a:r>
              <a:rPr lang="pt-BR" sz="2000" b="1" dirty="0"/>
              <a:t> </a:t>
            </a:r>
            <a:r>
              <a:rPr lang="pt-BR" sz="2000" dirty="0"/>
              <a:t>antes de completar 5 anos 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000" b="1" dirty="0"/>
              <a:t>Vamos conhecer alguns dos principais erros cometidos pelas empresas.</a:t>
            </a:r>
          </a:p>
        </p:txBody>
      </p:sp>
      <p:sp>
        <p:nvSpPr>
          <p:cNvPr id="15" name="Gráfico 8">
            <a:extLst>
              <a:ext uri="{FF2B5EF4-FFF2-40B4-BE49-F238E27FC236}">
                <a16:creationId xmlns:a16="http://schemas.microsoft.com/office/drawing/2014/main" id="{B01C986A-1AC0-4311-A043-78EB0F64A9F0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DBA523C-6147-426F-9ADB-283D2C06BD00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latin typeface="+mj-lt"/>
              </a:rPr>
              <a:pPr/>
              <a:t>8</a:t>
            </a:fld>
            <a:endParaRPr lang="pt-B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1863736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8" descr="Mulher ao lado de uma janel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8925" t="4740" r="1854"/>
          <a:stretch/>
        </p:blipFill>
        <p:spPr>
          <a:xfrm flipH="1">
            <a:off x="-1" y="1"/>
            <a:ext cx="99122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8"/>
          <p:cNvSpPr/>
          <p:nvPr/>
        </p:nvSpPr>
        <p:spPr>
          <a:xfrm flipH="1">
            <a:off x="4178346" y="-962"/>
            <a:ext cx="8038065" cy="6861788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24" name="Google Shape;224;p8"/>
          <p:cNvSpPr txBox="1"/>
          <p:nvPr/>
        </p:nvSpPr>
        <p:spPr>
          <a:xfrm>
            <a:off x="7438031" y="1912768"/>
            <a:ext cx="4189862" cy="3231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600" b="1" i="1" dirty="0">
                <a:solidFill>
                  <a:schemeClr val="bg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05</a:t>
            </a:r>
            <a:endParaRPr sz="3600" b="1" i="1" dirty="0">
              <a:solidFill>
                <a:schemeClr val="bg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Exo 2 ExtraBold"/>
              <a:buNone/>
            </a:pPr>
            <a:r>
              <a:rPr lang="pt-BR" sz="36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Erros cometidos ao estruturar um negócio</a:t>
            </a:r>
            <a:endParaRPr sz="3600" b="1" i="1" dirty="0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225" name="Google Shape;225;p8"/>
          <p:cNvSpPr/>
          <p:nvPr/>
        </p:nvSpPr>
        <p:spPr>
          <a:xfrm rot="1975791">
            <a:off x="10953604" y="5279151"/>
            <a:ext cx="2204421" cy="2771340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26" name="Google Shape;226;p8"/>
          <p:cNvSpPr txBox="1"/>
          <p:nvPr/>
        </p:nvSpPr>
        <p:spPr>
          <a:xfrm>
            <a:off x="11430000" y="6181223"/>
            <a:ext cx="39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9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227" name="Google Shape;227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36;p9">
            <a:extLst>
              <a:ext uri="{FF2B5EF4-FFF2-40B4-BE49-F238E27FC236}">
                <a16:creationId xmlns:a16="http://schemas.microsoft.com/office/drawing/2014/main" id="{5B13B0EB-F3DE-B673-F174-A51B8C7F891E}"/>
              </a:ext>
            </a:extLst>
          </p:cNvPr>
          <p:cNvSpPr/>
          <p:nvPr/>
        </p:nvSpPr>
        <p:spPr>
          <a:xfrm rot="14469699" flipH="1">
            <a:off x="-9104342" y="-4763619"/>
            <a:ext cx="14768064" cy="16981127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chemeClr val="bg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</p:spTree>
  </p:cSld>
  <p:clrMapOvr>
    <a:masterClrMapping/>
  </p:clrMapOvr>
  <p:transition spd="slow">
    <p:wipe dir="r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-SUITE_ISPRING_PLAYERS_CUSTOMIZATION_2" val="{&quot;universal&quot;:{&quot;skinSettings&quot;:{&quot;borderRadius&quot;:10,&quot;colors&quot;:{&quot;asideBackground&quot;:{&quot;color&quot;:&quot;#EFF1F2&quot;,&quot;opacity&quot;:1,&quot;type&quot;:&quot;SOLID&quot;},&quot;asideElementBackgroundActive&quot;:{&quot;color&quot;:&quot;#D5D9DB&quot;,&quot;opacity&quot;:1,&quot;type&quot;:&quot;SOLID&quot;},&quot;asideElementBackgroundHover&quot;:{&quot;color&quot;:&quot;#DDE2E5&quot;,&quot;opacity&quot;:1,&quot;type&quot;:&quot;SOLID&quot;},&quot;asideElementText&quot;:{&quot;color&quot;:&quot;#34383D&quot;,&quot;opacity&quot;:1,&quot;type&quot;:&quot;SOLID&quot;},&quot;asideElementTextActive&quot;:{&quot;color&quot;:&quot;#42484E&quot;,&quot;opacity&quot;:1,&quot;type&quot;:&quot;SOLID&quot;},&quot;asideElementTextHover&quot;:{&quot;color&quot;:&quot;#42484E&quot;,&quot;opacity&quot;:1,&quot;type&quot;:&quot;SOLID&quot;},&quot;asideLogoBackground&quot;:{&quot;color&quot;:&quot;#EFF1F2&quot;,&quot;opacity&quot;:1,&quot;type&quot;:&quot;SOLID&quot;},&quot;pageBackground&quot;:{&quot;color&quot;:&quot;#DCDEE0&quot;,&quot;opacity&quot;:1,&quot;type&quot;:&quot;SOLID&quot;},&quot;playerBackground&quot;:{&quot;color&quot;:&quot;#FFFFFF&quot;,&quot;opacity&quot;:1,&quot;type&quot;:&quot;SOLID&quot;},&quot;playerText&quot;:{&quot;color&quot;:&quot;#616870&quot;,&quot;opacity&quot;:1,&quot;type&quot;:&quot;SOLID&quot;},&quot;primaryButtonBackground&quot;:{&quot;color&quot;:&quot;#5F8BD9&quot;,&quot;opacity&quot;:1,&quot;type&quot;:&quot;SOLID&quot;},&quot;primaryButtonBackgroundHover&quot;:{&quot;color&quot;:&quot;#5077BB&quot;,&quot;opacity&quot;:1,&quot;type&quot;:&quot;SOLID&quot;},&quot;primaryButtonBorder&quot;:{&quot;color&quot;:&quot;#5F8BD9&quot;,&quot;opacity&quot;:1,&quot;type&quot;:&quot;SOLID&quot;},&quot;primaryButtonBorderHover&quot;:{&quot;color&quot;:&quot;#5077BB&quot;,&quot;opacity&quot;:1,&quot;type&quot;:&quot;SOLID&quot;},&quot;primaryButtonText&quot;:{&quot;color&quot;:&quot;#FFFFFF&quot;,&quot;opacity&quot;:1,&quot;type&quot;:&quot;SOLID&quot;},&quot;primaryButtonTextHover&quot;:{&quot;color&quot;:&quot;#FFFFFF&quot;,&quot;opacity&quot;:1,&quot;type&quot;:&quot;SOLID&quot;},&quot;secondaryButtonBackground&quot;:{&quot;color&quot;:&quot;#F1F2F4&quot;,&quot;opacity&quot;:1,&quot;type&quot;:&quot;SOLID&quot;},&quot;secondaryButtonBackgroundHover&quot;:{&quot;color&quot;:&quot;#E5E5E5&quot;,&quot;opacity&quot;:1,&quot;type&quot;:&quot;SOLID&quot;},&quot;secondaryButtonBorder&quot;:{&quot;color&quot;:&quot;#F1F2F4&quot;,&quot;opacity&quot;:1,&quot;type&quot;:&quot;SOLID&quot;},&quot;secondaryButtonBorderHover&quot;:{&quot;color&quot;:&quot;#E5E5E5&quot;,&quot;opacity&quot;:1,&quot;type&quot;:&quot;SOLID&quot;},&quot;secondaryButtonText&quot;:{&quot;color&quot;:&quot;#616870&quot;,&quot;opacity&quot;:1,&quot;type&quot;:&quot;SOLID&quot;},&quot;secondaryButtonTextHover&quot;:{&quot;color&quot;:&quot;#616870&quot;,&quot;opacity&quot;:1,&quot;type&quot;:&quot;SOLID&quot;}},&quot;controlPanel&quot;:{&quot;navigationMode&quot;:&quot;bySlides&quot;,&quot;progressBar&quot;:{&quot;enabled&quot;:true,&quot;mode&quot;:&quot;presentationTimeline&quot;,&quot;showLabels&quot;:true,&quot;visible&quot;:false},&quot;showCCButton&quot;:false,&quot;showNextButton&quot;:true,&quot;showOutline&quot;:false,&quot;showPlayPause&quot;:false,&quot;showPlaybackRateButton&quot;:false,&quot;showPrevButton&quot;:true,&quot;showRewind&quot;:false,&quot;showSlideNumbers&quot;:true,&quot;showSlideOnlyButton&quot;:false,&quot;showVolumeControl&quot;:false,&quot;visible&quot;:true},&quot;fontFamily&quot;:&quot;Arial&quot;,&quot;miniskinCustomizationEnabled&quot;:true,&quot;outlinePanel&quot;:{&quot;highlightViewedEntries&quot;:false,&quot;multilevel&quot;:true,&quot;numberEntries&quot;:true,&quot;search&quot;:true,&quot;thumbnails&quot;:true},&quot;sidePanel&quot;:{&quot;showAtLeft&quot;:false,&quot;showLogo&quot;:false,&quot;showNotes&quot;:false,&quot;showOutline&quot;:false,&quot;showPresenterInfo&quot;:false,&quot;showPresenterVideo&quot;:false,&quot;visible&quot;:false},&quot;titlePanel&quot;:{&quot;buttons&quot;:[&quot;attachments&quot;],&quot;buttonsAtLeft&quot;:false,&quot;courseTitleVisible&quot;:true,&quot;showLogo&quot;:false,&quot;visible&quot;:false},&quot;version&quot;:&quot;1.0&quot;},&quot;skinMessages&quot;:{&quot;PB_ACCESSIBLE_ARIA_LABEL_BACK_TO_BEGIN&quot;:&quot;Vá para o início do slide&quot;,&quot;PB_ACCESSIBLE_ARIA_LABEL_BOTTOM_PANEL&quot;:&quot;Barra Inferior&quot;,&quot;PB_ACCESSIBLE_ARIA_LABEL_NAVIGATION_BUTTONS&quot;:&quot;Botões de navegação&quot;,&quot;PB_ACCESSIBLE_ARIA_LABEL_SETTINGS&quot;:&quot;Configurações de Acessibilidade&quot;,&quot;PB_ACCESSIBLE_ARIA_LABEL_SLIDE&quot;:&quot;Slide&quot;,&quot;PB_ACCESSIBLE_ARIA_LABEL_TOP_PANEL&quot;:&quot;Barra Superior&quot;,&quot;PB_ACCESSIBLE_AUDIO_NARRATION_LABEL&quot;:&quot;Narração em áudio&quot;,&quot;PB_ACCESSIBLE_NAVIGATION_NEXT_BUTTON&quot;:&quot;Next&quot;,&quot;PB_ACCESSIBLE_NAVIGATION_PREV_BUTTON&quot;:&quot;Previous&quot;,&quot;PB_ACCESSIBLE_SKIN_ENABLE_ACCESSIBILITY_MODE&quot;:&quot;Ative o modo de acessibilidade&quot;,&quot;PB_ACCESSIBLE_SKIN_ENABLE_NORMAL_MODE&quot;:&quot;Desative o modo de acessibilidade&quot;,&quot;PB_ACCESSIBLE_SKIN_PRESENTER_PHOTO&quot;:&quot;Foto do apresentador&quot;,&quot;PB_ACCESSIBLE_SLIDE_N_OF_COUNT&quot;:&quot;Slide %QUESTION_NUMBER% de %TOTAL_QUESTIONS%&quot;,&quot;PB_ACCESSIBLE_VIDEO_NARRATION_LABEL&quot;:&quot;Naração em vídeo&quot;,&quot;PB_ACCESSIBLE_WATERMARK_SKIN_CREATED_WITH&quot;:&quot;Criado com a versão de avaliação do iSpring&quot;,&quot;PB_ATTACHMENT_DOCUMENT_SUBTITLE&quot;:&quot;Document&quot;,&quot;PB_ATTACHMENT_FILE_SUBTITLE&quot;:&quot;File&quot;,&quot;PB_ATTACHMENT_IMAGE_SUBTITLE&quot;:&quot;Picture&quot;,&quot;PB_ATTACHMENT_LINK_SUBTITLE&quot;:&quot;Link&quot;,&quot;PB_ATTACHMENT_VIDEO_SUBTITLE&quot;:&quot;Video&quot;,&quot;PB_BACK_TO_APP_BUTTON_LABEL&quot;:&quot;De volta&quot;,&quot;PB_CC_MENU_OFF&quot;:&quot;Off&quot;,&quot;PB_CC_MENU_ON&quot;:&quot;On&quot;,&quot;PB_CC_MENU_TITLE&quot;:&quot;Notes&quot;,&quot;PB_CONTROL_PANEL_EXIT_FULL_SCREEN&quot;:&quot;Sair full screen&quot;,&quot;PB_CONTROL_PANEL_FULL_SCREEN&quot;:&quot;Full screen&quot;,&quot;PB_CONTROL_PANEL_NEXT&quot;:&quot;PRÓXIMO&quot;,&quot;PB_CONTROL_PANEL_OUTLINE&quot;:&quot;ÍNDICE&quot;,&quot;PB_CONTROL_PANEL_PREV&quot;:&quot;ANTERIOR&quot;,&quot;PB_CONTROL_PANEL_REPLAY&quot;:&quot;Replay&quot;,&quot;PB_CONTROL_PANEL_SLIDE_COUNTER&quot;:&quot;%SLIDE_NUMBER% de %TOTAL_SLIDES%&quot;,&quot;PB_CONTROL_PANEL_VOLUME_CONTROL&quot;:&quot;Volume&quot;,&quot;PB_CURRENT_SLIDE_IS_NOT_COMPLETED&quot;:&quot;Você tem que ver o slide inteiro para continuar&quot;,&quot;PB_DOMAIN_RESTRICTION&quot;:&quot;Desculpe, o autor desativou a visualização da apresentação neste domínio.&quot;,&quot;PB_DRAWING_TOOLS_END_DRAWING&quot;:&quot;Final de Desenho&quot;,&quot;PB_DRAWING_TOOLS_ERASER&quot;:&quot;Apagador&quot;,&quot;PB_DRAWING_TOOLS_ERASE_ALL&quot;:&quot;Excluir Tudo&quot;,&quot;PB_DRAWING_TOOLS_HIGHLIGHTER&quot;:&quot;Marcador&quot;,&quot;PB_DRAWING_TOOLS_PEN&quot;:&quot;Caneta&quot;,&quot;PB_ENTER_PASSWORD&quot;:&quot;Digite a senha para assistir a apresentação&quot;,&quot;PB_INCORRECT_PASSWORD&quot;:&quot;Senha incorreta&quot;,&quot;PB_INTERACTION_SLIDE_WINDOW_TEXT&quot;:&quot;Você deve concluir a interação antes de sair deste slide.&quot;,&quot;PB_MESSAGE_BOX_NO&quot;:&quot;NÃO&quot;,&quot;PB_MESSAGE_BOX_OK&quot;:&quot;OK&quot;,&quot;PB_MESSAGE_BOX_YES&quot;:&quot;SIM&quot;,&quot;PB_NAVIGATION_IS_RESTRICTED&quot;:&quot;Você só pode acessar slides visualizados anteriormente.&quot;,&quot;PB_NAVIGATION_IS_SEQUENTIAL&quot;:&quot;Você tem que ver os slides na ordem definida.&quot;,&quot;PB_PLAYBACK_RATE_MENU_CAPTION&quot;:&quot;Speed&quot;,&quot;PB_PRECEDING_QUIZ_FAILED_WINDOW_TEXT&quot;:&quot;Você não pode avançar porque você não passou no teste do slide%SLIDE_INDEX%.&quot;,&quot;PB_PRECEDING_QUIZ_NOT_COMPLETED_WINDOW_TEXT&quot;:&quot;Você deve tentar o teste do slide %SLIDE_INDEX% para avançar.&quot;,&quot;PB_PRECEDING_QUIZ_NOT_PASSED_WINDOW_TEXT&quot;:&quot;Você deve passar o questionário do slide %SLIDE_INDEX% para avançar.&quot;,&quot;PB_PRECEDING_SCENARIO_FAILED_WINDOW_TEXT&quot;:&quot;Você não pode avançar porque você não passou a simulação do slide %SLIDE_INDEX%.&quot;,&quot;PB_PRECEDING_SCENARIO_NOT_COMPLETED_WINDOW_TEXT&quot;:&quot;Você deve tentar a simulação no slide %SLIDE_INDEX% para avançar.&quot;,&quot;PB_PRECEDING_SCENARIO_NOT_PASSED_WINDOW_TEXT&quot;:&quot;Você deve passar na simulação do slide %SLIDE_INDEX% para avançar.&quot;,&quot;PB_PRESENTER_COLLAPSE_BIO&quot;:&quot;Show less&quot;,&quot;PB_PRESENTER_EMAIL&quot;:&quot;Email&quot;,&quot;PB_PRESENTER_EXPAND_BIO&quot;:&quot;Show more&quot;,&quot;PB_PRESENTER_NO_INFO&quot;:&quot;Sem informaão do Apresentador&quot;,&quot;PB_PRESENTER_WEBSITE&quot;:&quot;Página Web&quot;,&quot;PB_QUIZ_SLIDE_WINDOW_TEXT&quot;:&quot;Você deve concluir o questionário antes de sair deste slide.&quot;,&quot;PB_RATE_MENU_CAPTION&quot;:&quot;Speed&quot;,&quot;PB_RATE_MENU_DEFAULT_RATE&quot;:&quot;Normal&quot;,&quot;PB_RESUME_PRESENTATION_WINDOW_TEXT&quot;:&quot;Gostaria de retomar a apresentação do último slide visualizado?&quot;,&quot;PB_SCENARIO_SLIDE_WINDOW_TEXT&quot;:&quot;Você deve completar a simulação antes de sair deste slide.&quot;,&quot;PB_SEARCH_CANCEL&quot;:&quot;Cancelar&quot;,&quot;PB_SEARCH_NO_RESULTS_LABEL&quot;:&quot;Nenhuma equivalência encontrada&quot;,&quot;PB_SEARCH_PANEL_DEFAULT_TEXT&quot;:&quot;Procurar&quot;,&quot;PB_SEARCH_RESULTS_LABEL&quot;:&quot;RESULTADOS DA PESQUISA:&quot;,&quot;PB_SEARCH_RESULT_IN_NOTES&quot;:&quot;in notes&quot;,&quot;PB_SEARCH_RESULT_IN_TEXT_LABEL&quot;:&quot;[Slide text]&quot;,&quot;PB_SUBTITLES_MENU_CAPTION&quot;:&quot;Subtitles&quot;,&quot;PB_SUBTITLES_OFF&quot;:&quot;Desligar&quot;,&quot;PB_TAB_NOTES_LABEL&quot;:&quot;NOTAS&quot;,&quot;PB_TAB_OUTLINE_LABEL&quot;:&quot;ESBOÇO&quot;,&quot;PB_TIME_RESTRICTION&quot;:&quot;Desculpe, o autor desativou a visualização da apresentação no momento.&quot;,&quot;PB_TITLE_PANEL_ATTACHMENTS&quot;:&quot;Recursos&quot;,&quot;PB_TITLE_PANEL_MARKER_TOOLS&quot;:&quot;Marcadores&quot;,&quot;PB_TITLE_PANEL_NOTES&quot;:&quot;Notas&quot;,&quot;PB_TITLE_PANEL_OUTLINE&quot;:&quot;Esboço&quot;,&quot;PB_TITLE_PANEL_PRESENTER_INFO&quot;:&quot;Informação do apresentador&quot;,&quot;PB_TREE_CONTROL_LOADING&quot;:&quot;Carregando…&quot;,&quot;PB_VIDEO_WINDOW_NO_VIDEO_LABEL&quot;:&quot;Sem vídeo&quot;},&quot;playbackAndNavigationSettings&quot;:{&quot;autoStart&quot;:true,&quot;saveAnimationStates&quot;:true,&quot;loopPresentation&quot;:false,&quot;autoPlayAnimations&quot;:false,&quot;autoPlayAnimationsTime&quot;:1,&quot;navigationType&quot;:&quot;FREE&quot;,&quot;resumeMode&quot;:&quot;PROMPT&quot;,&quot;enableKeyboardNavigation&quot;:true},&quot;keyboardSettings&quot;:&quot;&quot;,&quot;skinVersion&quot;:2,&quot;skinCompatibleVersion&quot;:0,&quot;publishSettings&quot;:{&quot;backgroundColor&quot;:&quot;#DCDEE0&quot;,&quot;playerDimensions&quot;:{&quot;height&quot;:74,&quot;width&quot;:24},&quot;playerModule&quot;:&quot;UniversalHtml&quot;,&quot;presentationContent&quot;:{&quot;metadata&quot;:{&quot;references&quot;:false,&quot;texts&quot;:[&quot;DT_HYPERLINK_TOOLTIP&quot;]},&quot;resources&quot;:{&quot;attachments&quot;:false,&quot;companyLogos&quot;:null,&quot;fonts&quot;:[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&quot;,&quot;fontFamily&quot;:&quot;Arial&quot;,&quot;isBold&quot;:false,&quot;isItalic&quot;:false,&quot;isSemibold&quot;:false,&quot;substituteFontFamily&quot;:&quot;Arial&quot;},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b&quot;,&quot;fontFamily&quot;:&quot;Arial&quot;,&quot;isBold&quot;:true,&quot;isItalic&quot;:false,&quot;isSemibold&quot;:false,&quot;substituteFontFamily&quot;:&quot;Arial&quot;},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i&quot;,&quot;fontFamily&quot;:&quot;Arial&quot;,&quot;isBold&quot;:false,&quot;isItalic&quot;:true,&quot;isSemibold&quot;:false,&quot;substituteFontFamily&quot;:&quot;Arial&quot;},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bi&quot;,&quot;fontFamily&quot;:&quot;Arial&quot;,&quot;isBold&quot;:true,&quot;isItalic&quot;:true,&quot;isSemibold&quot;:false,&quot;substituteFontFamily&quot;:&quot;Arial&quot;},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sb&quot;,&quot;fontFamily&quot;:&quot;Arial&quot;,&quot;isBold&quot;:false,&quot;isItalic&quot;:false,&quot;isSemibold&quot;:true,&quot;substituteFontFamily&quot;:&quot;Arial&quot;},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sbi&quot;,&quot;fontFamily&quot;:&quot;Arial&quot;,&quot;isBold&quot;:false,&quot;isItalic&quot;:true,&quot;isSemibold&quot;:true,&quot;substituteFontFamily&quot;:&quot;Arial&quot;}],&quot;interactivity&quot;:{&quot;fullSupport&quot;:true},&quot;presenterPhotos&quot;:null,&quot;slideThumbnails&quot;:{&quot;enlargeToFit&quot;:false,&quot;height&quot;:59,&quot;jpegQuality&quot;:100,&quot;keepAspectRatio&quot;:true,&quot;width&quot;:78},&quot;videoNarrations&quot;:null}}},&quot;ceipData&quot;:{&quot;enableMiniSkinCustomization&quot;:true,&quot;playerLayout&quot;:&quot;custom&quot;,&quot;playerLayoutFooter&quot;:&quot;slideNumber,goToPrev,goToNext&quot;,&quot;playerLayoutHeader&quot;:&quot;&quot;,&quot;playerLayoutHeaderButtonsPosition&quot;:&quot;&quot;,&quot;playerLayoutOutline&quot;:&quot;&quot;,&quot;playerLayoutProgress&quot;:&quot;&quot;,&quot;playerLayoutProgressMode&quot;:&quot;&quot;,&quot;playerLayoutSidebar&quot;:&quot;&quot;,&quot;playerLayoutSidebarPosition&quot;:&quot;&quot;,&quot;playerMessages&quot;:&quot;custom&quot;,&quot;playerNavigationAutoStart&quot;:true,&quot;playerNavigationEnableKeyboardNavigation&quot;:true,&quot;playerNavigationMode&quot;:&quot;bySlides&quot;,&quot;playerNavigationOnRestart&quot;:&quot;prompt&quot;,&quot;playerNavigationSaveAnimationStates&quot;:true,&quot;playerNavigationType&quot;:&quot;free&quot;,&quot;playerTheme&quot;:&quot;custom&quot;,&quot;playerThemeBorderRadius&quot;:10,&quot;playerThemeColorScheme&quot;:&quot;builtin.lightBlue&quot;,&quot;playerThemeFont&quot;:&quot;Arial&quot;}}}"/>
  <p:tag name="ISPRING-SUITE_ISPRING_CURRENT_PLAYER_ID" val="universal"/>
  <p:tag name="ISPRING_PRESENTATION_COURSE_TITLE" val="2.2 - Olhar estratégico - R01"/>
  <p:tag name="ISPRING_ULTRA_SCORM_LESSON_TITLE" val="2.2 - Olhar estratégico"/>
  <p:tag name="ISPRING_ULTRA_SCORM_COURSE_ID" val="FCE23EB9-2ED8-47C3-B7CC-F6A8DF26AB65"/>
  <p:tag name="ISPRING_CMI5_LAUNCH_METHOD" val="any window"/>
  <p:tag name="ISPRING_SCORM_RATE_SLIDES" val="1"/>
  <p:tag name="ISPRING_SCORM_PASSING_SCORE" val="100.000000"/>
  <p:tag name="ISPRINGCLOUDFOLDERID" val="1"/>
  <p:tag name="ISPRINGONLINEFOLDERID" val="1"/>
  <p:tag name="ISPRING_OUTPUT_FOLDER" val="[[&quot;o\uFFFDY\uFFFD{88FD052C-7D39-4A0B-8043-8D93854AA114}&quot;,&quot;G:\\Meu Drive\\2021_HUBNER ARQUITETURA\\00_21_19_Quiron\\23_SICREDI_EMPREENDEDORAS\\FINALIZADOS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publishDestination&quot;:&quot;LMS&quot;,&quot;wordSettings&quot;:{&quot;printCopies&quot;:1},&quot;studioSettings&quot;:{&quot;onlineDestinationFolderId&quot;:&quot;0&quot;}}"/>
  <p:tag name="ISPRING_FIRST_PUBLISH" val="1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LMS_API_VERSION" val="SCORM 2004 (4th edition)"/>
  <p:tag name="ISPRING_ULTRA_SCORM_COURCE_TITLE" val="2.2 - Olhar estratégico - SCORM 2004"/>
  <p:tag name="ISPRING_SCORM_RATE_QUIZZES" val="0"/>
  <p:tag name="ISPRING_PRESENTATION_TITLE" val="2.2 - Olhar estratégico - SCORM 200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7C4042A-11D5-4CA0-9AED-9264A2C0A369}:81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CE1D42B-296C-41D4-8633-19106E73316E}:25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411C36-1230-4E79-B23A-48B306A03AFD}:81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28C1AD9-D6E7-4577-A434-6FACC4C65AF1}:27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900B71-B4E2-40C7-AD13-0DD91D3AE577}:855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7ADB036-5731-41E9-BEC6-8F6328F76AF7}:33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408E3E-BC39-46A8-AD60-0E303EAAFD9A}:8496"/>
</p:tagLst>
</file>

<file path=ppt/theme/theme1.xml><?xml version="1.0" encoding="utf-8"?>
<a:theme xmlns:a="http://schemas.openxmlformats.org/drawingml/2006/main" name="Tema do Office">
  <a:themeElements>
    <a:clrScheme name="Sicredi">
      <a:dk1>
        <a:srgbClr val="262626"/>
      </a:dk1>
      <a:lt1>
        <a:srgbClr val="FFFFFF"/>
      </a:lt1>
      <a:dk2>
        <a:srgbClr val="F06478"/>
      </a:dk2>
      <a:lt2>
        <a:srgbClr val="FFCD00"/>
      </a:lt2>
      <a:accent1>
        <a:srgbClr val="FF6400"/>
      </a:accent1>
      <a:accent2>
        <a:srgbClr val="46D7FF"/>
      </a:accent2>
      <a:accent3>
        <a:srgbClr val="1E9B32"/>
      </a:accent3>
      <a:accent4>
        <a:srgbClr val="828A82"/>
      </a:accent4>
      <a:accent5>
        <a:srgbClr val="0A4B1E"/>
      </a:accent5>
      <a:accent6>
        <a:srgbClr val="64C800"/>
      </a:accent6>
      <a:hlink>
        <a:srgbClr val="46D7FF"/>
      </a:hlink>
      <a:folHlink>
        <a:srgbClr val="F06478"/>
      </a:folHlink>
    </a:clrScheme>
    <a:fontScheme name="Sicredi">
      <a:majorFont>
        <a:latin typeface="Exo 2.0 Extra Bold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mDescricao xmlns="5d01c54c-98c5-4681-b2de-261132f90f7a">4.2 - Análise de mercado</CmDescricao>
    <CmCategoria xmlns="5d01c54c-98c5-4681-b2de-261132f90f7a">78</CmCategoria>
    <CmOrdem xmlns="5d01c54c-98c5-4681-b2de-261132f90f7a">3</CmOrdem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Materiais" ma:contentTypeID="0x010100385D3196928907479B521E8100A4944F00D5796FB70C8EDC4FA452DAC528136A8F" ma:contentTypeVersion="11" ma:contentTypeDescription="Crie um novo documento." ma:contentTypeScope="" ma:versionID="a8ff81b5e2de93d9b7d21238f1649353">
  <xsd:schema xmlns:xsd="http://www.w3.org/2001/XMLSchema" xmlns:xs="http://www.w3.org/2001/XMLSchema" xmlns:p="http://schemas.microsoft.com/office/2006/metadata/properties" xmlns:ns2="5d01c54c-98c5-4681-b2de-261132f90f7a" xmlns:ns3="39995f0c-aa0f-4156-9ebb-631744bc52a5" targetNamespace="http://schemas.microsoft.com/office/2006/metadata/properties" ma:root="true" ma:fieldsID="e3b36efd162006ffeb59b2d19b92d86d" ns2:_="" ns3:_="">
    <xsd:import namespace="5d01c54c-98c5-4681-b2de-261132f90f7a"/>
    <xsd:import namespace="39995f0c-aa0f-4156-9ebb-631744bc52a5"/>
    <xsd:element name="properties">
      <xsd:complexType>
        <xsd:sequence>
          <xsd:element name="documentManagement">
            <xsd:complexType>
              <xsd:all>
                <xsd:element ref="ns2:CmDescricao"/>
                <xsd:element ref="ns2:CmCategoria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2:CmOrdem" minOccurs="0"/>
                <xsd:element ref="ns3:MediaServiceObjectDetectorVersion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01c54c-98c5-4681-b2de-261132f90f7a" elementFormDefault="qualified">
    <xsd:import namespace="http://schemas.microsoft.com/office/2006/documentManagement/types"/>
    <xsd:import namespace="http://schemas.microsoft.com/office/infopath/2007/PartnerControls"/>
    <xsd:element name="CmDescricao" ma:index="8" ma:displayName="Descrição" ma:internalName="CmDescricao" ma:readOnly="false">
      <xsd:simpleType>
        <xsd:restriction base="dms:Note"/>
      </xsd:simpleType>
    </xsd:element>
    <xsd:element name="CmCategoria" ma:index="9" nillable="true" ma:displayName="Categorias" ma:format="Dropdown" ma:list="ab5e5b63-3857-4872-bd8e-ed889b25f63c" ma:internalName="CmCategoria" ma:showField="Title">
      <xsd:simpleType>
        <xsd:restriction base="dms:Lookup"/>
      </xsd:simpleType>
    </xsd:element>
    <xsd:element name="CmOrdem" ma:index="13" nillable="true" ma:displayName="Ordem" ma:internalName="CmOrdem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95f0c-aa0f-4156-9ebb-631744bc5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AB595D-D89F-43FE-B797-A9B07F4DDDCC}">
  <ds:schemaRefs>
    <ds:schemaRef ds:uri="http://schemas.microsoft.com/office/2006/metadata/properties"/>
    <ds:schemaRef ds:uri="http://schemas.microsoft.com/office/infopath/2007/PartnerControls"/>
    <ds:schemaRef ds:uri="5d01c54c-98c5-4681-b2de-261132f90f7a"/>
  </ds:schemaRefs>
</ds:datastoreItem>
</file>

<file path=customXml/itemProps2.xml><?xml version="1.0" encoding="utf-8"?>
<ds:datastoreItem xmlns:ds="http://schemas.openxmlformats.org/officeDocument/2006/customXml" ds:itemID="{9DEB4BF2-247B-4604-BEB6-F5550DB6A4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B64856-EA48-42E3-A5C6-BA7F2A1CC4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01c54c-98c5-4681-b2de-261132f90f7a"/>
    <ds:schemaRef ds:uri="39995f0c-aa0f-4156-9ebb-631744bc52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17991</TotalTime>
  <Words>6268</Words>
  <Application>Microsoft Office PowerPoint</Application>
  <PresentationFormat>Widescreen</PresentationFormat>
  <Paragraphs>822</Paragraphs>
  <Slides>43</Slides>
  <Notes>43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43</vt:i4>
      </vt:variant>
    </vt:vector>
  </HeadingPairs>
  <TitlesOfParts>
    <vt:vector size="44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4.2 - Análise de mercado</dc:title>
  <dc:creator>Marcelo Carvalho</dc:creator>
  <cp:lastModifiedBy>Fernando Henrique Granato Martins</cp:lastModifiedBy>
  <cp:revision>256</cp:revision>
  <dcterms:created xsi:type="dcterms:W3CDTF">2022-10-10T17:29:31Z</dcterms:created>
  <dcterms:modified xsi:type="dcterms:W3CDTF">2023-12-07T13:39:39Z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0x010100385D3196928907479B521E8100A4944F00D5796FB70C8EDC4FA452DAC528136A8F</vt:lpwstr>
  </property>
  <property fmtid="{D5CDD505-2E9C-101B-9397-08002B2CF9AE}" pid="3" name="MSIP_Label_99deea41-824f-4c3c-afd5-7afdfc16eee8_Enabled">
    <vt:lpwstr>true</vt:lpwstr>
  </property>
  <property fmtid="{D5CDD505-2E9C-101B-9397-08002B2CF9AE}" pid="4" name="MSIP_Label_99deea41-824f-4c3c-afd5-7afdfc16eee8_SetDate">
    <vt:lpwstr>2023-12-07T13:39:37Z</vt:lpwstr>
  </property>
  <property fmtid="{D5CDD505-2E9C-101B-9397-08002B2CF9AE}" pid="5" name="MSIP_Label_99deea41-824f-4c3c-afd5-7afdfc16eee8_Method">
    <vt:lpwstr>Standard</vt:lpwstr>
  </property>
  <property fmtid="{D5CDD505-2E9C-101B-9397-08002B2CF9AE}" pid="6" name="MSIP_Label_99deea41-824f-4c3c-afd5-7afdfc16eee8_Name">
    <vt:lpwstr>99deea41-824f-4c3c-afd5-7afdfc16eee8</vt:lpwstr>
  </property>
  <property fmtid="{D5CDD505-2E9C-101B-9397-08002B2CF9AE}" pid="7" name="MSIP_Label_99deea41-824f-4c3c-afd5-7afdfc16eee8_SiteId">
    <vt:lpwstr>3223964c-6e1f-48ba-b705-423351281a8c</vt:lpwstr>
  </property>
  <property fmtid="{D5CDD505-2E9C-101B-9397-08002B2CF9AE}" pid="8" name="MSIP_Label_99deea41-824f-4c3c-afd5-7afdfc16eee8_ActionId">
    <vt:lpwstr>d14fb417-b2b1-4eec-9898-9d17f1adb5da</vt:lpwstr>
  </property>
  <property fmtid="{D5CDD505-2E9C-101B-9397-08002B2CF9AE}" pid="9" name="MSIP_Label_99deea41-824f-4c3c-afd5-7afdfc16eee8_ContentBits">
    <vt:lpwstr>2</vt:lpwstr>
  </property>
  <property fmtid="{D5CDD505-2E9C-101B-9397-08002B2CF9AE}" pid="10" name="ClassificationContentMarkingFooterLocations">
    <vt:lpwstr>Tema do Office:8</vt:lpwstr>
  </property>
  <property fmtid="{D5CDD505-2E9C-101B-9397-08002B2CF9AE}" pid="11" name="ClassificationContentMarkingFooterText">
    <vt:lpwstr>Classificação da informação: Uso Interno</vt:lpwstr>
  </property>
</Properties>
</file>