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57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53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2.xml" ContentType="application/vnd.openxmlformats-officedocument.presentationml.notesSlide+xml"/>
  <Override PartName="/ppt/slideMasters/slideMaster2.xml" ContentType="application/vnd.openxmlformats-officedocument.presentationml.slideMaster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18.xml" ContentType="application/vnd.openxmlformats-officedocument.presentationml.notesSlide+xml"/>
  <Override PartName="/ppt/slideLayouts/slideLayout6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Layouts/slideLayout7.xml" ContentType="application/vnd.openxmlformats-officedocument.presentationml.slideLayout+xml"/>
  <Override PartName="/ppt/notesSlides/notesSlide20.xml" ContentType="application/vnd.openxmlformats-officedocument.presentationml.notesSlide+xml"/>
  <Override PartName="/ppt/slideLayouts/slideLayout8.xml" ContentType="application/vnd.openxmlformats-officedocument.presentationml.slideLayout+xml"/>
  <Override PartName="/ppt/notesSlides/notesSlide21.xml" ContentType="application/vnd.openxmlformats-officedocument.presentationml.notesSlide+xml"/>
  <Override PartName="/ppt/slideLayouts/slideLayout9.xml" ContentType="application/vnd.openxmlformats-officedocument.presentationml.slideLayout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23.xml" ContentType="application/vnd.openxmlformats-officedocument.presentationml.notesSlide+xml"/>
  <Override PartName="/ppt/slideLayouts/slideLayout11.xml" ContentType="application/vnd.openxmlformats-officedocument.presentationml.slideLayout+xml"/>
  <Override PartName="/ppt/notesSlides/notesSlide24.xml" ContentType="application/vnd.openxmlformats-officedocument.presentationml.notesSlide+xml"/>
  <Override PartName="/ppt/slideLayouts/slideLayout12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Layouts/slideLayout13.xml" ContentType="application/vnd.openxmlformats-officedocument.presentationml.slideLayout+xml"/>
  <Override PartName="/ppt/notesSlides/notesSlide26.xml" ContentType="application/vnd.openxmlformats-officedocument.presentationml.notesSlide+xml"/>
  <Override PartName="/ppt/slideLayouts/slideLayout14.xml" ContentType="application/vnd.openxmlformats-officedocument.presentationml.slideLayout+xml"/>
  <Override PartName="/ppt/notesSlides/notesSlide27.xml" ContentType="application/vnd.openxmlformats-officedocument.presentationml.notesSlide+xml"/>
  <Override PartName="/ppt/slideLayouts/slideLayout15.xml" ContentType="application/vnd.openxmlformats-officedocument.presentationml.slideLayout+xml"/>
  <Override PartName="/ppt/notesSlides/notesSlide28.xml" ContentType="application/vnd.openxmlformats-officedocument.presentationml.notesSlide+xml"/>
  <Override PartName="/ppt/slideLayouts/slideLayout1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Layouts/slideLayout17.xml" ContentType="application/vnd.openxmlformats-officedocument.presentationml.slideLayout+xml"/>
  <Override PartName="/ppt/notesSlides/notesSlide30.xml" ContentType="application/vnd.openxmlformats-officedocument.presentationml.notesSlid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ppt/changesInfos/changesInfo1.xml" ContentType="application/vnd.ms-powerpoint.changesinfo+xml"/>
  <Override PartName="/ppt/tags/tag55.xml" ContentType="application/vnd.openxmlformats-officedocument.presentationml.tags+xml"/>
  <Override PartName="/ppt/tags/tag54.xml" ContentType="application/vnd.openxmlformats-officedocument.presentationml.tags+xml"/>
  <Override PartName="/ppt/tags/tag53.xml" ContentType="application/vnd.openxmlformats-officedocument.presentationml.tags+xml"/>
  <Override PartName="/ppt/tags/tag52.xml" ContentType="application/vnd.openxmlformats-officedocument.presentationml.tags+xml"/>
  <Override PartName="/ppt/tags/tag51.xml" ContentType="application/vnd.openxmlformats-officedocument.presentationml.tags+xml"/>
  <Override PartName="/ppt/tags/tag50.xml" ContentType="application/vnd.openxmlformats-officedocument.presentationml.tags+xml"/>
  <Override PartName="/ppt/tags/tag49.xml" ContentType="application/vnd.openxmlformats-officedocument.presentationml.tags+xml"/>
  <Override PartName="/ppt/tags/tag48.xml" ContentType="application/vnd.openxmlformats-officedocument.presentationml.tags+xml"/>
  <Override PartName="/ppt/tags/tag47.xml" ContentType="application/vnd.openxmlformats-officedocument.presentationml.tags+xml"/>
  <Override PartName="/ppt/tags/tag46.xml" ContentType="application/vnd.openxmlformats-officedocument.presentationml.tags+xml"/>
  <Override PartName="/ppt/tags/tag45.xml" ContentType="application/vnd.openxmlformats-officedocument.presentationml.tags+xml"/>
  <Override PartName="/ppt/tags/tag44.xml" ContentType="application/vnd.openxmlformats-officedocument.presentationml.tags+xml"/>
  <Override PartName="/ppt/tags/tag43.xml" ContentType="application/vnd.openxmlformats-officedocument.presentationml.tags+xml"/>
  <Override PartName="/ppt/tags/tag42.xml" ContentType="application/vnd.openxmlformats-officedocument.presentationml.tags+xml"/>
  <Override PartName="/ppt/tags/tag41.xml" ContentType="application/vnd.openxmlformats-officedocument.presentationml.tags+xml"/>
  <Override PartName="/ppt/tags/tag40.xml" ContentType="application/vnd.openxmlformats-officedocument.presentationml.tags+xml"/>
  <Override PartName="/ppt/tags/tag39.xml" ContentType="application/vnd.openxmlformats-officedocument.presentationml.tags+xml"/>
  <Override PartName="/ppt/tags/tag38.xml" ContentType="application/vnd.openxmlformats-officedocument.presentationml.tags+xml"/>
  <Override PartName="/ppt/tags/tag37.xml" ContentType="application/vnd.openxmlformats-officedocument.presentationml.tags+xml"/>
  <Override PartName="/ppt/tags/tag36.xml" ContentType="application/vnd.openxmlformats-officedocument.presentationml.tags+xml"/>
  <Override PartName="/ppt/tags/tag35.xml" ContentType="application/vnd.openxmlformats-officedocument.presentationml.tags+xml"/>
  <Override PartName="/ppt/tags/tag34.xml" ContentType="application/vnd.openxmlformats-officedocument.presentationml.tags+xml"/>
  <Override PartName="/ppt/tags/tag33.xml" ContentType="application/vnd.openxmlformats-officedocument.presentationml.tags+xml"/>
  <Override PartName="/ppt/tags/tag32.xml" ContentType="application/vnd.openxmlformats-officedocument.presentationml.tags+xml"/>
  <Override PartName="/ppt/tags/tag31.xml" ContentType="application/vnd.openxmlformats-officedocument.presentationml.tags+xml"/>
  <Override PartName="/ppt/tags/tag30.xml" ContentType="application/vnd.openxmlformats-officedocument.presentationml.tags+xml"/>
  <Override PartName="/ppt/tags/tag29.xml" ContentType="application/vnd.openxmlformats-officedocument.presentationml.tags+xml"/>
  <Override PartName="/ppt/tags/tag28.xml" ContentType="application/vnd.openxmlformats-officedocument.presentationml.tags+xml"/>
  <Override PartName="/ppt/tags/tag27.xml" ContentType="application/vnd.openxmlformats-officedocument.presentationml.tags+xml"/>
  <Override PartName="/ppt/tags/tag26.xml" ContentType="application/vnd.openxmlformats-officedocument.presentationml.tags+xml"/>
  <Override PartName="/ppt/tags/tag25.xml" ContentType="application/vnd.openxmlformats-officedocument.presentationml.tags+xml"/>
  <Override PartName="/ppt/tags/tag24.xml" ContentType="application/vnd.openxmlformats-officedocument.presentationml.tags+xml"/>
  <Override PartName="/ppt/tags/tag23.xml" ContentType="application/vnd.openxmlformats-officedocument.presentationml.tags+xml"/>
  <Override PartName="/ppt/tags/tag22.xml" ContentType="application/vnd.openxmlformats-officedocument.presentationml.tags+xml"/>
  <Override PartName="/ppt/tags/tag21.xml" ContentType="application/vnd.openxmlformats-officedocument.presentationml.tags+xml"/>
  <Override PartName="/ppt/tags/tag20.xml" ContentType="application/vnd.openxmlformats-officedocument.presentationml.tags+xml"/>
  <Override PartName="/ppt/tags/tag19.xml" ContentType="application/vnd.openxmlformats-officedocument.presentationml.tags+xml"/>
  <Override PartName="/ppt/tags/tag18.xml" ContentType="application/vnd.openxmlformats-officedocument.presentationml.tags+xml"/>
  <Override PartName="/ppt/tags/tag17.xml" ContentType="application/vnd.openxmlformats-officedocument.presentationml.tags+xml"/>
  <Override PartName="/ppt/tags/tag16.xml" ContentType="application/vnd.openxmlformats-officedocument.presentationml.tags+xml"/>
  <Override PartName="/ppt/tags/tag15.xml" ContentType="application/vnd.openxmlformats-officedocument.presentationml.tags+xml"/>
  <Override PartName="/ppt/tags/tag14.xml" ContentType="application/vnd.openxmlformats-officedocument.presentationml.tags+xml"/>
  <Override PartName="/ppt/tags/tag13.xml" ContentType="application/vnd.openxmlformats-officedocument.presentationml.tags+xml"/>
  <Override PartName="/ppt/tags/tag12.xml" ContentType="application/vnd.openxmlformats-officedocument.presentationml.tags+xml"/>
  <Override PartName="/ppt/tags/tag11.xml" ContentType="application/vnd.openxmlformats-officedocument.presentationml.tags+xml"/>
  <Override PartName="/ppt/tags/tag10.xml" ContentType="application/vnd.openxmlformats-officedocument.presentationml.tags+xml"/>
  <Override PartName="/ppt/tags/tag9.xml" ContentType="application/vnd.openxmlformats-officedocument.presentationml.tags+xml"/>
  <Override PartName="/ppt/tags/tag8.xml" ContentType="application/vnd.openxmlformats-officedocument.presentationml.tags+xml"/>
  <Override PartName="/ppt/tags/tag7.xml" ContentType="application/vnd.openxmlformats-officedocument.presentationml.tags+xml"/>
  <Override PartName="/ppt/tags/tag6.xml" ContentType="application/vnd.openxmlformats-officedocument.presentationml.tags+xml"/>
  <Override PartName="/ppt/tags/tag5.xml" ContentType="application/vnd.openxmlformats-officedocument.presentationml.tags+xml"/>
  <Override PartName="/ppt/tags/tag4.xml" ContentType="application/vnd.openxmlformats-officedocument.presentationml.tag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61"/>
  </p:notesMasterIdLst>
  <p:sldIdLst>
    <p:sldId id="8216" r:id="rId3"/>
    <p:sldId id="8217" r:id="rId4"/>
    <p:sldId id="8572" r:id="rId5"/>
    <p:sldId id="8582" r:id="rId6"/>
    <p:sldId id="8125" r:id="rId7"/>
    <p:sldId id="8116" r:id="rId8"/>
    <p:sldId id="283" r:id="rId9"/>
    <p:sldId id="8118" r:id="rId10"/>
    <p:sldId id="293" r:id="rId11"/>
    <p:sldId id="298" r:id="rId12"/>
    <p:sldId id="294" r:id="rId13"/>
    <p:sldId id="286" r:id="rId14"/>
    <p:sldId id="295" r:id="rId15"/>
    <p:sldId id="8120" r:id="rId16"/>
    <p:sldId id="296" r:id="rId17"/>
    <p:sldId id="8121" r:id="rId18"/>
    <p:sldId id="297" r:id="rId19"/>
    <p:sldId id="8122" r:id="rId20"/>
    <p:sldId id="299" r:id="rId21"/>
    <p:sldId id="282" r:id="rId22"/>
    <p:sldId id="300" r:id="rId23"/>
    <p:sldId id="301" r:id="rId24"/>
    <p:sldId id="302" r:id="rId25"/>
    <p:sldId id="8084" r:id="rId26"/>
    <p:sldId id="8085" r:id="rId27"/>
    <p:sldId id="303" r:id="rId28"/>
    <p:sldId id="304" r:id="rId29"/>
    <p:sldId id="309" r:id="rId30"/>
    <p:sldId id="310" r:id="rId31"/>
    <p:sldId id="266" r:id="rId32"/>
    <p:sldId id="307" r:id="rId33"/>
    <p:sldId id="8207" r:id="rId34"/>
    <p:sldId id="311" r:id="rId35"/>
    <p:sldId id="312" r:id="rId36"/>
    <p:sldId id="8086" r:id="rId37"/>
    <p:sldId id="8219" r:id="rId38"/>
    <p:sldId id="8574" r:id="rId39"/>
    <p:sldId id="8220" r:id="rId40"/>
    <p:sldId id="337" r:id="rId41"/>
    <p:sldId id="8206" r:id="rId42"/>
    <p:sldId id="8575" r:id="rId43"/>
    <p:sldId id="4732" r:id="rId44"/>
    <p:sldId id="8208" r:id="rId45"/>
    <p:sldId id="8209" r:id="rId46"/>
    <p:sldId id="8210" r:id="rId47"/>
    <p:sldId id="8211" r:id="rId48"/>
    <p:sldId id="8212" r:id="rId49"/>
    <p:sldId id="8213" r:id="rId50"/>
    <p:sldId id="8214" r:id="rId51"/>
    <p:sldId id="8215" r:id="rId52"/>
    <p:sldId id="8111" r:id="rId53"/>
    <p:sldId id="8576" r:id="rId54"/>
    <p:sldId id="8581" r:id="rId55"/>
    <p:sldId id="325" r:id="rId56"/>
    <p:sldId id="336" r:id="rId57"/>
    <p:sldId id="8205" r:id="rId58"/>
    <p:sldId id="8496" r:id="rId59"/>
    <p:sldId id="262" r:id="rId60"/>
  </p:sldIdLst>
  <p:sldSz cx="12192000" cy="6858000"/>
  <p:notesSz cx="6858000" cy="9144000"/>
  <p:custDataLst>
    <p:tags r:id="rId62"/>
  </p:custData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6478"/>
    <a:srgbClr val="828A82"/>
    <a:srgbClr val="FF6400"/>
    <a:srgbClr val="FFCD00"/>
    <a:srgbClr val="0E0604"/>
    <a:srgbClr val="8C0E2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86B4C7-3ABE-4287-8513-6FF092CE6589}" v="18" dt="2023-09-07T13:39:51.4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709" autoAdjust="0"/>
    <p:restoredTop sz="50923" autoAdjust="0"/>
  </p:normalViewPr>
  <p:slideViewPr>
    <p:cSldViewPr snapToGrid="0">
      <p:cViewPr>
        <p:scale>
          <a:sx n="68" d="100"/>
          <a:sy n="68" d="100"/>
        </p:scale>
        <p:origin x="1584" y="57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presProps" Target="presProps.xml"/><Relationship Id="rId68" Type="http://schemas.microsoft.com/office/2015/10/relationships/revisionInfo" Target="revisionInfo.xml"/><Relationship Id="rId7" Type="http://schemas.openxmlformats.org/officeDocument/2006/relationships/slide" Target="slides/slide5.xml"/><Relationship Id="rId71" Type="http://schemas.openxmlformats.org/officeDocument/2006/relationships/customXml" Target="../customXml/item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viewProps" Target="viewProps.xml"/><Relationship Id="rId69" Type="http://schemas.openxmlformats.org/officeDocument/2006/relationships/customXml" Target="../customXml/item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microsoft.com/office/2016/11/relationships/changesInfo" Target="changesInfos/changesInfo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ags" Target="tags/tag1.xml"/><Relationship Id="rId7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yego Fernandes" userId="4a1baf50940a940b" providerId="LiveId" clId="{E386B4C7-3ABE-4287-8513-6FF092CE6589}"/>
    <pc:docChg chg="undo custSel addSld delSld modSld sldOrd">
      <pc:chgData name="Dyego Fernandes" userId="4a1baf50940a940b" providerId="LiveId" clId="{E386B4C7-3ABE-4287-8513-6FF092CE6589}" dt="2023-09-07T13:40:01.783" v="1534" actId="47"/>
      <pc:docMkLst>
        <pc:docMk/>
      </pc:docMkLst>
      <pc:sldChg chg="modNotesTx">
        <pc:chgData name="Dyego Fernandes" userId="4a1baf50940a940b" providerId="LiveId" clId="{E386B4C7-3ABE-4287-8513-6FF092CE6589}" dt="2023-09-07T13:29:15.973" v="1225" actId="6549"/>
        <pc:sldMkLst>
          <pc:docMk/>
          <pc:sldMk cId="347555367" sldId="264"/>
        </pc:sldMkLst>
      </pc:sldChg>
      <pc:sldChg chg="del">
        <pc:chgData name="Dyego Fernandes" userId="4a1baf50940a940b" providerId="LiveId" clId="{E386B4C7-3ABE-4287-8513-6FF092CE6589}" dt="2023-09-07T13:38:13.285" v="1410" actId="47"/>
        <pc:sldMkLst>
          <pc:docMk/>
          <pc:sldMk cId="2366989699" sldId="265"/>
        </pc:sldMkLst>
      </pc:sldChg>
      <pc:sldChg chg="del">
        <pc:chgData name="Dyego Fernandes" userId="4a1baf50940a940b" providerId="LiveId" clId="{E386B4C7-3ABE-4287-8513-6FF092CE6589}" dt="2023-09-07T13:37:51.911" v="1406" actId="47"/>
        <pc:sldMkLst>
          <pc:docMk/>
          <pc:sldMk cId="607839782" sldId="269"/>
        </pc:sldMkLst>
      </pc:sldChg>
      <pc:sldChg chg="modNotesTx">
        <pc:chgData name="Dyego Fernandes" userId="4a1baf50940a940b" providerId="LiveId" clId="{E386B4C7-3ABE-4287-8513-6FF092CE6589}" dt="2023-09-07T13:39:26.223" v="1473"/>
        <pc:sldMkLst>
          <pc:docMk/>
          <pc:sldMk cId="3300705066" sldId="282"/>
        </pc:sldMkLst>
      </pc:sldChg>
      <pc:sldChg chg="del">
        <pc:chgData name="Dyego Fernandes" userId="4a1baf50940a940b" providerId="LiveId" clId="{E386B4C7-3ABE-4287-8513-6FF092CE6589}" dt="2023-09-07T13:21:54.038" v="925" actId="47"/>
        <pc:sldMkLst>
          <pc:docMk/>
          <pc:sldMk cId="3929456183" sldId="291"/>
        </pc:sldMkLst>
      </pc:sldChg>
      <pc:sldChg chg="modNotesTx">
        <pc:chgData name="Dyego Fernandes" userId="4a1baf50940a940b" providerId="LiveId" clId="{E386B4C7-3ABE-4287-8513-6FF092CE6589}" dt="2023-09-07T13:33:24.099" v="1388" actId="20577"/>
        <pc:sldMkLst>
          <pc:docMk/>
          <pc:sldMk cId="1481577346" sldId="293"/>
        </pc:sldMkLst>
      </pc:sldChg>
      <pc:sldChg chg="del">
        <pc:chgData name="Dyego Fernandes" userId="4a1baf50940a940b" providerId="LiveId" clId="{E386B4C7-3ABE-4287-8513-6FF092CE6589}" dt="2023-09-07T13:33:28.488" v="1389" actId="47"/>
        <pc:sldMkLst>
          <pc:docMk/>
          <pc:sldMk cId="397248750" sldId="298"/>
        </pc:sldMkLst>
      </pc:sldChg>
      <pc:sldChg chg="modSp del mod">
        <pc:chgData name="Dyego Fernandes" userId="4a1baf50940a940b" providerId="LiveId" clId="{E386B4C7-3ABE-4287-8513-6FF092CE6589}" dt="2023-09-07T13:39:28.627" v="1474" actId="47"/>
        <pc:sldMkLst>
          <pc:docMk/>
          <pc:sldMk cId="3484217508" sldId="300"/>
        </pc:sldMkLst>
        <pc:spChg chg="mod">
          <ac:chgData name="Dyego Fernandes" userId="4a1baf50940a940b" providerId="LiveId" clId="{E386B4C7-3ABE-4287-8513-6FF092CE6589}" dt="2023-09-05T00:22:29.428" v="94" actId="14100"/>
          <ac:spMkLst>
            <pc:docMk/>
            <pc:sldMk cId="3484217508" sldId="300"/>
            <ac:spMk id="3" creationId="{FCA58F65-9B0C-0F2C-92D0-4A372F34ED0F}"/>
          </ac:spMkLst>
        </pc:spChg>
      </pc:sldChg>
      <pc:sldChg chg="modNotesTx">
        <pc:chgData name="Dyego Fernandes" userId="4a1baf50940a940b" providerId="LiveId" clId="{E386B4C7-3ABE-4287-8513-6FF092CE6589}" dt="2023-09-05T00:32:29.035" v="573" actId="20577"/>
        <pc:sldMkLst>
          <pc:docMk/>
          <pc:sldMk cId="4245736303" sldId="301"/>
        </pc:sldMkLst>
      </pc:sldChg>
      <pc:sldChg chg="add del">
        <pc:chgData name="Dyego Fernandes" userId="4a1baf50940a940b" providerId="LiveId" clId="{E386B4C7-3ABE-4287-8513-6FF092CE6589}" dt="2023-09-05T00:22:37.680" v="95" actId="47"/>
        <pc:sldMkLst>
          <pc:docMk/>
          <pc:sldMk cId="3178028187" sldId="302"/>
        </pc:sldMkLst>
      </pc:sldChg>
      <pc:sldChg chg="ord modNotesTx">
        <pc:chgData name="Dyego Fernandes" userId="4a1baf50940a940b" providerId="LiveId" clId="{E386B4C7-3ABE-4287-8513-6FF092CE6589}" dt="2023-09-05T00:36:19.103" v="912"/>
        <pc:sldMkLst>
          <pc:docMk/>
          <pc:sldMk cId="2406359513" sldId="303"/>
        </pc:sldMkLst>
      </pc:sldChg>
      <pc:sldChg chg="add del">
        <pc:chgData name="Dyego Fernandes" userId="4a1baf50940a940b" providerId="LiveId" clId="{E386B4C7-3ABE-4287-8513-6FF092CE6589}" dt="2023-09-05T00:33:50.296" v="644" actId="47"/>
        <pc:sldMkLst>
          <pc:docMk/>
          <pc:sldMk cId="2576365026" sldId="304"/>
        </pc:sldMkLst>
      </pc:sldChg>
      <pc:sldChg chg="del modNotesTx">
        <pc:chgData name="Dyego Fernandes" userId="4a1baf50940a940b" providerId="LiveId" clId="{E386B4C7-3ABE-4287-8513-6FF092CE6589}" dt="2023-09-07T13:34:05.034" v="1390" actId="47"/>
        <pc:sldMkLst>
          <pc:docMk/>
          <pc:sldMk cId="956236366" sldId="305"/>
        </pc:sldMkLst>
      </pc:sldChg>
      <pc:sldChg chg="add del">
        <pc:chgData name="Dyego Fernandes" userId="4a1baf50940a940b" providerId="LiveId" clId="{E386B4C7-3ABE-4287-8513-6FF092CE6589}" dt="2023-09-05T00:33:31.508" v="643" actId="47"/>
        <pc:sldMkLst>
          <pc:docMk/>
          <pc:sldMk cId="1315759852" sldId="306"/>
        </pc:sldMkLst>
      </pc:sldChg>
      <pc:sldChg chg="modNotesTx">
        <pc:chgData name="Dyego Fernandes" userId="4a1baf50940a940b" providerId="LiveId" clId="{E386B4C7-3ABE-4287-8513-6FF092CE6589}" dt="2023-09-05T00:37:26.299" v="919" actId="113"/>
        <pc:sldMkLst>
          <pc:docMk/>
          <pc:sldMk cId="4099883322" sldId="307"/>
        </pc:sldMkLst>
      </pc:sldChg>
      <pc:sldChg chg="modNotesTx">
        <pc:chgData name="Dyego Fernandes" userId="4a1baf50940a940b" providerId="LiveId" clId="{E386B4C7-3ABE-4287-8513-6FF092CE6589}" dt="2023-09-07T13:39:41.430" v="1501"/>
        <pc:sldMkLst>
          <pc:docMk/>
          <pc:sldMk cId="2717575347" sldId="309"/>
        </pc:sldMkLst>
      </pc:sldChg>
      <pc:sldChg chg="del">
        <pc:chgData name="Dyego Fernandes" userId="4a1baf50940a940b" providerId="LiveId" clId="{E386B4C7-3ABE-4287-8513-6FF092CE6589}" dt="2023-09-07T13:39:43.220" v="1502" actId="47"/>
        <pc:sldMkLst>
          <pc:docMk/>
          <pc:sldMk cId="2476460527" sldId="310"/>
        </pc:sldMkLst>
      </pc:sldChg>
      <pc:sldChg chg="modNotesTx">
        <pc:chgData name="Dyego Fernandes" userId="4a1baf50940a940b" providerId="LiveId" clId="{E386B4C7-3ABE-4287-8513-6FF092CE6589}" dt="2023-09-07T13:40:00.073" v="1533"/>
        <pc:sldMkLst>
          <pc:docMk/>
          <pc:sldMk cId="1282452410" sldId="311"/>
        </pc:sldMkLst>
      </pc:sldChg>
      <pc:sldChg chg="del modNotesTx">
        <pc:chgData name="Dyego Fernandes" userId="4a1baf50940a940b" providerId="LiveId" clId="{E386B4C7-3ABE-4287-8513-6FF092CE6589}" dt="2023-09-07T13:40:01.783" v="1534" actId="47"/>
        <pc:sldMkLst>
          <pc:docMk/>
          <pc:sldMk cId="2660690606" sldId="312"/>
        </pc:sldMkLst>
      </pc:sldChg>
      <pc:sldChg chg="del">
        <pc:chgData name="Dyego Fernandes" userId="4a1baf50940a940b" providerId="LiveId" clId="{E386B4C7-3ABE-4287-8513-6FF092CE6589}" dt="2023-09-07T13:24:17.910" v="1168" actId="47"/>
        <pc:sldMkLst>
          <pc:docMk/>
          <pc:sldMk cId="1710639478" sldId="318"/>
        </pc:sldMkLst>
      </pc:sldChg>
      <pc:sldChg chg="del modNotesTx">
        <pc:chgData name="Dyego Fernandes" userId="4a1baf50940a940b" providerId="LiveId" clId="{E386B4C7-3ABE-4287-8513-6FF092CE6589}" dt="2023-09-07T13:27:48.840" v="1190" actId="47"/>
        <pc:sldMkLst>
          <pc:docMk/>
          <pc:sldMk cId="802656517" sldId="320"/>
        </pc:sldMkLst>
      </pc:sldChg>
      <pc:sldChg chg="del">
        <pc:chgData name="Dyego Fernandes" userId="4a1baf50940a940b" providerId="LiveId" clId="{E386B4C7-3ABE-4287-8513-6FF092CE6589}" dt="2023-09-07T13:34:43.847" v="1394" actId="47"/>
        <pc:sldMkLst>
          <pc:docMk/>
          <pc:sldMk cId="3067476788" sldId="321"/>
        </pc:sldMkLst>
      </pc:sldChg>
      <pc:sldChg chg="del">
        <pc:chgData name="Dyego Fernandes" userId="4a1baf50940a940b" providerId="LiveId" clId="{E386B4C7-3ABE-4287-8513-6FF092CE6589}" dt="2023-09-07T13:25:22.245" v="1182" actId="47"/>
        <pc:sldMkLst>
          <pc:docMk/>
          <pc:sldMk cId="3573503184" sldId="335"/>
        </pc:sldMkLst>
      </pc:sldChg>
      <pc:sldChg chg="modNotesTx">
        <pc:chgData name="Dyego Fernandes" userId="4a1baf50940a940b" providerId="LiveId" clId="{E386B4C7-3ABE-4287-8513-6FF092CE6589}" dt="2023-09-07T13:24:12.635" v="1167"/>
        <pc:sldMkLst>
          <pc:docMk/>
          <pc:sldMk cId="219179826" sldId="337"/>
        </pc:sldMkLst>
      </pc:sldChg>
      <pc:sldChg chg="modNotesTx">
        <pc:chgData name="Dyego Fernandes" userId="4a1baf50940a940b" providerId="LiveId" clId="{E386B4C7-3ABE-4287-8513-6FF092CE6589}" dt="2023-09-07T13:39:07.865" v="1427"/>
        <pc:sldMkLst>
          <pc:docMk/>
          <pc:sldMk cId="588552553" sldId="8084"/>
        </pc:sldMkLst>
      </pc:sldChg>
      <pc:sldChg chg="del modNotesTx">
        <pc:chgData name="Dyego Fernandes" userId="4a1baf50940a940b" providerId="LiveId" clId="{E386B4C7-3ABE-4287-8513-6FF092CE6589}" dt="2023-09-07T13:39:09.874" v="1428" actId="47"/>
        <pc:sldMkLst>
          <pc:docMk/>
          <pc:sldMk cId="1081840215" sldId="8085"/>
        </pc:sldMkLst>
      </pc:sldChg>
      <pc:sldChg chg="add del">
        <pc:chgData name="Dyego Fernandes" userId="4a1baf50940a940b" providerId="LiveId" clId="{E386B4C7-3ABE-4287-8513-6FF092CE6589}" dt="2023-09-07T13:36:06.355" v="1402" actId="47"/>
        <pc:sldMkLst>
          <pc:docMk/>
          <pc:sldMk cId="1666106868" sldId="8092"/>
        </pc:sldMkLst>
      </pc:sldChg>
      <pc:sldChg chg="modNotesTx">
        <pc:chgData name="Dyego Fernandes" userId="4a1baf50940a940b" providerId="LiveId" clId="{E386B4C7-3ABE-4287-8513-6FF092CE6589}" dt="2023-09-07T13:35:35.664" v="1400"/>
        <pc:sldMkLst>
          <pc:docMk/>
          <pc:sldMk cId="1166243701" sldId="8101"/>
        </pc:sldMkLst>
      </pc:sldChg>
      <pc:sldChg chg="modNotesTx">
        <pc:chgData name="Dyego Fernandes" userId="4a1baf50940a940b" providerId="LiveId" clId="{E386B4C7-3ABE-4287-8513-6FF092CE6589}" dt="2023-09-07T13:28:46.963" v="1224" actId="20577"/>
        <pc:sldMkLst>
          <pc:docMk/>
          <pc:sldMk cId="3770934176" sldId="8111"/>
        </pc:sldMkLst>
      </pc:sldChg>
      <pc:sldChg chg="modNotesTx">
        <pc:chgData name="Dyego Fernandes" userId="4a1baf50940a940b" providerId="LiveId" clId="{E386B4C7-3ABE-4287-8513-6FF092CE6589}" dt="2023-09-07T13:37:46.807" v="1405" actId="6549"/>
        <pc:sldMkLst>
          <pc:docMk/>
          <pc:sldMk cId="3843549959" sldId="8116"/>
        </pc:sldMkLst>
      </pc:sldChg>
      <pc:sldChg chg="modNotesTx">
        <pc:chgData name="Dyego Fernandes" userId="4a1baf50940a940b" providerId="LiveId" clId="{E386B4C7-3ABE-4287-8513-6FF092CE6589}" dt="2023-09-07T13:38:10.807" v="1409"/>
        <pc:sldMkLst>
          <pc:docMk/>
          <pc:sldMk cId="1418637362" sldId="8118"/>
        </pc:sldMkLst>
      </pc:sldChg>
      <pc:sldChg chg="del modNotesTx">
        <pc:chgData name="Dyego Fernandes" userId="4a1baf50940a940b" providerId="LiveId" clId="{E386B4C7-3ABE-4287-8513-6FF092CE6589}" dt="2023-09-07T13:35:48.208" v="1401" actId="47"/>
        <pc:sldMkLst>
          <pc:docMk/>
          <pc:sldMk cId="4099128200" sldId="8133"/>
        </pc:sldMkLst>
      </pc:sldChg>
      <pc:sldChg chg="modNotesTx">
        <pc:chgData name="Dyego Fernandes" userId="4a1baf50940a940b" providerId="LiveId" clId="{E386B4C7-3ABE-4287-8513-6FF092CE6589}" dt="2023-09-07T13:34:37.987" v="1393"/>
        <pc:sldMkLst>
          <pc:docMk/>
          <pc:sldMk cId="1194501591" sldId="8206"/>
        </pc:sldMkLst>
      </pc:sldChg>
      <pc:sldChg chg="del">
        <pc:chgData name="Dyego Fernandes" userId="4a1baf50940a940b" providerId="LiveId" clId="{E386B4C7-3ABE-4287-8513-6FF092CE6589}" dt="2023-09-05T00:37:32.099" v="920" actId="47"/>
        <pc:sldMkLst>
          <pc:docMk/>
          <pc:sldMk cId="1099722841" sldId="8207"/>
        </pc:sldMkLst>
      </pc:sldChg>
      <pc:sldChg chg="addSp modSp mod modNotesTx">
        <pc:chgData name="Dyego Fernandes" userId="4a1baf50940a940b" providerId="LiveId" clId="{E386B4C7-3ABE-4287-8513-6FF092CE6589}" dt="2023-09-07T13:27:46.393" v="1189" actId="6549"/>
        <pc:sldMkLst>
          <pc:docMk/>
          <pc:sldMk cId="4068162377" sldId="8215"/>
        </pc:sldMkLst>
        <pc:spChg chg="add mod">
          <ac:chgData name="Dyego Fernandes" userId="4a1baf50940a940b" providerId="LiveId" clId="{E386B4C7-3ABE-4287-8513-6FF092CE6589}" dt="2023-09-07T13:25:19.296" v="1181" actId="1076"/>
          <ac:spMkLst>
            <pc:docMk/>
            <pc:sldMk cId="4068162377" sldId="8215"/>
            <ac:spMk id="2" creationId="{AF23C627-731B-D4E4-0D88-849E1576A1B5}"/>
          </ac:spMkLst>
        </pc:spChg>
      </pc:sldChg>
      <pc:sldChg chg="del">
        <pc:chgData name="Dyego Fernandes" userId="4a1baf50940a940b" providerId="LiveId" clId="{E386B4C7-3ABE-4287-8513-6FF092CE6589}" dt="2023-09-05T00:38:09.711" v="924" actId="47"/>
        <pc:sldMkLst>
          <pc:docMk/>
          <pc:sldMk cId="1338826600" sldId="8217"/>
        </pc:sldMkLst>
      </pc:sldChg>
      <pc:sldChg chg="del">
        <pc:chgData name="Dyego Fernandes" userId="4a1baf50940a940b" providerId="LiveId" clId="{E386B4C7-3ABE-4287-8513-6FF092CE6589}" dt="2023-09-05T00:38:03.665" v="922" actId="47"/>
        <pc:sldMkLst>
          <pc:docMk/>
          <pc:sldMk cId="3375776385" sldId="8218"/>
        </pc:sldMkLst>
      </pc:sldChg>
      <pc:sldChg chg="del">
        <pc:chgData name="Dyego Fernandes" userId="4a1baf50940a940b" providerId="LiveId" clId="{E386B4C7-3ABE-4287-8513-6FF092CE6589}" dt="2023-09-05T00:38:09.021" v="923" actId="47"/>
        <pc:sldMkLst>
          <pc:docMk/>
          <pc:sldMk cId="3447690179" sldId="8219"/>
        </pc:sldMkLst>
      </pc:sldChg>
      <pc:sldChg chg="del">
        <pc:chgData name="Dyego Fernandes" userId="4a1baf50940a940b" providerId="LiveId" clId="{E386B4C7-3ABE-4287-8513-6FF092CE6589}" dt="2023-09-07T13:22:48.368" v="926" actId="47"/>
        <pc:sldMkLst>
          <pc:docMk/>
          <pc:sldMk cId="1815684597" sldId="8220"/>
        </pc:sldMkLst>
      </pc:sldChg>
      <pc:sldChg chg="del">
        <pc:chgData name="Dyego Fernandes" userId="4a1baf50940a940b" providerId="LiveId" clId="{E386B4C7-3ABE-4287-8513-6FF092CE6589}" dt="2023-09-07T13:30:38.349" v="1240" actId="47"/>
        <pc:sldMkLst>
          <pc:docMk/>
          <pc:sldMk cId="3628681394" sldId="8221"/>
        </pc:sldMkLst>
      </pc:sldChg>
      <pc:sldChg chg="del">
        <pc:chgData name="Dyego Fernandes" userId="4a1baf50940a940b" providerId="LiveId" clId="{E386B4C7-3ABE-4287-8513-6FF092CE6589}" dt="2023-09-07T13:30:39.369" v="1241" actId="47"/>
        <pc:sldMkLst>
          <pc:docMk/>
          <pc:sldMk cId="3469835720" sldId="8222"/>
        </pc:sldMkLst>
      </pc:sldChg>
      <pc:sldChg chg="del">
        <pc:chgData name="Dyego Fernandes" userId="4a1baf50940a940b" providerId="LiveId" clId="{E386B4C7-3ABE-4287-8513-6FF092CE6589}" dt="2023-09-07T13:31:17.485" v="1326" actId="47"/>
        <pc:sldMkLst>
          <pc:docMk/>
          <pc:sldMk cId="768483132" sldId="8223"/>
        </pc:sldMkLst>
      </pc:sldChg>
      <pc:sldChg chg="del">
        <pc:chgData name="Dyego Fernandes" userId="4a1baf50940a940b" providerId="LiveId" clId="{E386B4C7-3ABE-4287-8513-6FF092CE6589}" dt="2023-09-07T13:32:39.426" v="1327" actId="47"/>
        <pc:sldMkLst>
          <pc:docMk/>
          <pc:sldMk cId="2591919962" sldId="822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126DD6-E7E1-4499-BAE5-A6A0F3E5498A}" type="datetimeFigureOut">
              <a:rPr lang="pt-BR" smtClean="0"/>
              <a:t>30/11/2023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2DA2FD-2090-4F1B-9297-183F23AC730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54793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585">
              <a:spcBef>
                <a:spcPct val="0"/>
              </a:spcBef>
              <a:defRPr/>
            </a:pPr>
            <a:r>
              <a:rPr lang="pt-BR" sz="1000" b="1" dirty="0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Sejam todas bem-vindas ao nosso encontro.</a:t>
            </a:r>
          </a:p>
          <a:p>
            <a:pPr defTabSz="967585">
              <a:spcBef>
                <a:spcPct val="0"/>
              </a:spcBef>
              <a:defRPr/>
            </a:pPr>
            <a:endParaRPr lang="pt-BR" sz="1000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pPr marL="171450" indent="-171450" defTabSz="967585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pt-BR" sz="1000" dirty="0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Esse é o momento que as participantes começam a chegar para o encontro. Procure conversar um pouco com cada pessoa que for chegando, gerando uma primeira conexão com elas;</a:t>
            </a:r>
          </a:p>
          <a:p>
            <a:pPr marL="171450" indent="-171450" defTabSz="967585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pt-BR" sz="1000" dirty="0">
                <a:latin typeface="Exo 2.0 Light" pitchFamily="2" charset="77"/>
                <a:sym typeface="Montserrat"/>
              </a:rPr>
              <a:t>Se for possível, deixe uma música de fundo tocando.</a:t>
            </a:r>
            <a:endParaRPr lang="pt-BR" sz="1000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pPr marL="171450" indent="-171450" defTabSz="967585">
              <a:spcBef>
                <a:spcPct val="0"/>
              </a:spcBef>
              <a:buFont typeface="Wingdings" pitchFamily="2" charset="2"/>
              <a:buChar char="ü"/>
              <a:defRPr/>
            </a:pPr>
            <a:endParaRPr lang="pt-BR" sz="1000" dirty="0">
              <a:latin typeface="Exo 2.0 Light" pitchFamily="2" charset="77"/>
              <a:sym typeface="Montserrat"/>
            </a:endParaRPr>
          </a:p>
          <a:p>
            <a:pPr defTabSz="967585">
              <a:spcBef>
                <a:spcPct val="0"/>
              </a:spcBef>
              <a:defRPr/>
            </a:pPr>
            <a:endParaRPr lang="pt-BR" sz="1000" dirty="0">
              <a:latin typeface="Exo 2.0 Light" pitchFamily="2" charset="77"/>
              <a:sym typeface="Montserrat"/>
            </a:endParaRPr>
          </a:p>
          <a:p>
            <a:r>
              <a:rPr lang="pt-BR" sz="1000" dirty="0">
                <a:latin typeface="Exo 2.0 Light" pitchFamily="2" charset="77"/>
              </a:rPr>
              <a:t> </a:t>
            </a:r>
            <a:r>
              <a:rPr lang="pt-BR" sz="1200" dirty="0">
                <a:solidFill>
                  <a:srgbClr val="F06478"/>
                </a:solidFill>
              </a:rPr>
              <a:t>Duração: </a:t>
            </a:r>
            <a:r>
              <a:rPr lang="pt-BR" sz="1200" b="0" dirty="0">
                <a:solidFill>
                  <a:schemeClr val="tx1"/>
                </a:solidFill>
                <a:latin typeface="Exo 2.0 Light" pitchFamily="2" charset="77"/>
              </a:rPr>
              <a:t>-</a:t>
            </a:r>
          </a:p>
          <a:p>
            <a:r>
              <a:rPr lang="pt-BR" sz="1200" dirty="0">
                <a:solidFill>
                  <a:srgbClr val="F06478"/>
                </a:solidFill>
              </a:rPr>
              <a:t>Tempo até aqui:</a:t>
            </a:r>
            <a:r>
              <a:rPr lang="pt-BR" sz="1200" dirty="0"/>
              <a:t> </a:t>
            </a:r>
            <a:r>
              <a:rPr lang="pt-BR" sz="1200" b="0" dirty="0">
                <a:solidFill>
                  <a:schemeClr val="tx1"/>
                </a:solidFill>
                <a:latin typeface="Exo 2.0 Light" pitchFamily="2" charset="77"/>
              </a:rPr>
              <a:t>Antes da aula.</a:t>
            </a:r>
          </a:p>
          <a:p>
            <a:r>
              <a:rPr lang="pt-BR" sz="1200" dirty="0">
                <a:solidFill>
                  <a:srgbClr val="F06478"/>
                </a:solidFill>
              </a:rPr>
              <a:t>Para chamar o próximo slide: </a:t>
            </a:r>
            <a:br>
              <a:rPr lang="pt-BR" sz="1200" dirty="0">
                <a:solidFill>
                  <a:srgbClr val="F06478"/>
                </a:solidFill>
              </a:rPr>
            </a:br>
            <a:r>
              <a:rPr lang="pt-BR" sz="1200" b="0" dirty="0">
                <a:solidFill>
                  <a:schemeClr val="tx1"/>
                </a:solidFill>
                <a:latin typeface="Exo 2.0 Light" pitchFamily="2" charset="77"/>
              </a:rPr>
              <a:t>Muito bem, vamos iniciar o nosso encontro.</a:t>
            </a:r>
          </a:p>
          <a:p>
            <a:pPr defTabSz="967585">
              <a:spcBef>
                <a:spcPct val="0"/>
              </a:spcBef>
              <a:defRPr/>
            </a:pPr>
            <a:endParaRPr lang="pt-BR" sz="1000" dirty="0">
              <a:latin typeface="Exo 2.0 Light" pitchFamily="2" charset="77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235441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Para explorar o conhecimento da sala sobre esse assunto, queria convidar vocês para um jogo de “Mito ou Verdade”.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Vamos lá?!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sym typeface="Montserrat"/>
              </a:rPr>
              <a:t>Alinhar com as participantes que você irá fazer as perguntas previamente, e elas devem responder se acreditam ser “Mito” ou “Verdade”.</a:t>
            </a:r>
            <a:br>
              <a:rPr lang="pt-BR" sz="1000" dirty="0"/>
            </a:b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00:23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A primeira afirmação é ...</a:t>
            </a:r>
          </a:p>
          <a:p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10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274838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30000"/>
              </a:lnSpc>
              <a:spcBef>
                <a:spcPts val="1400"/>
              </a:spcBef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Modelo de Negócios só deve ser elaborado pelas empresas que ainda não estão abertas e em funcionamento.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</a:rPr>
              <a:t>Ler a afirmação e perguntar se é “Mito ou Verdade”;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</a:rPr>
              <a:t>Pedir para as participantes responderem em voz alta ou levantarem a mão para quem acha que é mito e depois a mesma coisa para quem acha que é verdade.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dirty="0">
              <a:latin typeface="Exo 2.0 Light" pitchFamily="2" charset="77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00:24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Vamos ver se é “Mito” ou “Verdade” ...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dirty="0">
              <a:latin typeface="Exo 2.0 Light" pitchFamily="2" charset="77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11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326851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É Mito!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14400"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O modelo de negócio é algo orgânico, e deve estar em constante transformação. Muitos negócios iniciam sem um modelo e vão se adaptando com o tempo, e isso gera um atraso na evolução de seus negócios. Por isso não deixe de fazer o seu, independente da fase que esteja.</a:t>
            </a:r>
          </a:p>
          <a:p>
            <a:pPr defTabSz="914400"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00:25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Vamos para a próxima afirmação ...</a:t>
            </a:r>
          </a:p>
          <a:p>
            <a:pPr defTabSz="914400"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865685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Modelo de Negócios só pode ser feitos por grandes empresas que tem uma equipe especializada para isso.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</a:rPr>
              <a:t>Ler a afirmação e perguntar se é “Mito ou Verdade”;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</a:rPr>
              <a:t>Pedir para as participantes responderem em voz alta ou levantarem a mão para quem acha que é mito e depois a mesma coisa para quem acha que é verdade.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dirty="0">
              <a:latin typeface="Exo 2.0 Light" pitchFamily="2" charset="77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00:26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Vamos ver se é “Mito” ou “Verdade” ...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dirty="0">
              <a:latin typeface="Exo 2.0 Light" pitchFamily="2" charset="77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13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793784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É Mito!</a:t>
            </a:r>
          </a:p>
          <a:p>
            <a:pPr>
              <a:lnSpc>
                <a:spcPct val="130000"/>
              </a:lnSpc>
              <a:spcBef>
                <a:spcPts val="1400"/>
              </a:spcBef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Qualquer um pode e deve desenvolver seu modelo de negócio. Buscar especialistas sempre é uma boa alternativa, mas não impede de você preparar seu modelo.</a:t>
            </a:r>
          </a:p>
          <a:p>
            <a:pPr>
              <a:lnSpc>
                <a:spcPct val="130000"/>
              </a:lnSpc>
              <a:spcBef>
                <a:spcPts val="1400"/>
              </a:spcBef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Existem inúmeras ferramentas disponíveis na internet para te ajudar.</a:t>
            </a:r>
          </a:p>
          <a:p>
            <a:pPr>
              <a:lnSpc>
                <a:spcPct val="130000"/>
              </a:lnSpc>
              <a:spcBef>
                <a:spcPts val="1400"/>
              </a:spcBef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00:27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Vamos para a próxima afirmação ...</a:t>
            </a:r>
          </a:p>
          <a:p>
            <a:pPr>
              <a:lnSpc>
                <a:spcPct val="130000"/>
              </a:lnSpc>
              <a:spcBef>
                <a:spcPts val="1400"/>
              </a:spcBef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14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275322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É imprescindível que toda empresa, seja grande, pequena ou individual,  defina seu tipo de Modelo de Negócio para ter clareza de como gerar e entregar valor para seus clientes, além de ajudar na tomada de melhores decisões.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</a:rPr>
              <a:t>Ler a afirmação e perguntar se é “Mito ou Verdade”;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</a:rPr>
              <a:t>Pedir para as participantes responderem em voz alta ou levantarem a mão para quem acha que é mito e depois a mesma coisa para quem acha que é verdade.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dirty="0">
              <a:latin typeface="Exo 2.0 Light" pitchFamily="2" charset="77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00:28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Vamos ver se é “Mito” ou “Verdade” ...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dirty="0">
              <a:latin typeface="Exo 2.0 Light" pitchFamily="2" charset="77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15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763715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É verdade!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Um plano bem desenvolvido ajuda a tomar decisões mais assertivas, ajuda a correr riscos calculados, fica fácil de identificar onde estão as falhas e muito mais. 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00:29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Vamos para a próxima afirmação ...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16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461767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Sem um Modelo de Negócio definido a empresa gasta energia demais naquilo que não é o seu foco principal. 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</a:rPr>
              <a:t>Ler a afirmação e perguntar se é “Mito ou Verdade”;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</a:rPr>
              <a:t>Pedir para as participantes responderem em voz alta ou levantarem a mão para quem acha que é mito e depois a mesma coisa para quem acha que é verdade.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dirty="0">
              <a:latin typeface="Exo 2.0 Light" pitchFamily="2" charset="77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00:30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Vamos ver se é “Mito” ou “Verdade” ...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dirty="0">
              <a:latin typeface="Exo 2.0 Light" pitchFamily="2" charset="77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17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314064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 ExtraLight"/>
              </a:rPr>
              <a:t>É verdade!</a:t>
            </a:r>
          </a:p>
          <a:p>
            <a:pPr>
              <a:lnSpc>
                <a:spcPct val="130000"/>
              </a:lnSpc>
              <a:spcBef>
                <a:spcPts val="1400"/>
              </a:spcBef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É muito comum a empreendedora ter mil e uma coisas pra fazer e acabar perdendo tempo naquilo que não é o foco principal do negócio, deixando de lado situações e decisões essenciais para o crescimento da empresa. Mas aqui vamos deixar outra dica:</a:t>
            </a:r>
          </a:p>
          <a:p>
            <a:pPr>
              <a:lnSpc>
                <a:spcPct val="130000"/>
              </a:lnSpc>
              <a:spcBef>
                <a:spcPts val="1400"/>
              </a:spcBef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Não perca tempo tentando fazer um modelo perfeito, ele vai mudar assim que você colocar em prática! E aí mora a riqueza dos negócios, sempre crescendo e evoluindo.</a:t>
            </a:r>
          </a:p>
          <a:p>
            <a:pPr>
              <a:lnSpc>
                <a:spcPct val="130000"/>
              </a:lnSpc>
              <a:spcBef>
                <a:spcPts val="1400"/>
              </a:spcBef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 ExtraLight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00:31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conhecer os principais tipos de Modelos de Negócios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>
              <a:lnSpc>
                <a:spcPct val="130000"/>
              </a:lnSpc>
              <a:spcBef>
                <a:spcPts val="1400"/>
              </a:spcBef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 ExtraLight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18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13067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Agora vamos conhecer os principais tipos de modelos de negócios.</a:t>
            </a:r>
            <a:b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</a:b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Existem inúmeros tipos, mas separamos aqui para você aqueles que são mais utilizados pelas empresas no mundo todo.</a:t>
            </a:r>
          </a:p>
          <a:p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00:32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O primeiro modelo é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19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270654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6" name="Google Shape;18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100" b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Neste módulo vamos falar os tipos de Modelos de Negócios existentes e nos inspirar com diversos exemplos de mulheres empreendedoras.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100" b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100" b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 se vocês já conhecem esse tema?</a:t>
            </a:r>
          </a:p>
          <a:p>
            <a:pPr defTabSz="967585">
              <a:spcBef>
                <a:spcPct val="0"/>
              </a:spcBef>
              <a:defRPr/>
            </a:pPr>
            <a:endParaRPr lang="pt-BR" sz="1100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pPr marL="171450" indent="-171450" defTabSz="967585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pt-BR" sz="1100" dirty="0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Inicie o encontro, explicando qual será o tema da aula e de qual Pilar ele faz parte.</a:t>
            </a:r>
          </a:p>
          <a:p>
            <a:pPr marL="171450" indent="-171450" defTabSz="967585">
              <a:spcBef>
                <a:spcPct val="0"/>
              </a:spcBef>
              <a:buFont typeface="Wingdings" pitchFamily="2" charset="2"/>
              <a:buChar char="ü"/>
              <a:defRPr/>
            </a:pPr>
            <a:endParaRPr lang="pt-BR" sz="1100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r>
              <a:rPr lang="pt-BR" sz="1600" dirty="0">
                <a:solidFill>
                  <a:srgbClr val="F06478"/>
                </a:solidFill>
              </a:rPr>
              <a:t>Duração: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Tempo até aqui:</a:t>
            </a:r>
            <a:r>
              <a:rPr lang="pt-BR" sz="1600" dirty="0"/>
              <a:t>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00:01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Para chamar o próximo slide: </a:t>
            </a:r>
            <a:endParaRPr lang="pt-BR" sz="1600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Mas antes, vamos realizar o nosso check-in...</a:t>
            </a:r>
            <a:endParaRPr lang="pt-BR" sz="1600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171450" indent="-171450" defTabSz="967585">
              <a:spcBef>
                <a:spcPct val="0"/>
              </a:spcBef>
              <a:buFont typeface="Wingdings" pitchFamily="2" charset="2"/>
              <a:buChar char="ü"/>
              <a:defRPr/>
            </a:pPr>
            <a:endParaRPr lang="pt-BR" sz="1100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</p:txBody>
      </p:sp>
      <p:sp>
        <p:nvSpPr>
          <p:cNvPr id="187" name="Google Shape;18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Esse é o modelo mais conhecido e replicado. Nesse modelo as vendas de produtos ou serviços são feitas diretamente para os clientes finais. Muito utilizado pelo setor de varejo.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</a:rPr>
              <a:t>Ler as características desse modelo.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dirty="0">
              <a:latin typeface="Exo 2.0 Light" pitchFamily="2" charset="77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00:34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conhecer um exemplo desse tipo de negócio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dirty="0">
              <a:latin typeface="Exo 2.0 Light" pitchFamily="2" charset="77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20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01150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Fabiane </a:t>
            </a:r>
            <a:r>
              <a:rPr lang="pt-BR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</a:rPr>
              <a:t>Ploposki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 era uma vendedora de vestuário feminino de porta em porta. E em outubro de 2008 criou a  “Boutique de Rua” . Criou dentro de uma Van sua própria loja para atender suas clientes. Hoje Fabiane já evolui para outro modelo de  franquias que veremos mais para frente.</a:t>
            </a: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 ExtraLigh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 ExtraLigh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 ExtraLight"/>
              </a:rPr>
              <a:t>Muito bacana, não é mesmo?!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 ExtraLight"/>
            </a:endParaRPr>
          </a:p>
          <a:p>
            <a:r>
              <a:rPr lang="pt-BR" b="0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b="0" dirty="0">
                <a:solidFill>
                  <a:srgbClr val="F06478"/>
                </a:solidFill>
              </a:rPr>
              <a:t>Tempo até aqui:</a:t>
            </a:r>
            <a:r>
              <a:rPr lang="pt-BR" b="0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00:36 min.</a:t>
            </a:r>
          </a:p>
          <a:p>
            <a:r>
              <a:rPr lang="pt-BR" b="0" dirty="0">
                <a:solidFill>
                  <a:srgbClr val="F06478"/>
                </a:solidFill>
              </a:rPr>
              <a:t>Para chamar o próximo slide: 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Vamos conhecer outro modelo ...</a:t>
            </a:r>
          </a:p>
          <a:p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21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008119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Esse modelo também é muito utilizado. Nesse formato as vendas de produtos ou serviços são feitas diretamente de empresas para outras empresas.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b="0" dirty="0">
                <a:latin typeface="Exo 2.0 Light" pitchFamily="2" charset="77"/>
              </a:rPr>
              <a:t>Ler as características desse modelo.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Um exemplo de empresa que utiliza esse modelo de negócios é uma fábrica de refrigerantes. A fábrica não vende o refrigerante direto para o consumidor final, você não consegue ir na fábrica e comprar uma garrafa de refrigerante. A fábrica vende pra uma distribuidora, e a distribuidora vende para uma revendedora (um mercado, supermercado, comércio de bairro, </a:t>
            </a:r>
            <a:r>
              <a:rPr lang="pt-BR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</a:rPr>
              <a:t>etc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). O consumidor final só consegue comprar o refrigerante na revendedora (mercado, supermercado, comércio de bairro, </a:t>
            </a:r>
            <a:r>
              <a:rPr lang="pt-BR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</a:rPr>
              <a:t>etc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00:38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conhecer um exemplo desse tipo de negócio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22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50434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 </a:t>
            </a:r>
            <a:r>
              <a:rPr lang="pt-BR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</a:rPr>
              <a:t>Ciamed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 é uma distribuidora de medicamentos presente em todo o Brasil.</a:t>
            </a:r>
          </a:p>
          <a:p>
            <a:pPr>
              <a:lnSpc>
                <a:spcPct val="130000"/>
              </a:lnSpc>
              <a:spcBef>
                <a:spcPts val="1600"/>
              </a:spcBef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 </a:t>
            </a:r>
            <a:r>
              <a:rPr lang="pt-BR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</a:rPr>
              <a:t>Ciamed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 atende licitações públicas, hospitais (públicos e privados), operadoras de saúde e clínicas médicas.</a:t>
            </a:r>
          </a:p>
          <a:p>
            <a:pPr>
              <a:lnSpc>
                <a:spcPct val="130000"/>
              </a:lnSpc>
              <a:spcBef>
                <a:spcPts val="1600"/>
              </a:spcBef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Interessante esse case, não?!</a:t>
            </a:r>
          </a:p>
          <a:p>
            <a:pPr>
              <a:lnSpc>
                <a:spcPct val="130000"/>
              </a:lnSpc>
              <a:spcBef>
                <a:spcPts val="1600"/>
              </a:spcBef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00:39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Vamos conhecer outro modelo ...</a:t>
            </a:r>
          </a:p>
          <a:p>
            <a:pPr>
              <a:lnSpc>
                <a:spcPct val="130000"/>
              </a:lnSpc>
              <a:spcBef>
                <a:spcPts val="1600"/>
              </a:spcBef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23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79390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Esse é um sistema de venda diretamente ao consumidor por meio de uma rede de revendedoras, sem participação de lojas de varejo, que pode ser realizada em suas casas ou trabalhos.</a:t>
            </a:r>
          </a:p>
          <a:p>
            <a:pPr>
              <a:lnSpc>
                <a:spcPct val="130000"/>
              </a:lnSpc>
              <a:spcBef>
                <a:spcPts val="1600"/>
              </a:spcBef>
              <a:spcAft>
                <a:spcPts val="1600"/>
              </a:spcAft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Neste modelo, a revendedora é uma empreendedora individual que recebe um percentual de comissão por cada produto vendido.</a:t>
            </a:r>
          </a:p>
          <a:p>
            <a:pPr>
              <a:lnSpc>
                <a:spcPct val="130000"/>
              </a:lnSpc>
              <a:spcBef>
                <a:spcPts val="1600"/>
              </a:spcBef>
              <a:spcAft>
                <a:spcPts val="1600"/>
              </a:spcAft>
            </a:pP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</a:rPr>
              <a:t>Ler as características desse modelo.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dirty="0">
              <a:latin typeface="Exo 2.0 Light" pitchFamily="2" charset="77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00:41min.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conhecer um exemplo desse tipo de negócio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dirty="0">
              <a:latin typeface="Exo 2.0 Light" pitchFamily="2" charset="77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24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72615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 ExtraLight"/>
              </a:rPr>
              <a:t>Um dos exemplos mais clássicos e de sucesso desse modelo é a Avon.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 ExtraLight"/>
            </a:endParaRPr>
          </a:p>
          <a:p>
            <a:pPr>
              <a:lnSpc>
                <a:spcPct val="130000"/>
              </a:lnSpc>
              <a:spcBef>
                <a:spcPts val="1600"/>
              </a:spcBef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 Avon é uma das maiores empresas de beleza e cosméticos do mundo.</a:t>
            </a:r>
          </a:p>
          <a:p>
            <a:pPr>
              <a:lnSpc>
                <a:spcPct val="130000"/>
              </a:lnSpc>
              <a:spcBef>
                <a:spcPts val="1600"/>
              </a:spcBef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Utiliza o modelo de Venda Direta por meio de suas representantes no formato porta a porta, com revistas e kits, e online com a loja virtual gratuita e personalizada.</a:t>
            </a:r>
          </a:p>
          <a:p>
            <a:pPr>
              <a:lnSpc>
                <a:spcPct val="130000"/>
              </a:lnSpc>
              <a:spcBef>
                <a:spcPts val="1600"/>
              </a:spcBef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Aposto que vocês conhecem esse case.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00:42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Vamos conhecer outro modelo ...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25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90339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Outro modelo muito conhecido são as chamadas “Franquias”.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14400"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No modelo de franquia, a empreendedora compra o direito de usar uma marca e sua forma de trabalho. A vantagem é que a empreendedora não vai começar uma marca do zero, ele já inicia seu negócio com uma marca que já foi testada e validade em diversos locais. </a:t>
            </a:r>
          </a:p>
          <a:p>
            <a:pPr defTabSz="914400"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14400"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 franqueadora, que é a dona da marca, ainda recebe um percentual do faturamento de cada franqueado.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b="0" dirty="0">
                <a:latin typeface="Exo 2.0 Light" pitchFamily="2" charset="77"/>
              </a:rPr>
              <a:t>Ler as características desse modelo.</a:t>
            </a:r>
          </a:p>
          <a:p>
            <a:endParaRPr lang="pt-BR" sz="1200" b="0" dirty="0">
              <a:latin typeface="Exo 2.0 Light" pitchFamily="2" charset="77"/>
              <a:sym typeface="Arial"/>
            </a:endParaRPr>
          </a:p>
          <a:p>
            <a:r>
              <a:rPr lang="pt-BR" b="0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b="0" dirty="0">
                <a:solidFill>
                  <a:srgbClr val="F06478"/>
                </a:solidFill>
              </a:rPr>
              <a:t>Tempo até aqui:</a:t>
            </a:r>
            <a:r>
              <a:rPr lang="pt-BR" b="0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00:44 min.</a:t>
            </a:r>
          </a:p>
          <a:p>
            <a:r>
              <a:rPr lang="pt-BR" b="0" dirty="0">
                <a:solidFill>
                  <a:srgbClr val="F06478"/>
                </a:solidFill>
              </a:rPr>
              <a:t>Para chamar o próximo slide: 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conhecer um exemplo desse tipo de negócio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indent="-228600">
              <a:buFont typeface="Wingdings" pitchFamily="2" charset="2"/>
              <a:buChar char="ü"/>
            </a:pPr>
            <a:endParaRPr lang="pt-BR" sz="1200" b="0" dirty="0">
              <a:latin typeface="Exo 2.0 Light" pitchFamily="2" charset="77"/>
              <a:sym typeface="Arial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26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3131480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Um exemplo de negócio que utiliza o modelo de franquias é a Kopenhagen - Empresa especializada na produção e comercialização de chocolates, contando com uma rede de lojas.</a:t>
            </a:r>
          </a:p>
          <a:p>
            <a:pPr>
              <a:lnSpc>
                <a:spcPct val="130000"/>
              </a:lnSpc>
              <a:spcBef>
                <a:spcPts val="1400"/>
              </a:spcBef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 Kopenhagen oferece mais de 300 itens, inclusive personalizados.</a:t>
            </a:r>
          </a:p>
          <a:p>
            <a:pPr>
              <a:lnSpc>
                <a:spcPct val="130000"/>
              </a:lnSpc>
              <a:spcBef>
                <a:spcPts val="1400"/>
              </a:spcBef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Há mais de 35 anos no mercado de franquias, a rede já conta com mais de 500 unidades no Brasil.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Um grande case, não é mesmo?!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00:45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Vamos conhecer outro modelo ...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27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8777591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Um modelo que vem ganhando destaque no mundo atual é o modelo de assinatura.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14400"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Neste modelo o cliente paga uma mensalidade e tem acesso aos produtos ou serviços disponíveis. É um modelo que vem crescendo muito, uma vez que a empreendedora consegue ter uma receita recorrente e garantida.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</a:rPr>
              <a:t>Ler as características desse modelo.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endParaRPr lang="pt-BR" sz="1200" dirty="0">
              <a:latin typeface="Exo 2.0 Light" pitchFamily="2" charset="77"/>
              <a:sym typeface="Arial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00:47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conhecer um exemplo desse tipo de negócio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indent="-228600">
              <a:buFont typeface="Wingdings" pitchFamily="2" charset="2"/>
              <a:buChar char="ü"/>
            </a:pPr>
            <a:endParaRPr lang="pt-BR" sz="1200" dirty="0">
              <a:latin typeface="Exo 2.0 Light" pitchFamily="2" charset="77"/>
              <a:sym typeface="Arial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28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472223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Um exemplo muito legal desse modelo é o Clube da Preta.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Wingdings" pitchFamily="2" charset="2"/>
            </a:endParaRPr>
          </a:p>
          <a:p>
            <a:pPr>
              <a:lnSpc>
                <a:spcPct val="130000"/>
              </a:lnSpc>
              <a:spcBef>
                <a:spcPts val="1400"/>
              </a:spcBef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Wingdings" pitchFamily="2" charset="2"/>
              </a:rPr>
              <a:t>O Clube da Preta é o 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1º clube de moda afro por assinatura do Brasil. Surgiu com o intuito de ajudar a divulgar produtos feitos por </a:t>
            </a:r>
            <a:r>
              <a:rPr lang="pt-BR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</a:rPr>
              <a:t>afroempreendedores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 de periferias.</a:t>
            </a:r>
          </a:p>
          <a:p>
            <a:pPr>
              <a:lnSpc>
                <a:spcPct val="130000"/>
              </a:lnSpc>
              <a:spcBef>
                <a:spcPts val="1400"/>
              </a:spcBef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Você escolhe seu plano. Cada kit com produtos diferenciados. Uma empresa que gera renda para famílias que produzem moda, beleza e cultura.</a:t>
            </a:r>
          </a:p>
          <a:p>
            <a:pPr>
              <a:lnSpc>
                <a:spcPct val="130000"/>
              </a:lnSpc>
              <a:spcBef>
                <a:spcPts val="1400"/>
              </a:spcBef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Muito bacana esse case, não é mesmo?!</a:t>
            </a:r>
          </a:p>
          <a:p>
            <a:pPr>
              <a:lnSpc>
                <a:spcPct val="130000"/>
              </a:lnSpc>
              <a:spcBef>
                <a:spcPts val="1400"/>
              </a:spcBef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>
              <a:lnSpc>
                <a:spcPct val="130000"/>
              </a:lnSpc>
              <a:spcBef>
                <a:spcPts val="1400"/>
              </a:spcBef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Que tal vermos um vídeo sobre ele?</a:t>
            </a:r>
          </a:p>
          <a:p>
            <a:pPr>
              <a:lnSpc>
                <a:spcPct val="130000"/>
              </a:lnSpc>
              <a:spcBef>
                <a:spcPts val="1400"/>
              </a:spcBef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00:48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Vamos o vídeo ...</a:t>
            </a:r>
          </a:p>
          <a:p>
            <a:pPr>
              <a:lnSpc>
                <a:spcPct val="130000"/>
              </a:lnSpc>
              <a:spcBef>
                <a:spcPts val="1400"/>
              </a:spcBef>
            </a:pPr>
            <a:endParaRPr lang="pt-BR" b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29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704858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3" name="Google Shape;20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1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Olá, sejam muito bem-vindas!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pt-BR" sz="11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</a:br>
            <a:r>
              <a:rPr lang="pt-BR" sz="1100" b="1" i="1" dirty="0">
                <a:solidFill>
                  <a:schemeClr val="tx1"/>
                </a:solidFill>
                <a:latin typeface="Exo 2.0 Light" pitchFamily="2" charset="77"/>
                <a:ea typeface="Montserrat"/>
                <a:cs typeface="Montserrat"/>
                <a:sym typeface="Montserrat"/>
              </a:rPr>
              <a:t>Vamos dar início ao nosso check-in. Hoje vamos nos apresentar falando como estamos chegando e se você sabe o que </a:t>
            </a:r>
            <a:r>
              <a:rPr lang="pt-BR" sz="1100" b="1" i="1" dirty="0">
                <a:latin typeface="Exo 2.0 Light" pitchFamily="2" charset="77"/>
                <a:ea typeface="Montserrat"/>
                <a:cs typeface="Montserrat"/>
                <a:sym typeface="Montserrat"/>
              </a:rPr>
              <a:t>é um modelo de negócios.</a:t>
            </a:r>
            <a:endParaRPr lang="pt-BR" sz="1100" i="1" dirty="0">
              <a:solidFill>
                <a:schemeClr val="tx1"/>
              </a:solidFill>
              <a:latin typeface="Exo 2.0 Light" pitchFamily="2" charset="77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100" dirty="0">
                <a:latin typeface="Exo 2.0 Light" pitchFamily="2" charset="77"/>
                <a:ea typeface="Montserrat"/>
                <a:cs typeface="Montserrat"/>
                <a:sym typeface="Montserrat"/>
              </a:rPr>
              <a:t>Fazer o check-in com todas as participantes, começando pelo seu próprio check-in. </a:t>
            </a:r>
            <a:r>
              <a:rPr lang="pt-BR" sz="1100" dirty="0">
                <a:latin typeface="Exo 2.0 Light" pitchFamily="2" charset="77"/>
                <a:sym typeface="Montserrat"/>
              </a:rPr>
              <a:t>Após o seu compartilhar, sinalize para a pessoa a sua direita seguir e assim sucessivamente.</a:t>
            </a:r>
            <a:endParaRPr lang="pt-BR" sz="1100" dirty="0"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100" dirty="0"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100" dirty="0">
                <a:latin typeface="Exo 2.0 Light" pitchFamily="2" charset="77"/>
                <a:ea typeface="Montserrat"/>
                <a:cs typeface="Montserrat"/>
                <a:sym typeface="Montserrat"/>
              </a:rPr>
              <a:t>Evite interrupções nesse momento e o coloque máximo da sua atenção na pessoa que está falando. Se sentir que os participantes estão dispersando ou tendo conversas paralelas, retome a atenção do grupo para a pessoa que está falando.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100" dirty="0">
              <a:latin typeface="Exo 2.0 Light" pitchFamily="2" charset="77"/>
              <a:sym typeface="Montserrat"/>
            </a:endParaRPr>
          </a:p>
          <a:p>
            <a:r>
              <a:rPr lang="pt-BR" sz="1600" dirty="0">
                <a:solidFill>
                  <a:srgbClr val="F06478"/>
                </a:solidFill>
              </a:rPr>
              <a:t>Duração: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08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Tempo até aqui:</a:t>
            </a:r>
            <a:r>
              <a:rPr lang="pt-BR" sz="1600" dirty="0"/>
              <a:t>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00:09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Para chamar o próximo slide: </a:t>
            </a:r>
            <a:br>
              <a:rPr lang="pt-BR" sz="1600" dirty="0">
                <a:solidFill>
                  <a:srgbClr val="F06478"/>
                </a:solidFill>
              </a:rPr>
            </a:b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  <a:sym typeface="Montserrat"/>
              </a:rPr>
              <a:t>Muito bem, agora que nos conhecemos, vamos conferir a agenda de hoje...</a:t>
            </a:r>
            <a:endParaRPr lang="pt-BR" sz="1600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100" dirty="0">
              <a:latin typeface="Exo 2.0 Light" pitchFamily="2" charset="77"/>
            </a:endParaRPr>
          </a:p>
        </p:txBody>
      </p:sp>
      <p:sp>
        <p:nvSpPr>
          <p:cNvPr id="204" name="Google Shape;204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Vamos ver o vídeo.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ea typeface="Montserrat"/>
                <a:cs typeface="Montserrat"/>
                <a:sym typeface="Montserrat"/>
              </a:rPr>
              <a:t>Apresentar o vídeo sobre o Clube da Preta.</a:t>
            </a:r>
          </a:p>
          <a:p>
            <a:endParaRPr lang="pt-BR" dirty="0"/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04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00:52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Vamos conhecer outro modelo ...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</a:t>
            </a:fld>
            <a:endParaRPr lang="pt-BR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8824209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Outro modelo que vem ganhando força são os negócios da chamada “Economia Colaborativa”.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14400"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Nesse modelo a empresa não necessariamente oferece um produto ou serviço, mas consegue fazer a conexão entre dois ou mais grupos de consumidores que interagem e geram valor. </a:t>
            </a:r>
          </a:p>
          <a:p>
            <a:pPr defTabSz="914400">
              <a:defRPr/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14400"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Esse modelo é muito utilizado por empresas de tecnologia, que criam plataformas capazes de conectar consumidores com fornecedores. Em cada negócio fechado entre esses dois grupos, a plataforma ganha a sua porcentagem.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</a:rPr>
              <a:t>Ler as características desse modelo.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dirty="0">
              <a:latin typeface="Exo 2.0 Light" pitchFamily="2" charset="77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00:53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conhecer um exemplo desse tipo de negócio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dirty="0">
              <a:latin typeface="Exo 2.0 Light" pitchFamily="2" charset="77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31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269648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Um exemplo desse modelo é a Enjoei.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 Enjoei é uma plataforma que conecta quem tem algum produto usado para vender com quem deseja comprar produtos seminovos e com preço mais barato.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Alguém já conhecia a Enjoei?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00:54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Vamos conhecer outro modelo ...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32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3461605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Temos também os chamados ”Negócios Sociais”.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14400"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São negócios que visam unir lucro com impacto social.</a:t>
            </a:r>
            <a:b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</a:b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14400"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O principal objetivo é oferecer produtos ou serviços com foco na resolução de problemas sociais, utilizando o lucro como combustível para crescer.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</a:rPr>
              <a:t>Ler as características desse modelo.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dirty="0">
              <a:latin typeface="Exo 2.0 Light" pitchFamily="2" charset="77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00:56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conhecer um exemplo desse tipo de negócio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dirty="0">
              <a:latin typeface="Exo 2.0 Light" pitchFamily="2" charset="77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33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2545250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Um exemplo muito bacana de Negócio Social é a Favela </a:t>
            </a:r>
            <a:r>
              <a:rPr lang="pt-BR" sz="1200" b="1" i="1" dirty="0" err="1">
                <a:latin typeface="Exo 2.0 Light" pitchFamily="2" charset="77"/>
                <a:ea typeface="Tahoma" pitchFamily="34" charset="0"/>
                <a:cs typeface="Tahoma" pitchFamily="34" charset="0"/>
              </a:rPr>
              <a:t>Orgância</a:t>
            </a: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.</a:t>
            </a:r>
          </a:p>
          <a:p>
            <a:pPr>
              <a:lnSpc>
                <a:spcPct val="130000"/>
              </a:lnSpc>
              <a:spcBef>
                <a:spcPts val="1600"/>
              </a:spcBef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 Favela Orgânica utiliza alimentos que as pessoas geralmente ignoram, fazendo releituras de receitas e introduzindo esses elementos em receitas para o dia a dia.</a:t>
            </a:r>
          </a:p>
          <a:p>
            <a:pPr>
              <a:lnSpc>
                <a:spcPct val="130000"/>
              </a:lnSpc>
              <a:spcBef>
                <a:spcPts val="1600"/>
              </a:spcBef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>
              <a:lnSpc>
                <a:spcPct val="130000"/>
              </a:lnSpc>
              <a:spcBef>
                <a:spcPts val="1600"/>
              </a:spcBef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Sua missão é modificar a relação do ser humano com os alimentos. </a:t>
            </a:r>
            <a:r>
              <a:rPr lang="pt-BR" sz="1200" dirty="0">
                <a:solidFill>
                  <a:schemeClr val="bg1"/>
                </a:solidFill>
              </a:rPr>
              <a:t>conscientizando as pessoas sobre cada etapa do ciclo da alimentação: começando do planejamento das compras e indo até o preparo e o descarte do alimento.</a:t>
            </a:r>
          </a:p>
          <a:p>
            <a:pPr>
              <a:lnSpc>
                <a:spcPct val="130000"/>
              </a:lnSpc>
              <a:spcBef>
                <a:spcPts val="1600"/>
              </a:spcBef>
            </a:pPr>
            <a:endParaRPr lang="pt-BR" sz="1200" dirty="0">
              <a:solidFill>
                <a:schemeClr val="bg1"/>
              </a:solidFill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00:57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Vamos conhecer outro modelo ...</a:t>
            </a:r>
          </a:p>
          <a:p>
            <a:pPr>
              <a:lnSpc>
                <a:spcPct val="130000"/>
              </a:lnSpc>
              <a:spcBef>
                <a:spcPts val="1600"/>
              </a:spcBef>
            </a:pPr>
            <a:endParaRPr lang="pt-BR" sz="1200" dirty="0">
              <a:solidFill>
                <a:schemeClr val="bg1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34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6945235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Por fim temos as Cooperativas.</a:t>
            </a:r>
          </a:p>
          <a:p>
            <a:pPr>
              <a:spcBef>
                <a:spcPts val="1600"/>
              </a:spcBef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As Cooperativas são um modelo de negócio que permite aos cooperados alcançarem juntos o bem comum, proporcionando aos seus associados condições justas e igualitárias. Quando se juntam, conseguem vantagens que dificilmente conquistariam sozinhos.</a:t>
            </a:r>
          </a:p>
          <a:p>
            <a:pPr>
              <a:spcBef>
                <a:spcPts val="1600"/>
              </a:spcBef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>
              <a:spcBef>
                <a:spcPts val="1600"/>
              </a:spcBef>
              <a:spcAft>
                <a:spcPts val="1600"/>
              </a:spcAft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As sociedades cooperativas são formadas por indivíduos que exerçam uma atividade econômica em comum. Elas não visam ao lucro, mas, sim, à prestação de serviços aos associados.</a:t>
            </a: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</a:rPr>
              <a:t>Ler as características desse modelo.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dirty="0">
              <a:latin typeface="Exo 2.0 Light" pitchFamily="2" charset="77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00:59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conhecer dois exemplos desse tipo de negócio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35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2112937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Um primeiro exemplo é a Cooperativa </a:t>
            </a:r>
            <a:r>
              <a:rPr lang="pt-BR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</a:rPr>
              <a:t>Filadelphia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pPr defTabSz="914400"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Mulheres de São Paulo - SP, que tomaram frente no movimento da reciclagem. </a:t>
            </a:r>
          </a:p>
          <a:p>
            <a:pPr defTabSz="914400"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14400"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Com quase 12 anos de história, não é só sobre reciclagem é sobre mulheres se fortalecendo e se ajudando. </a:t>
            </a:r>
          </a:p>
          <a:p>
            <a:pPr defTabSz="914400"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14400"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Atualmente, a equipe da </a:t>
            </a:r>
            <a:r>
              <a:rPr lang="pt-BR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</a:rPr>
              <a:t>Filadelphia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, que está localizada no Jardim Cinco de Julho, zona leste da capital, faz a triagem de aproximadamente 40 toneladas de lixo reciclável todos os meses, mas tem capacidade de operar muito mais.</a:t>
            </a:r>
          </a:p>
          <a:p>
            <a:pPr defTabSz="914400"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01:00 </a:t>
            </a:r>
            <a:r>
              <a:rPr lang="pt-BR" b="0" dirty="0" err="1">
                <a:solidFill>
                  <a:schemeClr val="tx1"/>
                </a:solidFill>
                <a:latin typeface="Exo 2.0 Light" pitchFamily="2" charset="77"/>
              </a:rPr>
              <a:t>hr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br>
              <a:rPr lang="pt-BR" dirty="0">
                <a:solidFill>
                  <a:schemeClr val="tx1"/>
                </a:solidFill>
                <a:latin typeface="Exo 2.0 Light" pitchFamily="2" charset="77"/>
              </a:rPr>
            </a:b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Vamos ver a aplicação do exemplo ...</a:t>
            </a:r>
          </a:p>
          <a:p>
            <a:pPr defTabSz="914400"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36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9736491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Outra exemplo de cooperativa é a </a:t>
            </a:r>
            <a:r>
              <a:rPr lang="pt-BR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</a:rPr>
              <a:t>Coopercuc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 Cooperativa Agropecuária Familiar de Canudos, Uauá e </a:t>
            </a:r>
            <a:r>
              <a:rPr lang="pt-BR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</a:rPr>
              <a:t>Curaça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 – BA, foi fundada em sua maioria por mulheres que procuravam organizar suas produções e comercializa-las,  encontraram no cooperativismo o modelo ideal para prosperar em seus negócios.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01:01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E aí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37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0139617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Já deu para perceber que não existe um formato único de negócio. </a:t>
            </a:r>
          </a:p>
          <a:p>
            <a:pPr>
              <a:spcBef>
                <a:spcPts val="1600"/>
              </a:spcBef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 pergunta é: como organizar o modelo do meu negócio?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ea typeface="Montserrat"/>
                <a:cs typeface="Montserrat"/>
                <a:sym typeface="Montserrat"/>
              </a:rPr>
              <a:t>Escutar algumas impressões e feedbacks das participantes.</a:t>
            </a:r>
          </a:p>
          <a:p>
            <a:endParaRPr lang="pt-BR" dirty="0"/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01:02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conhecer uma ferramenta que pode nos ajudar com isso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38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6540399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O importante é você entender que não existe um único modelo certo de negócios. Cada empresa pode ter um ou mais modelos, e tudo bem! Você só precisa entender e definir qual o modelo de negócios que mais se adequa a sua empresa.</a:t>
            </a:r>
          </a:p>
          <a:p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Para te ajudar a estruturar seu modelo de negócio, trouxemos aqui uma ferramenta muito utilizada pelas grandes empresas, que você pode aplicar ao seu negócio – O Quadro de Modelo de Negócios ou Plano de Negócios.</a:t>
            </a:r>
          </a:p>
          <a:p>
            <a:b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</a:b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O objetivo desse quadro é identificar peças chaves para o sucesso do seu negócio.</a:t>
            </a:r>
          </a:p>
          <a:p>
            <a:pPr>
              <a:lnSpc>
                <a:spcPct val="130000"/>
              </a:lnSpc>
              <a:spcBef>
                <a:spcPts val="1600"/>
              </a:spcBef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Ele é uma ferramenta visual para ajudar a organizar ideias sobre um negócio. Assim é possível criar um modelo de negócio fácil de ser consultado e atualizado.</a:t>
            </a:r>
          </a:p>
          <a:p>
            <a:pPr marR="0" lvl="0" indent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Um dos seus principais benefícios é a sua simplicidade. Ao todo são 9 blocos que nos oferecem uma visão ampla do negócio. </a:t>
            </a:r>
          </a:p>
          <a:p>
            <a:pPr marR="0" lvl="0" indent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Vamos conhecê-lo em maiores detalhes a seguir.</a:t>
            </a:r>
          </a:p>
          <a:p>
            <a:pPr marR="0" lvl="0" indent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Exo 2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01:03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para o próximo bloco...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R="0" lvl="0" indent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39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611008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5" name="Google Shape;22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1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Hoje começaremos com um diagnóstico para avaliar nossos conhecimentos sobre o tema.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1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1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Em seguida, vamos entender o que é um modelo de negócios e quais são os tipos de modelos de negócio.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1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1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Para finalizar, aprender como estruturar um plano de negócios e colocar em prática os conhecimentos adquiridos.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1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1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Muito bacana, não é mesmo?!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100" dirty="0">
                <a:latin typeface="Exo 2.0 Light" pitchFamily="2" charset="77"/>
                <a:ea typeface="Montserrat"/>
                <a:cs typeface="Montserrat"/>
                <a:sym typeface="Montserrat"/>
              </a:rPr>
              <a:t>Percorrer rapidamente todos os tópicos da Agenda</a:t>
            </a:r>
            <a:r>
              <a:rPr lang="pt-BR" sz="1100" dirty="0">
                <a:latin typeface="Exo 2.0 Light" pitchFamily="2" charset="77"/>
                <a:sym typeface="Montserrat"/>
              </a:rPr>
              <a:t>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100" dirty="0">
              <a:solidFill>
                <a:schemeClr val="tx1">
                  <a:lumMod val="50000"/>
                  <a:lumOff val="50000"/>
                </a:schemeClr>
              </a:solidFill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r>
              <a:rPr lang="pt-BR" sz="1600" dirty="0">
                <a:solidFill>
                  <a:srgbClr val="F06478"/>
                </a:solidFill>
              </a:rPr>
              <a:t>Duração: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Tempo até aqui:</a:t>
            </a:r>
            <a:r>
              <a:rPr lang="pt-BR" sz="1600" dirty="0"/>
              <a:t>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00:10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Para chamar o próximo slide: </a:t>
            </a:r>
            <a:endParaRPr lang="pt-BR" sz="1600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Agora que já conhecemos a agenda do dia, iniciaremos nossa jornada...</a:t>
            </a:r>
            <a:endParaRPr lang="pt-BR" sz="1600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100" dirty="0">
              <a:solidFill>
                <a:schemeClr val="tx1">
                  <a:lumMod val="50000"/>
                  <a:lumOff val="50000"/>
                </a:schemeClr>
              </a:solidFill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226" name="Google Shape;226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4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Esse é o Quadro de Modelo de Negócios para você utilizar em sua empresa ou projeto. Nele, você define os pontos básicos que não podem faltar em um negócio. São eles: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Quais é a solução que a sua empresa oferece ao cliente;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Quem é o seu público-alvo;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Por meio de quais canais esse público-alvo irá conhecer o seu negócio;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Quais estratégias para manter um relacionamento com o seu público;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De que forma a sua empresa obtém receita;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Quais são os recursos-chave necessários para atender a demanda;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Quais são atividades-chave que precisam ser realizadas para atender seu público;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Quem são os parceiros-chave que sua empresa precisa ter ao lado;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Quais os custos necessários para que sua empresa opere.</a:t>
            </a:r>
          </a:p>
          <a:p>
            <a:pPr>
              <a:lnSpc>
                <a:spcPct val="130000"/>
              </a:lnSpc>
              <a:spcBef>
                <a:spcPts val="1600"/>
              </a:spcBef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Vamos conhecer melhor cada um deles:</a:t>
            </a:r>
          </a:p>
          <a:p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Para isso, vamos aprender na prática como preencher esse quadro.</a:t>
            </a:r>
          </a:p>
          <a:p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01:04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entender a ferramenta em detalhes, junto com um exemplo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40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1472414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30000"/>
              </a:lnSpc>
              <a:spcBef>
                <a:spcPts val="1400"/>
              </a:spcBef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Vamos explorar o plano de negócios de uma padaria diferente.</a:t>
            </a:r>
          </a:p>
          <a:p>
            <a:pPr>
              <a:lnSpc>
                <a:spcPct val="130000"/>
              </a:lnSpc>
              <a:spcBef>
                <a:spcPts val="1400"/>
              </a:spcBef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Vamos lá?!</a:t>
            </a:r>
          </a:p>
          <a:p>
            <a:pPr>
              <a:lnSpc>
                <a:spcPct val="130000"/>
              </a:lnSpc>
              <a:spcBef>
                <a:spcPts val="1400"/>
              </a:spcBef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01:05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entender o primeiro bloco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>
              <a:lnSpc>
                <a:spcPct val="130000"/>
              </a:lnSpc>
              <a:spcBef>
                <a:spcPts val="1400"/>
              </a:spcBef>
            </a:pPr>
            <a:endParaRPr lang="pt-BR" sz="1200" dirty="0">
              <a:latin typeface="Exo 2.0 Light" pitchFamily="2" charset="77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41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0085625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O primeiro bloco que precisamos preencher é a “Proposta de Valor”, ou seja, qual produto ou serviço você vai oferecer ao seu cliente?</a:t>
            </a:r>
          </a:p>
          <a:p>
            <a:pPr marL="0" marR="0" lvl="0" indent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Exo 2"/>
            </a:endParaRPr>
          </a:p>
          <a:p>
            <a:pPr marL="0" marR="0" lvl="0" indent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Que benefícios pretende entregar e o que poderá levar as pessoas a se interessarem pela sua solução? </a:t>
            </a:r>
          </a:p>
          <a:p>
            <a:pPr marL="0" marR="0" lvl="0" indent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Exo 2"/>
            </a:endParaRPr>
          </a:p>
          <a:p>
            <a:pPr marL="0" marR="0" lvl="0" indent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Aqui é importante não somente o produto/serviço, mas qual o valor que ele está gerando para o cliente, um motivo forte para seu cliente se interessar por eles.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 Tente resumir tudo em uma única frase.</a:t>
            </a:r>
          </a:p>
          <a:p>
            <a:pPr marL="0" marR="0" lvl="0" indent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Exo 2"/>
            </a:endParaRPr>
          </a:p>
          <a:p>
            <a:pPr marL="0" marR="0" lvl="0" indent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Veja o exemplo de uma padaria de produtos saudáveis: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“Uma padaria focada em pães e produtos integrais”.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Exo 2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01:05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entender o próximo bloco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dirty="0"/>
          </a:p>
        </p:txBody>
      </p:sp>
      <p:sp>
        <p:nvSpPr>
          <p:cNvPr id="120" name="Google Shape;120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42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6445029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O segundo bloco que deve ser preenchido é o “Segmento de Clientes”, ou seja, quem será beneficiado pela sua solução? Qual o público alvo?</a:t>
            </a: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Exo 2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Para que você tenha assertividade no seu negócio outra coisa muito importante é conhecer o seu público-alvo. Quem é o seu cliente? Qual o perfil dele? Tem grupos específicos? Interesses em comum? Alguma localização específica? Faixa etária determinada? </a:t>
            </a: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Exo 2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Defina o segmento de clientes e você conseguirá ser mais precisa no alcance de seu público-alvo.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No exemplo da padaria, o público definido é: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“Pessoas jovens e que gostam de comprar produtos mais saudáveis”.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Exo 2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01:06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entender o próximo bloco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Exo 2"/>
            </a:endParaRPr>
          </a:p>
        </p:txBody>
      </p:sp>
      <p:sp>
        <p:nvSpPr>
          <p:cNvPr id="120" name="Google Shape;120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43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762799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Agora que você já definiu o valor gerado e quem é o seu cliente, é hora de definir como comunicar o seu negócio para o seu público. Essa definição é crucial para fazer com que seu produto/serviço seja conhecido e gere interação com seu cliente. Então, pense em estratégia e custos destes canais: TV, rádio, mídia impressa, telefones, sites, redes sociais, WhatsApp, etc.</a:t>
            </a:r>
          </a:p>
          <a:p>
            <a:pPr marL="0" marR="0" lvl="0" indent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Exo 2"/>
            </a:endParaRPr>
          </a:p>
          <a:p>
            <a:pPr marL="0" marR="0" lvl="0" indent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Será de forma física? De forma virtual? Como garantir que o produto ou serviço será entregue com qualidade?</a:t>
            </a:r>
          </a:p>
          <a:p>
            <a:pPr marL="0" marR="0" lvl="0" indent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Exo 2"/>
            </a:endParaRPr>
          </a:p>
          <a:p>
            <a:pPr marL="0" marR="0" lvl="0" indent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Pense também nos locais onde estão seus clientes e suas possíveis restrições.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No exemplo da padaria, os canais são: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Loja física para a pessoa comprar os produtos e entrega via delivery.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Exo 2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01:07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entender o próximo bloco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b="0" dirty="0"/>
          </a:p>
        </p:txBody>
      </p:sp>
      <p:sp>
        <p:nvSpPr>
          <p:cNvPr id="120" name="Google Shape;120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44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5306558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Aqui é a parte que você define como a sua empresa irá apresentar sua proposta de valor para o seu público, e quais estratégias utilizará para conquistar e fidelizar esse cliente. Seu atendimento será físico, presencial, online, por telefone, ponto de venda? Pense em como o cliente mais gostaria de ser atendido, de acordo com o seu modelo de negócios.</a:t>
            </a: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Exo 2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Além disso, elabore estratégias para manter uma boa relação e fidelização desse cliente: lembrete no aniversário, cartão fidelidade, bonificação etc.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No exemplo da padaria foi colocado: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Panfletos sobre nossa filosofia e produtos na loja;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site e redes sociais com cardápio e informações.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Exo 2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01:08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entender o próximo bloco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b="0" dirty="0"/>
          </a:p>
        </p:txBody>
      </p:sp>
      <p:sp>
        <p:nvSpPr>
          <p:cNvPr id="120" name="Google Shape;120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45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2394237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O quinto bloco deve ser preenchido com as “Fontes de Receita”, ou seja, a forma pela qual o seu negócio irá lhe pagar. </a:t>
            </a:r>
          </a:p>
          <a:p>
            <a:pPr marL="0" marR="0" lvl="0" indent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Exo 2"/>
            </a:endParaRPr>
          </a:p>
          <a:p>
            <a:pPr marL="0" marR="0" lvl="0" indent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Relacione aqui todas as formas que sua empresa pode obter receita e quais as formas de pagamentos que oferecerá ao cliente.</a:t>
            </a:r>
          </a:p>
          <a:p>
            <a:pPr marL="0" marR="0" lvl="0" indent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Exo 2"/>
            </a:endParaRPr>
          </a:p>
          <a:p>
            <a:pPr marL="0" marR="0" lvl="0" indent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Lembre-se de que, atualmente, as vendas não são o único modelo de receita – considere opções como aluguel, assinatura, licença, entre outras. Veja o que melhor se encaixa dentro do seu modelo de negócios.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No exemplo da padaria as fontes de receita são:</a:t>
            </a: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Venda dos produtos de forma direta;</a:t>
            </a: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Planos de assinatura;</a:t>
            </a: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Vendas do delivery.</a:t>
            </a:r>
          </a:p>
          <a:p>
            <a:pPr marL="171450" indent="-171450" defTabSz="967585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01:09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entender o próximo bloco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171450" indent="-171450" defTabSz="967585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120" name="Google Shape;120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46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2440392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O sexto bloco refere-se aos “Recursos Principais” que o seu negócio necessita para funcionar.</a:t>
            </a: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Exo 2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Pense tanto nos ativos físicos, como maquinário e equipamentos, quanto nos intelectuais, como recursos humanos e patentes.</a:t>
            </a: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Exo 2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Sabendo qual é a sua proposta de valor e quais atividades-chave terá que realizar no dia a dia, agora você pode relacionar quais são os recursos básicos para que seu negócio esteja em funcionamento. Estes recursos são: físicos, intelectuais, humanos e financeiros.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Na padaria de exemplo os recursos principais são: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Equipamentos para fazer os pães;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Insumos em estoque;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3 funcionários para a loja.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Exo 2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01:10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entender o próximo bloco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Exo 2"/>
            </a:endParaRPr>
          </a:p>
        </p:txBody>
      </p:sp>
      <p:sp>
        <p:nvSpPr>
          <p:cNvPr id="120" name="Google Shape;120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47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7916577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Além dos recursos, para que nosso negócio funcione precisamos pensar também nas “Atividades Principais”.</a:t>
            </a:r>
          </a:p>
          <a:p>
            <a:pPr marL="0" marR="0" lvl="0" indent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Exo 2"/>
            </a:endParaRPr>
          </a:p>
          <a:p>
            <a:pPr marL="0" marR="0" lvl="0" indent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Nesta etapa você deve relacionar quais são as atividades principais que sua empresa realiza no dia a dia para que consiga entregar sua proposta de valor, ou seja, seus produtos/serviços aos seus clientes. </a:t>
            </a:r>
          </a:p>
          <a:p>
            <a:pPr marL="0" marR="0" lvl="0" indent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Exo 2"/>
            </a:endParaRPr>
          </a:p>
          <a:p>
            <a:pPr marL="0" marR="0" lvl="0" indent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Aqui é importante detalhar aquilo que é imprescindível para o funcionamento do negócio.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No exemplo da padaria as atividades principais são: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Compra de insumos;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Produzir pães diariamente;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Civulgar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 na localidade e nas redes sociais;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Vendas e etc.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000" b="0" dirty="0"/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01:11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entender o próximo bloco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Exo 2 ExtraBold"/>
            </a:endParaRPr>
          </a:p>
        </p:txBody>
      </p:sp>
      <p:sp>
        <p:nvSpPr>
          <p:cNvPr id="120" name="Google Shape;120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48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1519731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Já no oitavo bloco vamos pensar nas “Parcerias Principais”, ou seja, quais são aquelas pessoas ou organizações que são essenciais para que meu negócio opere.</a:t>
            </a: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Exo 2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Identifique aqui toda terceirização que será feita, com fornecedores e parceiros que apoiem a realização da sua proposta.</a:t>
            </a:r>
            <a:b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</a:b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Exo 2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Pense em outras empresas que ajudarão seu negócio a entregar a oferta de valor.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Os principais parceiros para nossa padaria de exemplo são:</a:t>
            </a:r>
          </a:p>
          <a:p>
            <a:pPr marL="171450" marR="0" lvl="0" indent="-1714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Fornecedores;</a:t>
            </a:r>
          </a:p>
          <a:p>
            <a:pPr marL="171450" marR="0" lvl="0" indent="-1714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Produtores locais;  </a:t>
            </a:r>
          </a:p>
          <a:p>
            <a:pPr marL="171450" marR="0" lvl="0" indent="-1714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Equipe de entrega terceirizada e etc.</a:t>
            </a:r>
          </a:p>
          <a:p>
            <a:pPr marL="171450" marR="0" lvl="0" indent="-1714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Exo 2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01:12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entender o último bloco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171450" marR="0" lvl="0" indent="-1714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b="0" dirty="0"/>
          </a:p>
        </p:txBody>
      </p:sp>
      <p:sp>
        <p:nvSpPr>
          <p:cNvPr id="120" name="Google Shape;120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49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208445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Mas, antes de iniciarmos, te convidamos a refletir sobre o tema e seus conhecimentos prévios, com o nosso Diagnóstico Inicial.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Lembrem-se que não existe certo ou errado. Utilize esse momento para refletir e resgatar sobre seus conhecimentos sobre o assunto.</a:t>
            </a: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ea typeface="Montserrat"/>
                <a:cs typeface="Montserrat"/>
                <a:sym typeface="Montserrat"/>
              </a:rPr>
              <a:t>Recomenda-se entregar uma folha impressa com o Diagnóstico para as participantes ou, se disponível, incentivar o uso da Agenda da Mulher Empreendedora.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dirty="0">
              <a:solidFill>
                <a:schemeClr val="tx1">
                  <a:lumMod val="50000"/>
                  <a:lumOff val="50000"/>
                </a:schemeClr>
              </a:solidFill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00:11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Para começarmos nosso módulo, reflita sobre as seguintes questões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Montserrat"/>
              </a:rPr>
              <a:t>...</a:t>
            </a:r>
          </a:p>
          <a:p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dirty="0">
              <a:solidFill>
                <a:schemeClr val="tx1">
                  <a:lumMod val="50000"/>
                  <a:lumOff val="50000"/>
                </a:schemeClr>
              </a:solidFill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9535671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Por último, mas não menos importante, é hora de relacionar qual será o seu custo para iniciar o negócio e para mantê-lo funcionando. É importante relacionar tudo o que você considera custo para que não haja surpresas no futuro.</a:t>
            </a:r>
          </a:p>
          <a:p>
            <a:pPr marL="0" marR="0" lvl="0" indent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Exo 2"/>
            </a:endParaRPr>
          </a:p>
          <a:p>
            <a:pPr marL="0" marR="0" lvl="0" indent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Para melhor visualização, você pode dividir essa estrutura em: custos de iniciação, custos de produção, custos de operação, custos fixos e custos variáveis.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Os custos principais da nossa padaria de exemplo são:</a:t>
            </a: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Aluguel do imóvel;</a:t>
            </a: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Compra de insumos;</a:t>
            </a: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Salário da equipe;</a:t>
            </a: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Treinamentos;</a:t>
            </a: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Marketing e etc.</a:t>
            </a: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Exo 2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01:14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Chegou a hora de praticar!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b="0" dirty="0"/>
          </a:p>
        </p:txBody>
      </p:sp>
      <p:sp>
        <p:nvSpPr>
          <p:cNvPr id="120" name="Google Shape;120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50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1431333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Agora que vocês já conhecem os principais tipos de Modelos de Negócios, e como funciona a ferramenta do Quadro, chegou a hora de colocarmos a mão na massa e praticarmos. 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Vamos lá?!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01:15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iniciar o nosso exercício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defTabSz="967585">
              <a:spcBef>
                <a:spcPct val="0"/>
              </a:spcBef>
              <a:defRPr/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51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5890157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Para esse exercício, nós vamos trabalhar em grupo e montarmos o Quadro do Modelo de Negócio de alguma de vocês ou de um negócio fictício. 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ea typeface="Montserrat"/>
                <a:cs typeface="Montserrat"/>
                <a:sym typeface="Montserrat"/>
              </a:rPr>
              <a:t>Dividir a sala em grupos de acordo com a quantidade de participantes. Quartetos são uma boa opção.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i="1" dirty="0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Incentivá-las a utilizarem os conhecimentos apresentados.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i="1" dirty="0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Lembrar que este é um exercício, e que se elas aprenderem bem como utilizar o guia de precificação, poderão precificar outros produtos ou serviços de forma mais tranquila. 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i="1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30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01:45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Interessante, não é mesmo?!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dirty="0">
              <a:latin typeface="Exo 2.0 Light" pitchFamily="2" charset="77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52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2246458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1" name="Google Shape;631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28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 aí, como foi a atividade?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8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2800" dirty="0">
                <a:latin typeface="Exo 2.0 Light" pitchFamily="2" charset="77"/>
                <a:ea typeface="Montserrat"/>
                <a:cs typeface="Montserrat"/>
                <a:sym typeface="Montserrat"/>
              </a:rPr>
              <a:t>Após a atividade, levantar alguns exemplos de precificação desenvolvidos pelos grupos;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2800" i="1" dirty="0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Verificar se não ficou nenhuma dúvida em relação a este tema.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2800" i="1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r>
              <a:rPr lang="pt-BR" sz="4000" dirty="0">
                <a:solidFill>
                  <a:srgbClr val="F06478"/>
                </a:solidFill>
              </a:rPr>
              <a:t>Duração: </a:t>
            </a:r>
            <a:r>
              <a:rPr lang="pt-BR" sz="4000" b="0" dirty="0">
                <a:solidFill>
                  <a:schemeClr val="tx1"/>
                </a:solidFill>
                <a:latin typeface="Exo 2.0 Light" pitchFamily="2" charset="77"/>
              </a:rPr>
              <a:t>10 min.</a:t>
            </a:r>
          </a:p>
          <a:p>
            <a:r>
              <a:rPr lang="pt-BR" sz="4000" dirty="0">
                <a:solidFill>
                  <a:srgbClr val="F06478"/>
                </a:solidFill>
              </a:rPr>
              <a:t>Tempo até aqui:</a:t>
            </a:r>
            <a:r>
              <a:rPr lang="pt-BR" sz="4000" dirty="0"/>
              <a:t> </a:t>
            </a:r>
            <a:r>
              <a:rPr lang="pt-BR" sz="4000" b="0" dirty="0">
                <a:solidFill>
                  <a:schemeClr val="tx1"/>
                </a:solidFill>
                <a:latin typeface="Exo 2.0 Light" pitchFamily="2" charset="77"/>
              </a:rPr>
              <a:t>01:55 min.</a:t>
            </a:r>
          </a:p>
          <a:p>
            <a:r>
              <a:rPr lang="pt-BR" sz="4000" dirty="0">
                <a:solidFill>
                  <a:srgbClr val="F06478"/>
                </a:solidFill>
              </a:rPr>
              <a:t>Para chamar o próximo slide: </a:t>
            </a:r>
            <a:endParaRPr lang="pt-BR" sz="4000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sz="4000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Como dito por ...</a:t>
            </a:r>
            <a:endParaRPr lang="pt-BR" sz="4000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2800" i="1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</p:txBody>
      </p:sp>
      <p:sp>
        <p:nvSpPr>
          <p:cNvPr id="632" name="Google Shape;632;p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>
                <a:latin typeface="Exo 2.0" panose="00000500000000000000" pitchFamily="50" charset="0"/>
              </a:rPr>
              <a:t>53</a:t>
            </a:fld>
            <a:endParaRPr dirty="0">
              <a:latin typeface="Exo 2.0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92550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Como dito por </a:t>
            </a:r>
            <a:r>
              <a:rPr lang="pt-BR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</a:rPr>
              <a:t>Shonda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 </a:t>
            </a:r>
            <a:r>
              <a:rPr lang="pt-BR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</a:rPr>
              <a:t>Rhimes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 – cineasta e produtora norte-americana: “Sonhos não se tornam realidade só porque você os sonhou. É o trabalho duro que faz as coisas acontecerem. É o trabalho duro que faz as coisas mudarem”.</a:t>
            </a:r>
          </a:p>
          <a:p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Inspirador, não é mesmo!</a:t>
            </a:r>
          </a:p>
          <a:p>
            <a:endParaRPr lang="pt-BR" b="0" dirty="0"/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01:56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Inspirador, não é mesmo?!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endParaRPr lang="pt-BR" b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54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81083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30000"/>
              </a:lnSpc>
              <a:spcBef>
                <a:spcPts val="1400"/>
              </a:spcBef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  para quem quer seguir aprendendo, vou deixar aqui algumas recomendações complementares.</a:t>
            </a:r>
          </a:p>
          <a:p>
            <a:pPr>
              <a:lnSpc>
                <a:spcPct val="130000"/>
              </a:lnSpc>
              <a:spcBef>
                <a:spcPts val="1400"/>
              </a:spcBef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01:57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E para quem quer seguir aprendendo...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>
              <a:lnSpc>
                <a:spcPct val="130000"/>
              </a:lnSpc>
              <a:spcBef>
                <a:spcPts val="1400"/>
              </a:spcBef>
            </a:pPr>
            <a:endParaRPr lang="pt-BR" b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55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8831065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Antes de encerrarmos nossa aula, vou deixar aqui 3 sugestões complementares para que quiser se aprofundando no tema.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Não deixe de colocar em prática os conhecimentos aqui adquiridos e sempre que necessário rever o módulo e explorar nossos materiais complementares.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ea typeface="Montserrat"/>
                <a:cs typeface="Montserrat"/>
                <a:sym typeface="Montserrat"/>
              </a:rPr>
              <a:t>Citar cada uma das sugestões complementares;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i="1" dirty="0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Lembrar que elas também estão disponíveis na Agenda da Mulher Empreendedora;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i="1" dirty="0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Incentivar as participantes a seguirem estudando sobre o assunto.</a:t>
            </a:r>
          </a:p>
          <a:p>
            <a:endParaRPr lang="pt-BR" dirty="0"/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01:58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Chegamos ao fim do nosso workshop...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56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5219770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30000"/>
              </a:lnSpc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Chegamos ao fim do nosso workshop.</a:t>
            </a:r>
          </a:p>
          <a:p>
            <a:pPr>
              <a:lnSpc>
                <a:spcPct val="130000"/>
              </a:lnSpc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>
              <a:lnSpc>
                <a:spcPct val="130000"/>
              </a:lnSpc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Não temos dúvidas de que esse é o primeiro passo para seus projetos crescerem ainda mais!</a:t>
            </a:r>
          </a:p>
          <a:p>
            <a:pPr>
              <a:lnSpc>
                <a:spcPct val="130000"/>
              </a:lnSpc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>
              <a:lnSpc>
                <a:spcPct val="130000"/>
              </a:lnSpc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Boas vendas e até a próxima!</a:t>
            </a:r>
          </a:p>
          <a:p>
            <a:pPr>
              <a:lnSpc>
                <a:spcPct val="130000"/>
              </a:lnSpc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01:59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-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>
              <a:lnSpc>
                <a:spcPct val="130000"/>
              </a:lnSpc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57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9904737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ea typeface="Montserrat"/>
                <a:cs typeface="Montserrat"/>
                <a:sym typeface="Montserrat"/>
              </a:rPr>
              <a:t>Encerrar o workshop e deixar a capa projetada.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i="1" dirty="0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Se possível, colocar uma música.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i="1" dirty="0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Se despedir das participantes.</a:t>
            </a:r>
            <a:endParaRPr lang="pt-BR" sz="1200" dirty="0">
              <a:latin typeface="Exo 2.0 Light" pitchFamily="2" charset="77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58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524431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Para começarmos nosso módulo, reflita sobre as perguntas do slide.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sym typeface="Montserrat"/>
              </a:rPr>
              <a:t>Recomenda-se ler todas as perguntas para as participantes.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sym typeface="Montserrat"/>
              </a:rPr>
              <a:t>Algumas perguntas que podem ajudar no fechamento do diagnóstico são:</a:t>
            </a:r>
          </a:p>
          <a:p>
            <a:pPr marL="685800" lvl="1" indent="-228600"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</a:rPr>
              <a:t>Como foi responder o diagnóstico para vocês?</a:t>
            </a:r>
          </a:p>
          <a:p>
            <a:pPr marL="685800" lvl="1" indent="-228600"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</a:rPr>
              <a:t>Conseguiram responder todas as perguntas? </a:t>
            </a:r>
          </a:p>
          <a:p>
            <a:pPr algn="l"/>
            <a:endParaRPr lang="pt-BR" sz="1200" dirty="0">
              <a:latin typeface="Exo 2.0 Light" pitchFamily="2" charset="77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08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00:19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Como dito por ...</a:t>
            </a:r>
          </a:p>
          <a:p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algn="l"/>
            <a:endParaRPr lang="pt-BR" sz="1200" dirty="0">
              <a:latin typeface="Exo 2.0 Light" pitchFamily="2" charset="77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198677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Como dito por </a:t>
            </a:r>
            <a:r>
              <a:rPr lang="pt-BR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</a:rPr>
              <a:t>Madam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 C.J. Walker  – Primeira mulher negra empreendedora a se tornar milionária nos EUA: “Não fique esperando sentada que as oportunidades venham até você. Levante-se e crie suas próprias oportunidades.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b="0" dirty="0">
                <a:latin typeface="Exo 2.0 Light" pitchFamily="2" charset="77"/>
                <a:sym typeface="Montserrat"/>
              </a:rPr>
              <a:t>Apresentar a frase de inspiração.</a:t>
            </a: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pPr lvl="0" algn="l" rtl="0">
              <a:spcBef>
                <a:spcPts val="0"/>
              </a:spcBef>
              <a:spcAft>
                <a:spcPts val="0"/>
              </a:spcAft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Durante toda a sua vida ela foi humilhada e mal tratada, até que decidiu acreditar que era possível empreender e melhorar de vida. Então, ela criou seu próprio negócio, enfrentou inúmeras barreiras, obstáculos, preconceitos e todo tipo de desafio, mas nunca desistiu. Até que alcançou o sucesso que tanto desejava.</a:t>
            </a:r>
          </a:p>
          <a:p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Esperar não vai fazer o sucesso vir atrás de você. Ou você se coloca pra fazer e vai atrás do que quer, ou sempre vai ficar esperando.</a:t>
            </a:r>
          </a:p>
          <a:p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 aqui, vocês mulheres empreendedoras Sicredi, são aquelas que não vão esperar pelas oportunidades. Vocês são aquelas que criam suas próprias oportunidades, criam o seu próprio futuro e não desistem.</a:t>
            </a:r>
          </a:p>
          <a:p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00:20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Mas, afinal...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271114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Mas afinal, o que é o Modelo de Negócios?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sym typeface="Montserrat"/>
              </a:rPr>
              <a:t>Nesse momento, pergunte para as participantes o que significa esse conceito.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dirty="0">
              <a:latin typeface="Exo 2.0 Light" pitchFamily="2" charset="77"/>
              <a:sym typeface="Montserrat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00:21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Modelo de Negócios é...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dirty="0">
              <a:latin typeface="Exo 2.0 Light" pitchFamily="2" charset="77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637207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O primeiro passo para uma empreendedora que decide desenvolver uma solução para uma necessidade do mercado é definir todos os aspectos do seu negócio. 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>
              <a:lnSpc>
                <a:spcPct val="130000"/>
              </a:lnSpc>
              <a:spcBef>
                <a:spcPts val="1600"/>
              </a:spcBef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Afinal, toda empresa precisa ter uma forma, não é mesmo? O que ela é, o que vende, para quem vende, como vende, quais os custos, ou seja, definir todo o funcionamento dela. Para isso, existe o Modelo de Negócios!</a:t>
            </a:r>
          </a:p>
          <a:p>
            <a:pPr>
              <a:lnSpc>
                <a:spcPct val="130000"/>
              </a:lnSpc>
              <a:spcBef>
                <a:spcPts val="1600"/>
              </a:spcBef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Modelo de negócio define o funcionamento básico de uma empresa ou projeto, demonstrando como você gera e entrega valor para os clientes a partir da sua proposta.</a:t>
            </a:r>
          </a:p>
          <a:p>
            <a:pPr>
              <a:lnSpc>
                <a:spcPct val="130000"/>
              </a:lnSpc>
              <a:spcBef>
                <a:spcPts val="1600"/>
              </a:spcBef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00:22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explorar os conhecimentos que vocês já têm sobre o assunto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>
              <a:lnSpc>
                <a:spcPct val="130000"/>
              </a:lnSpc>
              <a:spcBef>
                <a:spcPts val="1600"/>
              </a:spcBef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79909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D99A17-2F1A-4A4B-8E22-6E733F9E11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EA8B31B-E2F7-4CA5-954E-ACBF94F7D9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E8B6D29-2A91-4766-80CA-FC657F91A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A220963-261C-4D31-84C7-F0BC1B838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7E7909F-46E9-4C48-AC76-852EC05B4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0283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E4CA06-343C-47A8-B0CC-6A8BF7EC3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3DA54ED-651A-4DD6-989F-BFAF6B2ADF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FC37045-F244-4E09-AB6C-E7B302CBC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EA9DDDD-85D3-4E68-8BEA-9BC30E7FC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0495F73-65EB-4755-AB20-652FC18F8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08203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1C4E3EE-25F4-4FC7-B11F-F7C8D1F2FE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DE9FE45-35AF-4597-A398-856EAE20C2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C0D480D-A935-4C27-8150-AD8CB68B3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04B1BC1-6DDE-415F-A9EE-FDD0389D9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B972D32-05F7-4F83-AF72-C6E26D658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302633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D99A17-2F1A-4A4B-8E22-6E733F9E11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EA8B31B-E2F7-4CA5-954E-ACBF94F7D9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E8B6D29-2A91-4766-80CA-FC657F91A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A220963-261C-4D31-84C7-F0BC1B838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7E7909F-46E9-4C48-AC76-852EC05B4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465552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018E5F-451A-4C63-9D26-44425132B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CFFCB21-CC0F-4051-B4C5-0394CF6DC6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D5BA38B-F70F-4F38-A27E-2DB242F01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AC1E24F-4A97-4296-8DD5-EB6B089A6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A446F50-5730-454E-A6EE-0A5619BA9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268808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8D00D8-21A7-44A4-9D89-5B4FFC8EC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5FC6716-E740-42A2-9FB6-5C025657DA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A771791-E8DC-4D4A-B2CB-E1C1EBD55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2B9F0DA-FB63-4544-BC3F-AAA88ED66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EA4B947-1684-4F0F-9DE3-B63D54B30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250142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30FF18-23CB-472E-A41D-0516AB7BC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B32581D-FF5E-47CC-8E4B-2B072DE95C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D5652A3-4E5C-4631-B493-DA66008CD0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04E6C22-2BED-4345-8BFF-91CA1E587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EC31C31-1608-44D6-BB3A-0FB55EC22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4A4BC63-ECE2-4E42-A251-EA8A35A59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375025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3838F5-92C9-4498-BD5D-10D862E12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91DB8C7-C5BF-4C1B-BA35-8C12AF9695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6CD243E-06C1-4532-B273-90D9569C07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F311251-50F5-4C27-9DC6-2E34B6142B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DF7C325-4131-43BD-AB9E-5AB60AF0C6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62E2EBCF-47F6-46AF-BAC4-2D012D88E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52A6A034-BF56-47DB-B2B4-684FE391B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5CEE7E7-2A95-4789-B299-80B07E7DF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274640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25053E-D83B-43D3-A06B-10CEE1E66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2D57D20-0CDA-4D03-A343-B4A2EE0B7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8384941-26DF-4243-826F-8FEDD0EDA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DCB3F22-FF36-4D72-BD03-3944239FB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877208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B4F2330-10B5-4B86-BDBA-3D3BE0AFD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F3401D6-9624-44EA-8F4E-C94DD4515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0E82E7E-FEAF-45C8-9704-1B5725C1B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12106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F9754A-A9DA-4944-90F4-B72A1DF5E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5711E74-8D40-4E13-B145-29881C5569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7B41FA7-6402-402B-9414-449D080F11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B9C45B5-E6B0-42A4-A66A-2B3E44CAC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CF45536-E010-40A5-AEB6-D460CF181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2D78F25-E783-4A13-8A74-655B61E8B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99005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018E5F-451A-4C63-9D26-44425132B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CFFCB21-CC0F-4051-B4C5-0394CF6DC6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D5BA38B-F70F-4F38-A27E-2DB242F01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AC1E24F-4A97-4296-8DD5-EB6B089A6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A446F50-5730-454E-A6EE-0A5619BA9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150524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E2C4F1-9A16-4115-BA1C-B359CE08D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7539CCA-94E7-4A30-A9F4-47F2E182AC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5282A44-6295-4FE9-92EF-0F528F2AAE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32CB20B-1080-4354-961F-8C6EB42FA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37AA8CE-CE50-4893-888C-4FD00BE75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4DE3EF5-AF08-4A4D-A232-00F4B26BF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245683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E4CA06-343C-47A8-B0CC-6A8BF7EC3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3DA54ED-651A-4DD6-989F-BFAF6B2ADF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FC37045-F244-4E09-AB6C-E7B302CBC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EA9DDDD-85D3-4E68-8BEA-9BC30E7FC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0495F73-65EB-4755-AB20-652FC18F8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798288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1C4E3EE-25F4-4FC7-B11F-F7C8D1F2FE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DE9FE45-35AF-4597-A398-856EAE20C2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C0D480D-A935-4C27-8150-AD8CB68B3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04B1BC1-6DDE-415F-A9EE-FDD0389D9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B972D32-05F7-4F83-AF72-C6E26D658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24719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8D00D8-21A7-44A4-9D89-5B4FFC8EC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5FC6716-E740-42A2-9FB6-5C025657DA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A771791-E8DC-4D4A-B2CB-E1C1EBD55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2B9F0DA-FB63-4544-BC3F-AAA88ED66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EA4B947-1684-4F0F-9DE3-B63D54B30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54414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30FF18-23CB-472E-A41D-0516AB7BC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B32581D-FF5E-47CC-8E4B-2B072DE95C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D5652A3-4E5C-4631-B493-DA66008CD0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04E6C22-2BED-4345-8BFF-91CA1E587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EC31C31-1608-44D6-BB3A-0FB55EC22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4A4BC63-ECE2-4E42-A251-EA8A35A59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8798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3838F5-92C9-4498-BD5D-10D862E12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91DB8C7-C5BF-4C1B-BA35-8C12AF9695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6CD243E-06C1-4532-B273-90D9569C07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F311251-50F5-4C27-9DC6-2E34B6142B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DF7C325-4131-43BD-AB9E-5AB60AF0C6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62E2EBCF-47F6-46AF-BAC4-2D012D88E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52A6A034-BF56-47DB-B2B4-684FE391B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5CEE7E7-2A95-4789-B299-80B07E7DF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8455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25053E-D83B-43D3-A06B-10CEE1E66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2D57D20-0CDA-4D03-A343-B4A2EE0B7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8384941-26DF-4243-826F-8FEDD0EDA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DCB3F22-FF36-4D72-BD03-3944239FB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67978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B4F2330-10B5-4B86-BDBA-3D3BE0AFD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F3401D6-9624-44EA-8F4E-C94DD4515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0E82E7E-FEAF-45C8-9704-1B5725C1B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19128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F9754A-A9DA-4944-90F4-B72A1DF5E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5711E74-8D40-4E13-B145-29881C5569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7B41FA7-6402-402B-9414-449D080F11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B9C45B5-E6B0-42A4-A66A-2B3E44CAC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CF45536-E010-40A5-AEB6-D460CF181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2D78F25-E783-4A13-8A74-655B61E8B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38147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E2C4F1-9A16-4115-BA1C-B359CE08D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7539CCA-94E7-4A30-A9F4-47F2E182AC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5282A44-6295-4FE9-92EF-0F528F2AAE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32CB20B-1080-4354-961F-8C6EB42FA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37AA8CE-CE50-4893-888C-4FD00BE75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4DE3EF5-AF08-4A4D-A232-00F4B26BF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15467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AB34CB66-79A5-4BAE-BAA4-ABA728B6C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D89BAB9-8D51-42E4-9CE5-5B523EB10F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7258D78-4FBD-4264-AEBC-557F64BA41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6FF87-8EAF-4812-8240-1ACDDDC65625}" type="datetimeFigureOut">
              <a:rPr lang="pt-BR" smtClean="0"/>
              <a:t>30/11/2023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732C25A-E5EB-4E3F-93BA-F4FA8DA5F4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42CB5E9-234F-4DCF-86D5-0D04919E42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A2F137-BCC2-4AD1-AF85-2D0248E1276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2830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AB34CB66-79A5-4BAE-BAA4-ABA728B6C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D89BAB9-8D51-42E4-9CE5-5B523EB10F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7258D78-4FBD-4264-AEBC-557F64BA41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6FF87-8EAF-4812-8240-1ACDDDC65625}" type="datetimeFigureOut">
              <a:rPr lang="pt-BR" smtClean="0"/>
              <a:t>30/11/2023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732C25A-E5EB-4E3F-93BA-F4FA8DA5F4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42CB5E9-234F-4DCF-86D5-0D04919E42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A2F137-BCC2-4AD1-AF85-2D0248E1276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6835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svg"/><Relationship Id="rId4" Type="http://schemas.openxmlformats.org/officeDocument/2006/relationships/image" Target="../media/image1.jpe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10" Type="http://schemas.openxmlformats.org/officeDocument/2006/relationships/image" Target="../media/image23.svg"/><Relationship Id="rId4" Type="http://schemas.openxmlformats.org/officeDocument/2006/relationships/image" Target="../media/image39.jpeg"/><Relationship Id="rId9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27.svg"/><Relationship Id="rId5" Type="http://schemas.openxmlformats.org/officeDocument/2006/relationships/image" Target="../media/image15.png"/><Relationship Id="rId10" Type="http://schemas.openxmlformats.org/officeDocument/2006/relationships/image" Target="../media/image29.svg"/><Relationship Id="rId4" Type="http://schemas.openxmlformats.org/officeDocument/2006/relationships/image" Target="../media/image40.jpeg"/><Relationship Id="rId9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10" Type="http://schemas.openxmlformats.org/officeDocument/2006/relationships/image" Target="../media/image44.svg"/><Relationship Id="rId4" Type="http://schemas.openxmlformats.org/officeDocument/2006/relationships/image" Target="../media/image41.jpeg"/><Relationship Id="rId9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openxmlformats.org/officeDocument/2006/relationships/image" Target="../media/image27.svg"/><Relationship Id="rId5" Type="http://schemas.openxmlformats.org/officeDocument/2006/relationships/image" Target="../media/image15.png"/><Relationship Id="rId10" Type="http://schemas.openxmlformats.org/officeDocument/2006/relationships/image" Target="../media/image29.svg"/><Relationship Id="rId4" Type="http://schemas.openxmlformats.org/officeDocument/2006/relationships/image" Target="../media/image45.jpeg"/><Relationship Id="rId9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6" Type="http://schemas.openxmlformats.org/officeDocument/2006/relationships/image" Target="../media/image27.svg"/><Relationship Id="rId5" Type="http://schemas.openxmlformats.org/officeDocument/2006/relationships/image" Target="../media/image15.png"/><Relationship Id="rId10" Type="http://schemas.openxmlformats.org/officeDocument/2006/relationships/image" Target="../media/image29.svg"/><Relationship Id="rId4" Type="http://schemas.openxmlformats.org/officeDocument/2006/relationships/image" Target="../media/image47.jpeg"/><Relationship Id="rId9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48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27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6" Type="http://schemas.openxmlformats.org/officeDocument/2006/relationships/image" Target="../media/image15.png"/><Relationship Id="rId5" Type="http://schemas.microsoft.com/office/2007/relationships/hdphoto" Target="../media/hdphoto1.wdp"/><Relationship Id="rId4" Type="http://schemas.openxmlformats.org/officeDocument/2006/relationships/image" Target="../media/image49.png"/><Relationship Id="rId9" Type="http://schemas.openxmlformats.org/officeDocument/2006/relationships/image" Target="../media/image37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50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10" Type="http://schemas.openxmlformats.org/officeDocument/2006/relationships/image" Target="../media/image23.svg"/><Relationship Id="rId4" Type="http://schemas.openxmlformats.org/officeDocument/2006/relationships/image" Target="../media/image51.jpeg"/><Relationship Id="rId9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sv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29.svg"/><Relationship Id="rId4" Type="http://schemas.openxmlformats.org/officeDocument/2006/relationships/image" Target="../media/image52.jpeg"/><Relationship Id="rId9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Relationship Id="rId6" Type="http://schemas.openxmlformats.org/officeDocument/2006/relationships/image" Target="../media/image53.jpeg"/><Relationship Id="rId5" Type="http://schemas.openxmlformats.org/officeDocument/2006/relationships/image" Target="../media/image31.svg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29.svg"/><Relationship Id="rId4" Type="http://schemas.openxmlformats.org/officeDocument/2006/relationships/image" Target="../media/image54.jpeg"/><Relationship Id="rId9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Relationship Id="rId6" Type="http://schemas.openxmlformats.org/officeDocument/2006/relationships/image" Target="../media/image21.svg"/><Relationship Id="rId5" Type="http://schemas.openxmlformats.org/officeDocument/2006/relationships/image" Target="../media/image18.png"/><Relationship Id="rId4" Type="http://schemas.openxmlformats.org/officeDocument/2006/relationships/image" Target="../media/image55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29.svg"/><Relationship Id="rId4" Type="http://schemas.openxmlformats.org/officeDocument/2006/relationships/image" Target="../media/image56.jpeg"/><Relationship Id="rId9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Relationship Id="rId6" Type="http://schemas.openxmlformats.org/officeDocument/2006/relationships/image" Target="../media/image31.svg"/><Relationship Id="rId5" Type="http://schemas.openxmlformats.org/officeDocument/2006/relationships/image" Target="../media/image18.png"/><Relationship Id="rId4" Type="http://schemas.openxmlformats.org/officeDocument/2006/relationships/image" Target="../media/image5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29.svg"/><Relationship Id="rId4" Type="http://schemas.openxmlformats.org/officeDocument/2006/relationships/image" Target="../media/image58.jpeg"/><Relationship Id="rId9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6" Type="http://schemas.openxmlformats.org/officeDocument/2006/relationships/image" Target="../media/image31.svg"/><Relationship Id="rId5" Type="http://schemas.openxmlformats.org/officeDocument/2006/relationships/image" Target="../media/image18.png"/><Relationship Id="rId4" Type="http://schemas.openxmlformats.org/officeDocument/2006/relationships/image" Target="../media/image59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29.svg"/><Relationship Id="rId4" Type="http://schemas.openxmlformats.org/officeDocument/2006/relationships/image" Target="../media/image60.jpeg"/><Relationship Id="rId9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6" Type="http://schemas.openxmlformats.org/officeDocument/2006/relationships/image" Target="../media/image31.svg"/><Relationship Id="rId5" Type="http://schemas.openxmlformats.org/officeDocument/2006/relationships/image" Target="../media/image18.png"/><Relationship Id="rId4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gif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gi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65.sv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JL17Iq2ncB0?feature=oembed" TargetMode="External"/><Relationship Id="rId6" Type="http://schemas.openxmlformats.org/officeDocument/2006/relationships/image" Target="../media/image64.png"/><Relationship Id="rId5" Type="http://schemas.openxmlformats.org/officeDocument/2006/relationships/image" Target="../media/image63.svg"/><Relationship Id="rId10" Type="http://schemas.openxmlformats.org/officeDocument/2006/relationships/image" Target="../media/image66.jpeg"/><Relationship Id="rId4" Type="http://schemas.openxmlformats.org/officeDocument/2006/relationships/image" Target="../media/image62.png"/><Relationship Id="rId9" Type="http://schemas.openxmlformats.org/officeDocument/2006/relationships/image" Target="../media/image29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29.svg"/><Relationship Id="rId4" Type="http://schemas.openxmlformats.org/officeDocument/2006/relationships/image" Target="../media/image67.jpeg"/><Relationship Id="rId9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notesSlide" Target="../notesSlides/notesSlide32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31.svg"/><Relationship Id="rId5" Type="http://schemas.openxmlformats.org/officeDocument/2006/relationships/image" Target="../media/image18.png"/><Relationship Id="rId4" Type="http://schemas.openxmlformats.org/officeDocument/2006/relationships/image" Target="../media/image68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notesSlide" Target="../notesSlides/notesSlide33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29.svg"/><Relationship Id="rId4" Type="http://schemas.openxmlformats.org/officeDocument/2006/relationships/image" Target="../media/image69.jpeg"/><Relationship Id="rId9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notesSlide" Target="../notesSlides/notesSlide34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31.svg"/><Relationship Id="rId5" Type="http://schemas.openxmlformats.org/officeDocument/2006/relationships/image" Target="../media/image18.png"/><Relationship Id="rId4" Type="http://schemas.openxmlformats.org/officeDocument/2006/relationships/image" Target="../media/image70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notesSlide" Target="../notesSlides/notesSlide35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29.svg"/><Relationship Id="rId4" Type="http://schemas.openxmlformats.org/officeDocument/2006/relationships/image" Target="../media/image71.jpeg"/><Relationship Id="rId9" Type="http://schemas.openxmlformats.org/officeDocument/2006/relationships/image" Target="../media/image2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notesSlide" Target="../notesSlides/notesSlide36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31.svg"/><Relationship Id="rId5" Type="http://schemas.openxmlformats.org/officeDocument/2006/relationships/image" Target="../media/image18.png"/><Relationship Id="rId4" Type="http://schemas.openxmlformats.org/officeDocument/2006/relationships/image" Target="../media/image7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notesSlide" Target="../notesSlides/notesSlide37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31.svg"/><Relationship Id="rId5" Type="http://schemas.openxmlformats.org/officeDocument/2006/relationships/image" Target="../media/image18.png"/><Relationship Id="rId10" Type="http://schemas.openxmlformats.org/officeDocument/2006/relationships/image" Target="../media/image75.svg"/><Relationship Id="rId4" Type="http://schemas.openxmlformats.org/officeDocument/2006/relationships/image" Target="../media/image73.png"/><Relationship Id="rId9" Type="http://schemas.openxmlformats.org/officeDocument/2006/relationships/image" Target="../media/image74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notesSlide" Target="../notesSlides/notesSlide38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76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notesSlide" Target="../notesSlides/notesSlide39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10" Type="http://schemas.openxmlformats.org/officeDocument/2006/relationships/image" Target="../media/image21.svg"/><Relationship Id="rId4" Type="http://schemas.openxmlformats.org/officeDocument/2006/relationships/image" Target="../media/image77.jpe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13" Type="http://schemas.openxmlformats.org/officeDocument/2006/relationships/image" Target="../media/image81.png"/><Relationship Id="rId18" Type="http://schemas.openxmlformats.org/officeDocument/2006/relationships/image" Target="../media/image86.svg"/><Relationship Id="rId26" Type="http://schemas.openxmlformats.org/officeDocument/2006/relationships/image" Target="../media/image94.svg"/><Relationship Id="rId3" Type="http://schemas.openxmlformats.org/officeDocument/2006/relationships/notesSlide" Target="../notesSlides/notesSlide40.xml"/><Relationship Id="rId21" Type="http://schemas.openxmlformats.org/officeDocument/2006/relationships/image" Target="../media/image89.png"/><Relationship Id="rId7" Type="http://schemas.openxmlformats.org/officeDocument/2006/relationships/image" Target="../media/image15.png"/><Relationship Id="rId12" Type="http://schemas.openxmlformats.org/officeDocument/2006/relationships/image" Target="../media/image80.svg"/><Relationship Id="rId17" Type="http://schemas.openxmlformats.org/officeDocument/2006/relationships/image" Target="../media/image85.png"/><Relationship Id="rId25" Type="http://schemas.openxmlformats.org/officeDocument/2006/relationships/image" Target="../media/image93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84.svg"/><Relationship Id="rId20" Type="http://schemas.openxmlformats.org/officeDocument/2006/relationships/image" Target="../media/image88.svg"/><Relationship Id="rId1" Type="http://schemas.openxmlformats.org/officeDocument/2006/relationships/tags" Target="../tags/tag37.xml"/><Relationship Id="rId6" Type="http://schemas.openxmlformats.org/officeDocument/2006/relationships/image" Target="../media/image37.svg"/><Relationship Id="rId11" Type="http://schemas.openxmlformats.org/officeDocument/2006/relationships/image" Target="../media/image79.png"/><Relationship Id="rId24" Type="http://schemas.openxmlformats.org/officeDocument/2006/relationships/image" Target="../media/image92.svg"/><Relationship Id="rId5" Type="http://schemas.openxmlformats.org/officeDocument/2006/relationships/image" Target="../media/image6.png"/><Relationship Id="rId15" Type="http://schemas.openxmlformats.org/officeDocument/2006/relationships/image" Target="../media/image83.png"/><Relationship Id="rId23" Type="http://schemas.openxmlformats.org/officeDocument/2006/relationships/image" Target="../media/image91.png"/><Relationship Id="rId28" Type="http://schemas.openxmlformats.org/officeDocument/2006/relationships/image" Target="../media/image96.svg"/><Relationship Id="rId10" Type="http://schemas.openxmlformats.org/officeDocument/2006/relationships/image" Target="../media/image29.svg"/><Relationship Id="rId19" Type="http://schemas.openxmlformats.org/officeDocument/2006/relationships/image" Target="../media/image87.png"/><Relationship Id="rId4" Type="http://schemas.openxmlformats.org/officeDocument/2006/relationships/image" Target="../media/image78.png"/><Relationship Id="rId9" Type="http://schemas.openxmlformats.org/officeDocument/2006/relationships/image" Target="../media/image28.png"/><Relationship Id="rId14" Type="http://schemas.openxmlformats.org/officeDocument/2006/relationships/image" Target="../media/image82.svg"/><Relationship Id="rId22" Type="http://schemas.openxmlformats.org/officeDocument/2006/relationships/image" Target="../media/image90.svg"/><Relationship Id="rId27" Type="http://schemas.openxmlformats.org/officeDocument/2006/relationships/image" Target="../media/image95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notesSlide" Target="../notesSlides/notesSlide41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10" Type="http://schemas.openxmlformats.org/officeDocument/2006/relationships/image" Target="../media/image98.svg"/><Relationship Id="rId4" Type="http://schemas.openxmlformats.org/officeDocument/2006/relationships/image" Target="../media/image97.jpeg"/><Relationship Id="rId9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8.svg"/><Relationship Id="rId18" Type="http://schemas.openxmlformats.org/officeDocument/2006/relationships/image" Target="../media/image93.png"/><Relationship Id="rId3" Type="http://schemas.openxmlformats.org/officeDocument/2006/relationships/notesSlide" Target="../notesSlides/notesSlide42.xml"/><Relationship Id="rId21" Type="http://schemas.openxmlformats.org/officeDocument/2006/relationships/image" Target="../media/image96.svg"/><Relationship Id="rId7" Type="http://schemas.openxmlformats.org/officeDocument/2006/relationships/image" Target="../media/image82.svg"/><Relationship Id="rId12" Type="http://schemas.openxmlformats.org/officeDocument/2006/relationships/image" Target="../media/image87.png"/><Relationship Id="rId17" Type="http://schemas.openxmlformats.org/officeDocument/2006/relationships/image" Target="../media/image92.sv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91.png"/><Relationship Id="rId20" Type="http://schemas.openxmlformats.org/officeDocument/2006/relationships/image" Target="../media/image95.png"/><Relationship Id="rId1" Type="http://schemas.openxmlformats.org/officeDocument/2006/relationships/tags" Target="../tags/tag39.xml"/><Relationship Id="rId6" Type="http://schemas.openxmlformats.org/officeDocument/2006/relationships/image" Target="../media/image81.png"/><Relationship Id="rId11" Type="http://schemas.openxmlformats.org/officeDocument/2006/relationships/image" Target="../media/image86.svg"/><Relationship Id="rId5" Type="http://schemas.openxmlformats.org/officeDocument/2006/relationships/image" Target="../media/image80.svg"/><Relationship Id="rId15" Type="http://schemas.openxmlformats.org/officeDocument/2006/relationships/image" Target="../media/image90.svg"/><Relationship Id="rId23" Type="http://schemas.openxmlformats.org/officeDocument/2006/relationships/image" Target="../media/image100.svg"/><Relationship Id="rId10" Type="http://schemas.openxmlformats.org/officeDocument/2006/relationships/image" Target="../media/image85.png"/><Relationship Id="rId19" Type="http://schemas.openxmlformats.org/officeDocument/2006/relationships/image" Target="../media/image94.svg"/><Relationship Id="rId4" Type="http://schemas.openxmlformats.org/officeDocument/2006/relationships/image" Target="../media/image79.png"/><Relationship Id="rId9" Type="http://schemas.openxmlformats.org/officeDocument/2006/relationships/image" Target="../media/image84.svg"/><Relationship Id="rId14" Type="http://schemas.openxmlformats.org/officeDocument/2006/relationships/image" Target="../media/image89.png"/><Relationship Id="rId22" Type="http://schemas.openxmlformats.org/officeDocument/2006/relationships/image" Target="../media/image99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8.svg"/><Relationship Id="rId18" Type="http://schemas.openxmlformats.org/officeDocument/2006/relationships/image" Target="../media/image93.png"/><Relationship Id="rId3" Type="http://schemas.openxmlformats.org/officeDocument/2006/relationships/notesSlide" Target="../notesSlides/notesSlide43.xml"/><Relationship Id="rId21" Type="http://schemas.openxmlformats.org/officeDocument/2006/relationships/image" Target="../media/image96.svg"/><Relationship Id="rId7" Type="http://schemas.openxmlformats.org/officeDocument/2006/relationships/image" Target="../media/image82.svg"/><Relationship Id="rId12" Type="http://schemas.openxmlformats.org/officeDocument/2006/relationships/image" Target="../media/image87.png"/><Relationship Id="rId17" Type="http://schemas.openxmlformats.org/officeDocument/2006/relationships/image" Target="../media/image92.sv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91.png"/><Relationship Id="rId20" Type="http://schemas.openxmlformats.org/officeDocument/2006/relationships/image" Target="../media/image95.png"/><Relationship Id="rId1" Type="http://schemas.openxmlformats.org/officeDocument/2006/relationships/tags" Target="../tags/tag40.xml"/><Relationship Id="rId6" Type="http://schemas.openxmlformats.org/officeDocument/2006/relationships/image" Target="../media/image81.png"/><Relationship Id="rId11" Type="http://schemas.openxmlformats.org/officeDocument/2006/relationships/image" Target="../media/image86.svg"/><Relationship Id="rId5" Type="http://schemas.openxmlformats.org/officeDocument/2006/relationships/image" Target="../media/image80.svg"/><Relationship Id="rId15" Type="http://schemas.openxmlformats.org/officeDocument/2006/relationships/image" Target="../media/image90.svg"/><Relationship Id="rId23" Type="http://schemas.openxmlformats.org/officeDocument/2006/relationships/image" Target="../media/image100.svg"/><Relationship Id="rId10" Type="http://schemas.openxmlformats.org/officeDocument/2006/relationships/image" Target="../media/image85.png"/><Relationship Id="rId19" Type="http://schemas.openxmlformats.org/officeDocument/2006/relationships/image" Target="../media/image94.svg"/><Relationship Id="rId4" Type="http://schemas.openxmlformats.org/officeDocument/2006/relationships/image" Target="../media/image79.png"/><Relationship Id="rId9" Type="http://schemas.openxmlformats.org/officeDocument/2006/relationships/image" Target="../media/image84.svg"/><Relationship Id="rId14" Type="http://schemas.openxmlformats.org/officeDocument/2006/relationships/image" Target="../media/image89.png"/><Relationship Id="rId22" Type="http://schemas.openxmlformats.org/officeDocument/2006/relationships/image" Target="../media/image99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8.svg"/><Relationship Id="rId18" Type="http://schemas.openxmlformats.org/officeDocument/2006/relationships/image" Target="../media/image93.png"/><Relationship Id="rId3" Type="http://schemas.openxmlformats.org/officeDocument/2006/relationships/notesSlide" Target="../notesSlides/notesSlide44.xml"/><Relationship Id="rId21" Type="http://schemas.openxmlformats.org/officeDocument/2006/relationships/image" Target="../media/image96.svg"/><Relationship Id="rId7" Type="http://schemas.openxmlformats.org/officeDocument/2006/relationships/image" Target="../media/image82.svg"/><Relationship Id="rId12" Type="http://schemas.openxmlformats.org/officeDocument/2006/relationships/image" Target="../media/image87.png"/><Relationship Id="rId17" Type="http://schemas.openxmlformats.org/officeDocument/2006/relationships/image" Target="../media/image92.sv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91.png"/><Relationship Id="rId20" Type="http://schemas.openxmlformats.org/officeDocument/2006/relationships/image" Target="../media/image95.png"/><Relationship Id="rId1" Type="http://schemas.openxmlformats.org/officeDocument/2006/relationships/tags" Target="../tags/tag41.xml"/><Relationship Id="rId6" Type="http://schemas.openxmlformats.org/officeDocument/2006/relationships/image" Target="../media/image81.png"/><Relationship Id="rId11" Type="http://schemas.openxmlformats.org/officeDocument/2006/relationships/image" Target="../media/image86.svg"/><Relationship Id="rId5" Type="http://schemas.openxmlformats.org/officeDocument/2006/relationships/image" Target="../media/image80.svg"/><Relationship Id="rId15" Type="http://schemas.openxmlformats.org/officeDocument/2006/relationships/image" Target="../media/image90.svg"/><Relationship Id="rId23" Type="http://schemas.openxmlformats.org/officeDocument/2006/relationships/image" Target="../media/image100.svg"/><Relationship Id="rId10" Type="http://schemas.openxmlformats.org/officeDocument/2006/relationships/image" Target="../media/image85.png"/><Relationship Id="rId19" Type="http://schemas.openxmlformats.org/officeDocument/2006/relationships/image" Target="../media/image94.svg"/><Relationship Id="rId4" Type="http://schemas.openxmlformats.org/officeDocument/2006/relationships/image" Target="../media/image79.png"/><Relationship Id="rId9" Type="http://schemas.openxmlformats.org/officeDocument/2006/relationships/image" Target="../media/image84.svg"/><Relationship Id="rId14" Type="http://schemas.openxmlformats.org/officeDocument/2006/relationships/image" Target="../media/image89.png"/><Relationship Id="rId22" Type="http://schemas.openxmlformats.org/officeDocument/2006/relationships/image" Target="../media/image99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8.svg"/><Relationship Id="rId18" Type="http://schemas.openxmlformats.org/officeDocument/2006/relationships/image" Target="../media/image93.png"/><Relationship Id="rId3" Type="http://schemas.openxmlformats.org/officeDocument/2006/relationships/notesSlide" Target="../notesSlides/notesSlide45.xml"/><Relationship Id="rId21" Type="http://schemas.openxmlformats.org/officeDocument/2006/relationships/image" Target="../media/image96.svg"/><Relationship Id="rId7" Type="http://schemas.openxmlformats.org/officeDocument/2006/relationships/image" Target="../media/image82.svg"/><Relationship Id="rId12" Type="http://schemas.openxmlformats.org/officeDocument/2006/relationships/image" Target="../media/image87.png"/><Relationship Id="rId17" Type="http://schemas.openxmlformats.org/officeDocument/2006/relationships/image" Target="../media/image92.sv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91.png"/><Relationship Id="rId20" Type="http://schemas.openxmlformats.org/officeDocument/2006/relationships/image" Target="../media/image95.png"/><Relationship Id="rId1" Type="http://schemas.openxmlformats.org/officeDocument/2006/relationships/tags" Target="../tags/tag42.xml"/><Relationship Id="rId6" Type="http://schemas.openxmlformats.org/officeDocument/2006/relationships/image" Target="../media/image81.png"/><Relationship Id="rId11" Type="http://schemas.openxmlformats.org/officeDocument/2006/relationships/image" Target="../media/image86.svg"/><Relationship Id="rId5" Type="http://schemas.openxmlformats.org/officeDocument/2006/relationships/image" Target="../media/image80.svg"/><Relationship Id="rId15" Type="http://schemas.openxmlformats.org/officeDocument/2006/relationships/image" Target="../media/image90.svg"/><Relationship Id="rId23" Type="http://schemas.openxmlformats.org/officeDocument/2006/relationships/image" Target="../media/image100.svg"/><Relationship Id="rId10" Type="http://schemas.openxmlformats.org/officeDocument/2006/relationships/image" Target="../media/image85.png"/><Relationship Id="rId19" Type="http://schemas.openxmlformats.org/officeDocument/2006/relationships/image" Target="../media/image94.svg"/><Relationship Id="rId4" Type="http://schemas.openxmlformats.org/officeDocument/2006/relationships/image" Target="../media/image79.png"/><Relationship Id="rId9" Type="http://schemas.openxmlformats.org/officeDocument/2006/relationships/image" Target="../media/image84.svg"/><Relationship Id="rId14" Type="http://schemas.openxmlformats.org/officeDocument/2006/relationships/image" Target="../media/image89.png"/><Relationship Id="rId22" Type="http://schemas.openxmlformats.org/officeDocument/2006/relationships/image" Target="../media/image99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8.svg"/><Relationship Id="rId18" Type="http://schemas.openxmlformats.org/officeDocument/2006/relationships/image" Target="../media/image93.png"/><Relationship Id="rId3" Type="http://schemas.openxmlformats.org/officeDocument/2006/relationships/notesSlide" Target="../notesSlides/notesSlide46.xml"/><Relationship Id="rId21" Type="http://schemas.openxmlformats.org/officeDocument/2006/relationships/image" Target="../media/image96.svg"/><Relationship Id="rId7" Type="http://schemas.openxmlformats.org/officeDocument/2006/relationships/image" Target="../media/image82.svg"/><Relationship Id="rId12" Type="http://schemas.openxmlformats.org/officeDocument/2006/relationships/image" Target="../media/image87.png"/><Relationship Id="rId17" Type="http://schemas.openxmlformats.org/officeDocument/2006/relationships/image" Target="../media/image92.sv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91.png"/><Relationship Id="rId20" Type="http://schemas.openxmlformats.org/officeDocument/2006/relationships/image" Target="../media/image95.png"/><Relationship Id="rId1" Type="http://schemas.openxmlformats.org/officeDocument/2006/relationships/tags" Target="../tags/tag43.xml"/><Relationship Id="rId6" Type="http://schemas.openxmlformats.org/officeDocument/2006/relationships/image" Target="../media/image81.png"/><Relationship Id="rId11" Type="http://schemas.openxmlformats.org/officeDocument/2006/relationships/image" Target="../media/image86.svg"/><Relationship Id="rId5" Type="http://schemas.openxmlformats.org/officeDocument/2006/relationships/image" Target="../media/image80.svg"/><Relationship Id="rId15" Type="http://schemas.openxmlformats.org/officeDocument/2006/relationships/image" Target="../media/image90.svg"/><Relationship Id="rId23" Type="http://schemas.openxmlformats.org/officeDocument/2006/relationships/image" Target="../media/image100.svg"/><Relationship Id="rId10" Type="http://schemas.openxmlformats.org/officeDocument/2006/relationships/image" Target="../media/image85.png"/><Relationship Id="rId19" Type="http://schemas.openxmlformats.org/officeDocument/2006/relationships/image" Target="../media/image94.svg"/><Relationship Id="rId4" Type="http://schemas.openxmlformats.org/officeDocument/2006/relationships/image" Target="../media/image79.png"/><Relationship Id="rId9" Type="http://schemas.openxmlformats.org/officeDocument/2006/relationships/image" Target="../media/image84.svg"/><Relationship Id="rId14" Type="http://schemas.openxmlformats.org/officeDocument/2006/relationships/image" Target="../media/image89.png"/><Relationship Id="rId22" Type="http://schemas.openxmlformats.org/officeDocument/2006/relationships/image" Target="../media/image99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8.svg"/><Relationship Id="rId18" Type="http://schemas.openxmlformats.org/officeDocument/2006/relationships/image" Target="../media/image93.png"/><Relationship Id="rId3" Type="http://schemas.openxmlformats.org/officeDocument/2006/relationships/notesSlide" Target="../notesSlides/notesSlide47.xml"/><Relationship Id="rId21" Type="http://schemas.openxmlformats.org/officeDocument/2006/relationships/image" Target="../media/image96.svg"/><Relationship Id="rId7" Type="http://schemas.openxmlformats.org/officeDocument/2006/relationships/image" Target="../media/image82.svg"/><Relationship Id="rId12" Type="http://schemas.openxmlformats.org/officeDocument/2006/relationships/image" Target="../media/image87.png"/><Relationship Id="rId17" Type="http://schemas.openxmlformats.org/officeDocument/2006/relationships/image" Target="../media/image92.sv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91.png"/><Relationship Id="rId20" Type="http://schemas.openxmlformats.org/officeDocument/2006/relationships/image" Target="../media/image95.png"/><Relationship Id="rId1" Type="http://schemas.openxmlformats.org/officeDocument/2006/relationships/tags" Target="../tags/tag44.xml"/><Relationship Id="rId6" Type="http://schemas.openxmlformats.org/officeDocument/2006/relationships/image" Target="../media/image81.png"/><Relationship Id="rId11" Type="http://schemas.openxmlformats.org/officeDocument/2006/relationships/image" Target="../media/image86.svg"/><Relationship Id="rId5" Type="http://schemas.openxmlformats.org/officeDocument/2006/relationships/image" Target="../media/image80.svg"/><Relationship Id="rId15" Type="http://schemas.openxmlformats.org/officeDocument/2006/relationships/image" Target="../media/image90.svg"/><Relationship Id="rId23" Type="http://schemas.openxmlformats.org/officeDocument/2006/relationships/image" Target="../media/image100.svg"/><Relationship Id="rId10" Type="http://schemas.openxmlformats.org/officeDocument/2006/relationships/image" Target="../media/image85.png"/><Relationship Id="rId19" Type="http://schemas.openxmlformats.org/officeDocument/2006/relationships/image" Target="../media/image94.svg"/><Relationship Id="rId4" Type="http://schemas.openxmlformats.org/officeDocument/2006/relationships/image" Target="../media/image79.png"/><Relationship Id="rId9" Type="http://schemas.openxmlformats.org/officeDocument/2006/relationships/image" Target="../media/image84.svg"/><Relationship Id="rId14" Type="http://schemas.openxmlformats.org/officeDocument/2006/relationships/image" Target="../media/image89.png"/><Relationship Id="rId22" Type="http://schemas.openxmlformats.org/officeDocument/2006/relationships/image" Target="../media/image99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8.svg"/><Relationship Id="rId18" Type="http://schemas.openxmlformats.org/officeDocument/2006/relationships/image" Target="../media/image93.png"/><Relationship Id="rId3" Type="http://schemas.openxmlformats.org/officeDocument/2006/relationships/notesSlide" Target="../notesSlides/notesSlide48.xml"/><Relationship Id="rId21" Type="http://schemas.openxmlformats.org/officeDocument/2006/relationships/image" Target="../media/image96.svg"/><Relationship Id="rId7" Type="http://schemas.openxmlformats.org/officeDocument/2006/relationships/image" Target="../media/image82.svg"/><Relationship Id="rId12" Type="http://schemas.openxmlformats.org/officeDocument/2006/relationships/image" Target="../media/image87.png"/><Relationship Id="rId17" Type="http://schemas.openxmlformats.org/officeDocument/2006/relationships/image" Target="../media/image92.sv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91.png"/><Relationship Id="rId20" Type="http://schemas.openxmlformats.org/officeDocument/2006/relationships/image" Target="../media/image95.png"/><Relationship Id="rId1" Type="http://schemas.openxmlformats.org/officeDocument/2006/relationships/tags" Target="../tags/tag45.xml"/><Relationship Id="rId6" Type="http://schemas.openxmlformats.org/officeDocument/2006/relationships/image" Target="../media/image81.png"/><Relationship Id="rId11" Type="http://schemas.openxmlformats.org/officeDocument/2006/relationships/image" Target="../media/image86.svg"/><Relationship Id="rId5" Type="http://schemas.openxmlformats.org/officeDocument/2006/relationships/image" Target="../media/image80.svg"/><Relationship Id="rId15" Type="http://schemas.openxmlformats.org/officeDocument/2006/relationships/image" Target="../media/image90.svg"/><Relationship Id="rId23" Type="http://schemas.openxmlformats.org/officeDocument/2006/relationships/image" Target="../media/image100.svg"/><Relationship Id="rId10" Type="http://schemas.openxmlformats.org/officeDocument/2006/relationships/image" Target="../media/image85.png"/><Relationship Id="rId19" Type="http://schemas.openxmlformats.org/officeDocument/2006/relationships/image" Target="../media/image94.svg"/><Relationship Id="rId4" Type="http://schemas.openxmlformats.org/officeDocument/2006/relationships/image" Target="../media/image79.png"/><Relationship Id="rId9" Type="http://schemas.openxmlformats.org/officeDocument/2006/relationships/image" Target="../media/image84.svg"/><Relationship Id="rId14" Type="http://schemas.openxmlformats.org/officeDocument/2006/relationships/image" Target="../media/image89.png"/><Relationship Id="rId22" Type="http://schemas.openxmlformats.org/officeDocument/2006/relationships/image" Target="../media/image99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8.svg"/><Relationship Id="rId18" Type="http://schemas.openxmlformats.org/officeDocument/2006/relationships/image" Target="../media/image93.png"/><Relationship Id="rId3" Type="http://schemas.openxmlformats.org/officeDocument/2006/relationships/notesSlide" Target="../notesSlides/notesSlide49.xml"/><Relationship Id="rId21" Type="http://schemas.openxmlformats.org/officeDocument/2006/relationships/image" Target="../media/image96.svg"/><Relationship Id="rId7" Type="http://schemas.openxmlformats.org/officeDocument/2006/relationships/image" Target="../media/image82.svg"/><Relationship Id="rId12" Type="http://schemas.openxmlformats.org/officeDocument/2006/relationships/image" Target="../media/image87.png"/><Relationship Id="rId17" Type="http://schemas.openxmlformats.org/officeDocument/2006/relationships/image" Target="../media/image92.sv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91.png"/><Relationship Id="rId20" Type="http://schemas.openxmlformats.org/officeDocument/2006/relationships/image" Target="../media/image95.png"/><Relationship Id="rId1" Type="http://schemas.openxmlformats.org/officeDocument/2006/relationships/tags" Target="../tags/tag46.xml"/><Relationship Id="rId6" Type="http://schemas.openxmlformats.org/officeDocument/2006/relationships/image" Target="../media/image81.png"/><Relationship Id="rId11" Type="http://schemas.openxmlformats.org/officeDocument/2006/relationships/image" Target="../media/image86.svg"/><Relationship Id="rId5" Type="http://schemas.openxmlformats.org/officeDocument/2006/relationships/image" Target="../media/image80.svg"/><Relationship Id="rId15" Type="http://schemas.openxmlformats.org/officeDocument/2006/relationships/image" Target="../media/image90.svg"/><Relationship Id="rId23" Type="http://schemas.openxmlformats.org/officeDocument/2006/relationships/image" Target="../media/image100.svg"/><Relationship Id="rId10" Type="http://schemas.openxmlformats.org/officeDocument/2006/relationships/image" Target="../media/image85.png"/><Relationship Id="rId19" Type="http://schemas.openxmlformats.org/officeDocument/2006/relationships/image" Target="../media/image94.svg"/><Relationship Id="rId4" Type="http://schemas.openxmlformats.org/officeDocument/2006/relationships/image" Target="../media/image79.png"/><Relationship Id="rId9" Type="http://schemas.openxmlformats.org/officeDocument/2006/relationships/image" Target="../media/image84.svg"/><Relationship Id="rId14" Type="http://schemas.openxmlformats.org/officeDocument/2006/relationships/image" Target="../media/image89.png"/><Relationship Id="rId22" Type="http://schemas.openxmlformats.org/officeDocument/2006/relationships/image" Target="../media/image9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10" Type="http://schemas.openxmlformats.org/officeDocument/2006/relationships/image" Target="../media/image23.svg"/><Relationship Id="rId4" Type="http://schemas.openxmlformats.org/officeDocument/2006/relationships/image" Target="../media/image20.jpeg"/><Relationship Id="rId9" Type="http://schemas.openxmlformats.org/officeDocument/2006/relationships/image" Target="../media/image22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8.svg"/><Relationship Id="rId18" Type="http://schemas.openxmlformats.org/officeDocument/2006/relationships/image" Target="../media/image93.png"/><Relationship Id="rId3" Type="http://schemas.openxmlformats.org/officeDocument/2006/relationships/notesSlide" Target="../notesSlides/notesSlide50.xml"/><Relationship Id="rId21" Type="http://schemas.openxmlformats.org/officeDocument/2006/relationships/image" Target="../media/image96.svg"/><Relationship Id="rId7" Type="http://schemas.openxmlformats.org/officeDocument/2006/relationships/image" Target="../media/image82.svg"/><Relationship Id="rId12" Type="http://schemas.openxmlformats.org/officeDocument/2006/relationships/image" Target="../media/image87.png"/><Relationship Id="rId17" Type="http://schemas.openxmlformats.org/officeDocument/2006/relationships/image" Target="../media/image92.sv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91.png"/><Relationship Id="rId20" Type="http://schemas.openxmlformats.org/officeDocument/2006/relationships/image" Target="../media/image95.png"/><Relationship Id="rId1" Type="http://schemas.openxmlformats.org/officeDocument/2006/relationships/tags" Target="../tags/tag47.xml"/><Relationship Id="rId6" Type="http://schemas.openxmlformats.org/officeDocument/2006/relationships/image" Target="../media/image81.png"/><Relationship Id="rId11" Type="http://schemas.openxmlformats.org/officeDocument/2006/relationships/image" Target="../media/image86.svg"/><Relationship Id="rId5" Type="http://schemas.openxmlformats.org/officeDocument/2006/relationships/image" Target="../media/image80.svg"/><Relationship Id="rId15" Type="http://schemas.openxmlformats.org/officeDocument/2006/relationships/image" Target="../media/image90.svg"/><Relationship Id="rId23" Type="http://schemas.openxmlformats.org/officeDocument/2006/relationships/image" Target="../media/image100.svg"/><Relationship Id="rId10" Type="http://schemas.openxmlformats.org/officeDocument/2006/relationships/image" Target="../media/image85.png"/><Relationship Id="rId19" Type="http://schemas.openxmlformats.org/officeDocument/2006/relationships/image" Target="../media/image94.svg"/><Relationship Id="rId4" Type="http://schemas.openxmlformats.org/officeDocument/2006/relationships/image" Target="../media/image79.png"/><Relationship Id="rId9" Type="http://schemas.openxmlformats.org/officeDocument/2006/relationships/image" Target="../media/image84.svg"/><Relationship Id="rId14" Type="http://schemas.openxmlformats.org/officeDocument/2006/relationships/image" Target="../media/image89.png"/><Relationship Id="rId22" Type="http://schemas.openxmlformats.org/officeDocument/2006/relationships/image" Target="../media/image99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notesSlide" Target="../notesSlides/notesSlide51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10" Type="http://schemas.openxmlformats.org/officeDocument/2006/relationships/image" Target="../media/image23.svg"/><Relationship Id="rId4" Type="http://schemas.openxmlformats.org/officeDocument/2006/relationships/image" Target="../media/image101.jpeg"/><Relationship Id="rId9" Type="http://schemas.openxmlformats.org/officeDocument/2006/relationships/image" Target="../media/image22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13" Type="http://schemas.openxmlformats.org/officeDocument/2006/relationships/image" Target="../media/image81.png"/><Relationship Id="rId18" Type="http://schemas.openxmlformats.org/officeDocument/2006/relationships/image" Target="../media/image86.svg"/><Relationship Id="rId26" Type="http://schemas.openxmlformats.org/officeDocument/2006/relationships/image" Target="../media/image94.svg"/><Relationship Id="rId3" Type="http://schemas.openxmlformats.org/officeDocument/2006/relationships/notesSlide" Target="../notesSlides/notesSlide52.xml"/><Relationship Id="rId21" Type="http://schemas.openxmlformats.org/officeDocument/2006/relationships/image" Target="../media/image89.png"/><Relationship Id="rId7" Type="http://schemas.openxmlformats.org/officeDocument/2006/relationships/image" Target="../media/image15.png"/><Relationship Id="rId12" Type="http://schemas.openxmlformats.org/officeDocument/2006/relationships/image" Target="../media/image80.svg"/><Relationship Id="rId17" Type="http://schemas.openxmlformats.org/officeDocument/2006/relationships/image" Target="../media/image85.png"/><Relationship Id="rId25" Type="http://schemas.openxmlformats.org/officeDocument/2006/relationships/image" Target="../media/image93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84.svg"/><Relationship Id="rId20" Type="http://schemas.openxmlformats.org/officeDocument/2006/relationships/image" Target="../media/image88.svg"/><Relationship Id="rId1" Type="http://schemas.openxmlformats.org/officeDocument/2006/relationships/tags" Target="../tags/tag49.xml"/><Relationship Id="rId6" Type="http://schemas.openxmlformats.org/officeDocument/2006/relationships/image" Target="../media/image37.svg"/><Relationship Id="rId11" Type="http://schemas.openxmlformats.org/officeDocument/2006/relationships/image" Target="../media/image79.png"/><Relationship Id="rId24" Type="http://schemas.openxmlformats.org/officeDocument/2006/relationships/image" Target="../media/image92.svg"/><Relationship Id="rId5" Type="http://schemas.openxmlformats.org/officeDocument/2006/relationships/image" Target="../media/image6.png"/><Relationship Id="rId15" Type="http://schemas.openxmlformats.org/officeDocument/2006/relationships/image" Target="../media/image83.png"/><Relationship Id="rId23" Type="http://schemas.openxmlformats.org/officeDocument/2006/relationships/image" Target="../media/image91.png"/><Relationship Id="rId28" Type="http://schemas.openxmlformats.org/officeDocument/2006/relationships/image" Target="../media/image96.svg"/><Relationship Id="rId10" Type="http://schemas.openxmlformats.org/officeDocument/2006/relationships/image" Target="../media/image29.svg"/><Relationship Id="rId19" Type="http://schemas.openxmlformats.org/officeDocument/2006/relationships/image" Target="../media/image87.png"/><Relationship Id="rId4" Type="http://schemas.openxmlformats.org/officeDocument/2006/relationships/image" Target="../media/image78.png"/><Relationship Id="rId9" Type="http://schemas.openxmlformats.org/officeDocument/2006/relationships/image" Target="../media/image28.png"/><Relationship Id="rId14" Type="http://schemas.openxmlformats.org/officeDocument/2006/relationships/image" Target="../media/image82.svg"/><Relationship Id="rId22" Type="http://schemas.openxmlformats.org/officeDocument/2006/relationships/image" Target="../media/image90.svg"/><Relationship Id="rId27" Type="http://schemas.openxmlformats.org/officeDocument/2006/relationships/image" Target="../media/image9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102.jp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notesSlide" Target="../notesSlides/notesSlide54.xml"/><Relationship Id="rId7" Type="http://schemas.openxmlformats.org/officeDocument/2006/relationships/image" Target="../media/image32.png"/><Relationship Id="rId12" Type="http://schemas.openxmlformats.org/officeDocument/2006/relationships/image" Target="../media/image104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6" Type="http://schemas.openxmlformats.org/officeDocument/2006/relationships/image" Target="../media/image3.svg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0" Type="http://schemas.openxmlformats.org/officeDocument/2006/relationships/image" Target="../media/image35.svg"/><Relationship Id="rId4" Type="http://schemas.openxmlformats.org/officeDocument/2006/relationships/image" Target="../media/image103.png"/><Relationship Id="rId9" Type="http://schemas.openxmlformats.org/officeDocument/2006/relationships/image" Target="../media/image34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svg"/><Relationship Id="rId3" Type="http://schemas.openxmlformats.org/officeDocument/2006/relationships/notesSlide" Target="../notesSlides/notesSlide55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10" Type="http://schemas.openxmlformats.org/officeDocument/2006/relationships/image" Target="../media/image107.svg"/><Relationship Id="rId4" Type="http://schemas.openxmlformats.org/officeDocument/2006/relationships/image" Target="../media/image105.jpeg"/><Relationship Id="rId9" Type="http://schemas.openxmlformats.org/officeDocument/2006/relationships/image" Target="../media/image106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notesSlide" Target="../notesSlides/notesSlide56.xml"/><Relationship Id="rId7" Type="http://schemas.openxmlformats.org/officeDocument/2006/relationships/image" Target="../media/image10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3.xml"/><Relationship Id="rId6" Type="http://schemas.openxmlformats.org/officeDocument/2006/relationships/image" Target="../media/image108.png"/><Relationship Id="rId11" Type="http://schemas.openxmlformats.org/officeDocument/2006/relationships/image" Target="../media/image113.png"/><Relationship Id="rId5" Type="http://schemas.openxmlformats.org/officeDocument/2006/relationships/image" Target="../media/image29.svg"/><Relationship Id="rId10" Type="http://schemas.openxmlformats.org/officeDocument/2006/relationships/image" Target="../media/image112.png"/><Relationship Id="rId4" Type="http://schemas.openxmlformats.org/officeDocument/2006/relationships/image" Target="../media/image28.png"/><Relationship Id="rId9" Type="http://schemas.openxmlformats.org/officeDocument/2006/relationships/image" Target="../media/image111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svg"/><Relationship Id="rId3" Type="http://schemas.openxmlformats.org/officeDocument/2006/relationships/notesSlide" Target="../notesSlides/notesSlide57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10" Type="http://schemas.openxmlformats.org/officeDocument/2006/relationships/image" Target="../media/image107.svg"/><Relationship Id="rId4" Type="http://schemas.openxmlformats.org/officeDocument/2006/relationships/image" Target="../media/image114.jpeg"/><Relationship Id="rId9" Type="http://schemas.openxmlformats.org/officeDocument/2006/relationships/image" Target="../media/image106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notesSlide" Target="../notesSlides/notesSlide58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10" Type="http://schemas.openxmlformats.org/officeDocument/2006/relationships/image" Target="../media/image116.svg"/><Relationship Id="rId4" Type="http://schemas.openxmlformats.org/officeDocument/2006/relationships/image" Target="../media/image78.png"/><Relationship Id="rId9" Type="http://schemas.openxmlformats.org/officeDocument/2006/relationships/image" Target="../media/image1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29.svg"/><Relationship Id="rId4" Type="http://schemas.openxmlformats.org/officeDocument/2006/relationships/image" Target="../media/image24.jpeg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8.png"/><Relationship Id="rId12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3.svg"/><Relationship Id="rId11" Type="http://schemas.openxmlformats.org/officeDocument/2006/relationships/image" Target="../media/image34.png"/><Relationship Id="rId5" Type="http://schemas.openxmlformats.org/officeDocument/2006/relationships/image" Target="../media/image2.png"/><Relationship Id="rId10" Type="http://schemas.openxmlformats.org/officeDocument/2006/relationships/image" Target="../media/image33.svg"/><Relationship Id="rId4" Type="http://schemas.openxmlformats.org/officeDocument/2006/relationships/image" Target="../media/image30.jpg"/><Relationship Id="rId9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27.svg"/><Relationship Id="rId5" Type="http://schemas.openxmlformats.org/officeDocument/2006/relationships/image" Target="../media/image15.png"/><Relationship Id="rId10" Type="http://schemas.openxmlformats.org/officeDocument/2006/relationships/image" Target="../media/image29.svg"/><Relationship Id="rId4" Type="http://schemas.openxmlformats.org/officeDocument/2006/relationships/image" Target="../media/image36.jpeg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29.svg"/><Relationship Id="rId4" Type="http://schemas.openxmlformats.org/officeDocument/2006/relationships/image" Target="../media/image38.jpe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Mulher segurando computador portátil&#10;&#10;Descrição gerada automaticamente">
            <a:extLst>
              <a:ext uri="{FF2B5EF4-FFF2-40B4-BE49-F238E27FC236}">
                <a16:creationId xmlns:a16="http://schemas.microsoft.com/office/drawing/2014/main" id="{8A4017C4-BC9B-A6AD-441F-C62BD17946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8478"/>
            <a:ext cx="12207112" cy="8140399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18EC4E69-21AD-4C27-8152-473C7B28F217}"/>
              </a:ext>
            </a:extLst>
          </p:cNvPr>
          <p:cNvSpPr/>
          <p:nvPr/>
        </p:nvSpPr>
        <p:spPr>
          <a:xfrm>
            <a:off x="-1" y="-1"/>
            <a:ext cx="6788987" cy="6858001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51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grpSp>
        <p:nvGrpSpPr>
          <p:cNvPr id="43" name="Agrupar 42" hidden="1">
            <a:extLst>
              <a:ext uri="{FF2B5EF4-FFF2-40B4-BE49-F238E27FC236}">
                <a16:creationId xmlns:a16="http://schemas.microsoft.com/office/drawing/2014/main" id="{540C5507-DFD3-4095-89F3-A3D5DDF5BC8F}"/>
              </a:ext>
            </a:extLst>
          </p:cNvPr>
          <p:cNvGrpSpPr/>
          <p:nvPr/>
        </p:nvGrpSpPr>
        <p:grpSpPr>
          <a:xfrm flipH="1">
            <a:off x="8657878" y="3786734"/>
            <a:ext cx="3118011" cy="4066775"/>
            <a:chOff x="8580919" y="3670318"/>
            <a:chExt cx="3118011" cy="4066775"/>
          </a:xfrm>
        </p:grpSpPr>
        <p:sp>
          <p:nvSpPr>
            <p:cNvPr id="29" name="Forma Livre: Forma 28">
              <a:extLst>
                <a:ext uri="{FF2B5EF4-FFF2-40B4-BE49-F238E27FC236}">
                  <a16:creationId xmlns:a16="http://schemas.microsoft.com/office/drawing/2014/main" id="{EA390AEE-8408-48C5-AF8D-6697769E933C}"/>
                </a:ext>
              </a:extLst>
            </p:cNvPr>
            <p:cNvSpPr/>
            <p:nvPr/>
          </p:nvSpPr>
          <p:spPr>
            <a:xfrm flipH="1">
              <a:off x="10491550" y="7321514"/>
              <a:ext cx="331084" cy="415579"/>
            </a:xfrm>
            <a:custGeom>
              <a:avLst/>
              <a:gdLst>
                <a:gd name="connsiteX0" fmla="*/ 154004 w 331084"/>
                <a:gd name="connsiteY0" fmla="*/ 415391 h 415579"/>
                <a:gd name="connsiteX1" fmla="*/ 221382 w 331084"/>
                <a:gd name="connsiteY1" fmla="*/ 232817 h 415579"/>
                <a:gd name="connsiteX2" fmla="*/ 241632 w 331084"/>
                <a:gd name="connsiteY2" fmla="*/ 186615 h 415579"/>
                <a:gd name="connsiteX3" fmla="*/ 241632 w 331084"/>
                <a:gd name="connsiteY3" fmla="*/ 186615 h 415579"/>
                <a:gd name="connsiteX4" fmla="*/ 320638 w 331084"/>
                <a:gd name="connsiteY4" fmla="*/ 41618 h 415579"/>
                <a:gd name="connsiteX5" fmla="*/ 325719 w 331084"/>
                <a:gd name="connsiteY5" fmla="*/ 8583 h 415579"/>
                <a:gd name="connsiteX6" fmla="*/ 256416 w 331084"/>
                <a:gd name="connsiteY6" fmla="*/ 11433 h 415579"/>
                <a:gd name="connsiteX7" fmla="*/ -2390 w 331084"/>
                <a:gd name="connsiteY7" fmla="*/ 215106 h 415579"/>
                <a:gd name="connsiteX8" fmla="*/ -2390 w 331084"/>
                <a:gd name="connsiteY8" fmla="*/ 215106 h 415579"/>
                <a:gd name="connsiteX9" fmla="*/ 153695 w 331084"/>
                <a:gd name="connsiteY9" fmla="*/ 415314 h 41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1084" h="415579">
                  <a:moveTo>
                    <a:pt x="154004" y="415391"/>
                  </a:moveTo>
                  <a:cubicBezTo>
                    <a:pt x="174563" y="353788"/>
                    <a:pt x="195816" y="292186"/>
                    <a:pt x="221382" y="232817"/>
                  </a:cubicBezTo>
                  <a:cubicBezTo>
                    <a:pt x="228003" y="217416"/>
                    <a:pt x="235318" y="200167"/>
                    <a:pt x="241632" y="186615"/>
                  </a:cubicBezTo>
                  <a:lnTo>
                    <a:pt x="241632" y="186615"/>
                  </a:lnTo>
                  <a:cubicBezTo>
                    <a:pt x="265273" y="136878"/>
                    <a:pt x="291684" y="88466"/>
                    <a:pt x="320638" y="41618"/>
                  </a:cubicBezTo>
                  <a:cubicBezTo>
                    <a:pt x="329415" y="27680"/>
                    <a:pt x="330880" y="15976"/>
                    <a:pt x="325719" y="8583"/>
                  </a:cubicBezTo>
                  <a:cubicBezTo>
                    <a:pt x="318019" y="-2659"/>
                    <a:pt x="294457" y="-4507"/>
                    <a:pt x="256416" y="11433"/>
                  </a:cubicBezTo>
                  <a:cubicBezTo>
                    <a:pt x="158392" y="52629"/>
                    <a:pt x="63909" y="132020"/>
                    <a:pt x="-2390" y="215106"/>
                  </a:cubicBezTo>
                  <a:lnTo>
                    <a:pt x="-2390" y="215106"/>
                  </a:lnTo>
                  <a:cubicBezTo>
                    <a:pt x="30876" y="294565"/>
                    <a:pt x="84778" y="363691"/>
                    <a:pt x="153695" y="415314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Nunito"/>
                <a:ea typeface="+mn-ea"/>
                <a:cs typeface="+mn-cs"/>
              </a:endParaRPr>
            </a:p>
          </p:txBody>
        </p:sp>
        <p:sp>
          <p:nvSpPr>
            <p:cNvPr id="30" name="Forma Livre: Forma 29">
              <a:extLst>
                <a:ext uri="{FF2B5EF4-FFF2-40B4-BE49-F238E27FC236}">
                  <a16:creationId xmlns:a16="http://schemas.microsoft.com/office/drawing/2014/main" id="{0A6BAAD7-8E2D-4D15-9494-77B82E68F0AC}"/>
                </a:ext>
              </a:extLst>
            </p:cNvPr>
            <p:cNvSpPr/>
            <p:nvPr/>
          </p:nvSpPr>
          <p:spPr>
            <a:xfrm flipH="1">
              <a:off x="10858882" y="7210028"/>
              <a:ext cx="212396" cy="349890"/>
            </a:xfrm>
            <a:custGeom>
              <a:avLst/>
              <a:gdLst>
                <a:gd name="connsiteX0" fmla="*/ -2390 w 212396"/>
                <a:gd name="connsiteY0" fmla="*/ 347151 h 349890"/>
                <a:gd name="connsiteX1" fmla="*/ 61523 w 212396"/>
                <a:gd name="connsiteY1" fmla="*/ 196995 h 349890"/>
                <a:gd name="connsiteX2" fmla="*/ 75690 w 212396"/>
                <a:gd name="connsiteY2" fmla="*/ 157184 h 349890"/>
                <a:gd name="connsiteX3" fmla="*/ 75690 w 212396"/>
                <a:gd name="connsiteY3" fmla="*/ 157184 h 349890"/>
                <a:gd name="connsiteX4" fmla="*/ 110804 w 212396"/>
                <a:gd name="connsiteY4" fmla="*/ 23199 h 349890"/>
                <a:gd name="connsiteX5" fmla="*/ 126744 w 212396"/>
                <a:gd name="connsiteY5" fmla="*/ 98 h 349890"/>
                <a:gd name="connsiteX6" fmla="*/ 167248 w 212396"/>
                <a:gd name="connsiteY6" fmla="*/ 41526 h 349890"/>
                <a:gd name="connsiteX7" fmla="*/ 207983 w 212396"/>
                <a:gd name="connsiteY7" fmla="*/ 314579 h 349890"/>
                <a:gd name="connsiteX8" fmla="*/ 207366 w 212396"/>
                <a:gd name="connsiteY8" fmla="*/ 314040 h 349890"/>
                <a:gd name="connsiteX9" fmla="*/ 207983 w 212396"/>
                <a:gd name="connsiteY9" fmla="*/ 314579 h 349890"/>
                <a:gd name="connsiteX10" fmla="*/ -2390 w 212396"/>
                <a:gd name="connsiteY10" fmla="*/ 347151 h 349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2396" h="349890">
                  <a:moveTo>
                    <a:pt x="-2390" y="347151"/>
                  </a:moveTo>
                  <a:cubicBezTo>
                    <a:pt x="20711" y="297638"/>
                    <a:pt x="43118" y="247740"/>
                    <a:pt x="61523" y="196995"/>
                  </a:cubicBezTo>
                  <a:cubicBezTo>
                    <a:pt x="66219" y="183905"/>
                    <a:pt x="71763" y="169043"/>
                    <a:pt x="75690" y="157184"/>
                  </a:cubicBezTo>
                  <a:lnTo>
                    <a:pt x="75690" y="157184"/>
                  </a:lnTo>
                  <a:cubicBezTo>
                    <a:pt x="89860" y="113200"/>
                    <a:pt x="101564" y="68469"/>
                    <a:pt x="110804" y="23199"/>
                  </a:cubicBezTo>
                  <a:cubicBezTo>
                    <a:pt x="113500" y="9647"/>
                    <a:pt x="119352" y="1715"/>
                    <a:pt x="126744" y="98"/>
                  </a:cubicBezTo>
                  <a:cubicBezTo>
                    <a:pt x="137987" y="-2289"/>
                    <a:pt x="153310" y="10109"/>
                    <a:pt x="167248" y="41526"/>
                  </a:cubicBezTo>
                  <a:cubicBezTo>
                    <a:pt x="203362" y="123072"/>
                    <a:pt x="215221" y="225717"/>
                    <a:pt x="207983" y="314579"/>
                  </a:cubicBezTo>
                  <a:lnTo>
                    <a:pt x="207366" y="314040"/>
                  </a:lnTo>
                  <a:lnTo>
                    <a:pt x="207983" y="314579"/>
                  </a:lnTo>
                  <a:cubicBezTo>
                    <a:pt x="141991" y="343994"/>
                    <a:pt x="69377" y="355244"/>
                    <a:pt x="-2390" y="347151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Nunito"/>
                <a:ea typeface="+mn-ea"/>
                <a:cs typeface="+mn-cs"/>
              </a:endParaRPr>
            </a:p>
          </p:txBody>
        </p:sp>
        <p:sp>
          <p:nvSpPr>
            <p:cNvPr id="31" name="Forma Livre: Forma 30">
              <a:extLst>
                <a:ext uri="{FF2B5EF4-FFF2-40B4-BE49-F238E27FC236}">
                  <a16:creationId xmlns:a16="http://schemas.microsoft.com/office/drawing/2014/main" id="{09317589-EF84-40C0-9E34-7687F74E54ED}"/>
                </a:ext>
              </a:extLst>
            </p:cNvPr>
            <p:cNvSpPr/>
            <p:nvPr/>
          </p:nvSpPr>
          <p:spPr>
            <a:xfrm flipH="1">
              <a:off x="9692946" y="6525638"/>
              <a:ext cx="356115" cy="447353"/>
            </a:xfrm>
            <a:custGeom>
              <a:avLst/>
              <a:gdLst>
                <a:gd name="connsiteX0" fmla="*/ 165708 w 356115"/>
                <a:gd name="connsiteY0" fmla="*/ 447088 h 447353"/>
                <a:gd name="connsiteX1" fmla="*/ 238245 w 356115"/>
                <a:gd name="connsiteY1" fmla="*/ 250499 h 447353"/>
                <a:gd name="connsiteX2" fmla="*/ 260037 w 356115"/>
                <a:gd name="connsiteY2" fmla="*/ 200909 h 447353"/>
                <a:gd name="connsiteX3" fmla="*/ 260037 w 356115"/>
                <a:gd name="connsiteY3" fmla="*/ 200909 h 447353"/>
                <a:gd name="connsiteX4" fmla="*/ 345124 w 356115"/>
                <a:gd name="connsiteY4" fmla="*/ 44824 h 447353"/>
                <a:gd name="connsiteX5" fmla="*/ 350516 w 356115"/>
                <a:gd name="connsiteY5" fmla="*/ 9248 h 447353"/>
                <a:gd name="connsiteX6" fmla="*/ 276207 w 356115"/>
                <a:gd name="connsiteY6" fmla="*/ 12328 h 447353"/>
                <a:gd name="connsiteX7" fmla="*/ -2390 w 356115"/>
                <a:gd name="connsiteY7" fmla="*/ 231556 h 447353"/>
                <a:gd name="connsiteX8" fmla="*/ -2390 w 356115"/>
                <a:gd name="connsiteY8" fmla="*/ 231556 h 447353"/>
                <a:gd name="connsiteX9" fmla="*/ 165631 w 356115"/>
                <a:gd name="connsiteY9" fmla="*/ 447165 h 447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6115" h="447353">
                  <a:moveTo>
                    <a:pt x="165708" y="447088"/>
                  </a:moveTo>
                  <a:cubicBezTo>
                    <a:pt x="187807" y="380557"/>
                    <a:pt x="210677" y="314103"/>
                    <a:pt x="238245" y="250499"/>
                  </a:cubicBezTo>
                  <a:cubicBezTo>
                    <a:pt x="245328" y="234097"/>
                    <a:pt x="253183" y="215385"/>
                    <a:pt x="260037" y="200909"/>
                  </a:cubicBezTo>
                  <a:lnTo>
                    <a:pt x="260037" y="200909"/>
                  </a:lnTo>
                  <a:cubicBezTo>
                    <a:pt x="285524" y="147345"/>
                    <a:pt x="313862" y="95237"/>
                    <a:pt x="345124" y="44824"/>
                  </a:cubicBezTo>
                  <a:cubicBezTo>
                    <a:pt x="354520" y="29423"/>
                    <a:pt x="356060" y="17256"/>
                    <a:pt x="350516" y="9248"/>
                  </a:cubicBezTo>
                  <a:cubicBezTo>
                    <a:pt x="342122" y="-2841"/>
                    <a:pt x="316942" y="-4844"/>
                    <a:pt x="276207" y="12328"/>
                  </a:cubicBezTo>
                  <a:cubicBezTo>
                    <a:pt x="170713" y="56682"/>
                    <a:pt x="69223" y="142078"/>
                    <a:pt x="-2390" y="231556"/>
                  </a:cubicBezTo>
                  <a:lnTo>
                    <a:pt x="-2390" y="231556"/>
                  </a:lnTo>
                  <a:cubicBezTo>
                    <a:pt x="33416" y="317122"/>
                    <a:pt x="91399" y="391561"/>
                    <a:pt x="165631" y="447165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Nunito"/>
                <a:ea typeface="+mn-ea"/>
                <a:cs typeface="+mn-cs"/>
              </a:endParaRPr>
            </a:p>
          </p:txBody>
        </p:sp>
        <p:sp>
          <p:nvSpPr>
            <p:cNvPr id="32" name="Forma Livre: Forma 31">
              <a:extLst>
                <a:ext uri="{FF2B5EF4-FFF2-40B4-BE49-F238E27FC236}">
                  <a16:creationId xmlns:a16="http://schemas.microsoft.com/office/drawing/2014/main" id="{6A1B973C-6517-4181-8C9E-A22F66FC36A1}"/>
                </a:ext>
              </a:extLst>
            </p:cNvPr>
            <p:cNvSpPr/>
            <p:nvPr/>
          </p:nvSpPr>
          <p:spPr>
            <a:xfrm flipH="1">
              <a:off x="10087857" y="6405560"/>
              <a:ext cx="228790" cy="376505"/>
            </a:xfrm>
            <a:custGeom>
              <a:avLst/>
              <a:gdLst>
                <a:gd name="connsiteX0" fmla="*/ -2390 w 228790"/>
                <a:gd name="connsiteY0" fmla="*/ 373579 h 376505"/>
                <a:gd name="connsiteX1" fmla="*/ 66373 w 228790"/>
                <a:gd name="connsiteY1" fmla="*/ 211873 h 376505"/>
                <a:gd name="connsiteX2" fmla="*/ 81774 w 228790"/>
                <a:gd name="connsiteY2" fmla="*/ 169059 h 376505"/>
                <a:gd name="connsiteX3" fmla="*/ 81774 w 228790"/>
                <a:gd name="connsiteY3" fmla="*/ 169059 h 376505"/>
                <a:gd name="connsiteX4" fmla="*/ 119661 w 228790"/>
                <a:gd name="connsiteY4" fmla="*/ 24910 h 376505"/>
                <a:gd name="connsiteX5" fmla="*/ 136755 w 228790"/>
                <a:gd name="connsiteY5" fmla="*/ 114 h 376505"/>
                <a:gd name="connsiteX6" fmla="*/ 180338 w 228790"/>
                <a:gd name="connsiteY6" fmla="*/ 44699 h 376505"/>
                <a:gd name="connsiteX7" fmla="*/ 224230 w 228790"/>
                <a:gd name="connsiteY7" fmla="*/ 338620 h 376505"/>
                <a:gd name="connsiteX8" fmla="*/ 223615 w 228790"/>
                <a:gd name="connsiteY8" fmla="*/ 338081 h 376505"/>
                <a:gd name="connsiteX9" fmla="*/ 224230 w 228790"/>
                <a:gd name="connsiteY9" fmla="*/ 338620 h 376505"/>
                <a:gd name="connsiteX10" fmla="*/ -2236 w 228790"/>
                <a:gd name="connsiteY10" fmla="*/ 373502 h 376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790" h="376505">
                  <a:moveTo>
                    <a:pt x="-2390" y="373579"/>
                  </a:moveTo>
                  <a:cubicBezTo>
                    <a:pt x="22328" y="320293"/>
                    <a:pt x="46662" y="266622"/>
                    <a:pt x="66373" y="211873"/>
                  </a:cubicBezTo>
                  <a:cubicBezTo>
                    <a:pt x="71534" y="197782"/>
                    <a:pt x="77463" y="181842"/>
                    <a:pt x="81774" y="169059"/>
                  </a:cubicBezTo>
                  <a:lnTo>
                    <a:pt x="81774" y="169059"/>
                  </a:lnTo>
                  <a:cubicBezTo>
                    <a:pt x="97020" y="121741"/>
                    <a:pt x="109650" y="73622"/>
                    <a:pt x="119661" y="24910"/>
                  </a:cubicBezTo>
                  <a:cubicBezTo>
                    <a:pt x="122509" y="10356"/>
                    <a:pt x="128824" y="1809"/>
                    <a:pt x="136755" y="114"/>
                  </a:cubicBezTo>
                  <a:cubicBezTo>
                    <a:pt x="148920" y="-2426"/>
                    <a:pt x="165400" y="10895"/>
                    <a:pt x="180338" y="44699"/>
                  </a:cubicBezTo>
                  <a:cubicBezTo>
                    <a:pt x="219225" y="132483"/>
                    <a:pt x="232007" y="242905"/>
                    <a:pt x="224230" y="338620"/>
                  </a:cubicBezTo>
                  <a:lnTo>
                    <a:pt x="223615" y="338081"/>
                  </a:lnTo>
                  <a:lnTo>
                    <a:pt x="224230" y="338620"/>
                  </a:lnTo>
                  <a:cubicBezTo>
                    <a:pt x="153233" y="370291"/>
                    <a:pt x="74998" y="382335"/>
                    <a:pt x="-2236" y="373502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Nunito"/>
                <a:ea typeface="+mn-ea"/>
                <a:cs typeface="+mn-cs"/>
              </a:endParaRPr>
            </a:p>
          </p:txBody>
        </p:sp>
        <p:sp>
          <p:nvSpPr>
            <p:cNvPr id="33" name="Forma Livre: Forma 32" hidden="1">
              <a:extLst>
                <a:ext uri="{FF2B5EF4-FFF2-40B4-BE49-F238E27FC236}">
                  <a16:creationId xmlns:a16="http://schemas.microsoft.com/office/drawing/2014/main" id="{92C82A89-0BB7-400E-A510-919DE040F739}"/>
                </a:ext>
              </a:extLst>
            </p:cNvPr>
            <p:cNvSpPr/>
            <p:nvPr/>
          </p:nvSpPr>
          <p:spPr>
            <a:xfrm flipH="1">
              <a:off x="10822634" y="6565259"/>
              <a:ext cx="380447" cy="478008"/>
            </a:xfrm>
            <a:custGeom>
              <a:avLst/>
              <a:gdLst>
                <a:gd name="connsiteX0" fmla="*/ 177334 w 380447"/>
                <a:gd name="connsiteY0" fmla="*/ 477820 h 478008"/>
                <a:gd name="connsiteX1" fmla="*/ 254800 w 380447"/>
                <a:gd name="connsiteY1" fmla="*/ 267755 h 478008"/>
                <a:gd name="connsiteX2" fmla="*/ 277901 w 380447"/>
                <a:gd name="connsiteY2" fmla="*/ 214778 h 478008"/>
                <a:gd name="connsiteX3" fmla="*/ 277901 w 380447"/>
                <a:gd name="connsiteY3" fmla="*/ 214778 h 478008"/>
                <a:gd name="connsiteX4" fmla="*/ 368842 w 380447"/>
                <a:gd name="connsiteY4" fmla="*/ 48066 h 478008"/>
                <a:gd name="connsiteX5" fmla="*/ 374617 w 380447"/>
                <a:gd name="connsiteY5" fmla="*/ 10026 h 478008"/>
                <a:gd name="connsiteX6" fmla="*/ 295226 w 380447"/>
                <a:gd name="connsiteY6" fmla="*/ 13337 h 478008"/>
                <a:gd name="connsiteX7" fmla="*/ -2390 w 380447"/>
                <a:gd name="connsiteY7" fmla="*/ 247504 h 478008"/>
                <a:gd name="connsiteX8" fmla="*/ -2390 w 380447"/>
                <a:gd name="connsiteY8" fmla="*/ 247504 h 478008"/>
                <a:gd name="connsiteX9" fmla="*/ 177103 w 380447"/>
                <a:gd name="connsiteY9" fmla="*/ 477820 h 478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0447" h="478008">
                  <a:moveTo>
                    <a:pt x="177334" y="477820"/>
                  </a:moveTo>
                  <a:cubicBezTo>
                    <a:pt x="200897" y="406746"/>
                    <a:pt x="225384" y="335672"/>
                    <a:pt x="254800" y="267755"/>
                  </a:cubicBezTo>
                  <a:cubicBezTo>
                    <a:pt x="262500" y="250199"/>
                    <a:pt x="270817" y="230255"/>
                    <a:pt x="277901" y="214778"/>
                  </a:cubicBezTo>
                  <a:lnTo>
                    <a:pt x="277901" y="214778"/>
                  </a:lnTo>
                  <a:cubicBezTo>
                    <a:pt x="305083" y="157572"/>
                    <a:pt x="335499" y="101914"/>
                    <a:pt x="368842" y="48066"/>
                  </a:cubicBezTo>
                  <a:cubicBezTo>
                    <a:pt x="378930" y="31972"/>
                    <a:pt x="380546" y="18573"/>
                    <a:pt x="374617" y="10026"/>
                  </a:cubicBezTo>
                  <a:cubicBezTo>
                    <a:pt x="365606" y="-2910"/>
                    <a:pt x="338732" y="-5375"/>
                    <a:pt x="295226" y="13337"/>
                  </a:cubicBezTo>
                  <a:cubicBezTo>
                    <a:pt x="182495" y="60694"/>
                    <a:pt x="74074" y="151943"/>
                    <a:pt x="-2390" y="247504"/>
                  </a:cubicBezTo>
                  <a:lnTo>
                    <a:pt x="-2390" y="247504"/>
                  </a:lnTo>
                  <a:cubicBezTo>
                    <a:pt x="35803" y="338907"/>
                    <a:pt x="97791" y="418427"/>
                    <a:pt x="177103" y="477820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Nunito"/>
                <a:ea typeface="+mn-ea"/>
                <a:cs typeface="+mn-cs"/>
              </a:endParaRPr>
            </a:p>
          </p:txBody>
        </p:sp>
        <p:sp>
          <p:nvSpPr>
            <p:cNvPr id="34" name="Forma Livre: Forma 33" hidden="1">
              <a:extLst>
                <a:ext uri="{FF2B5EF4-FFF2-40B4-BE49-F238E27FC236}">
                  <a16:creationId xmlns:a16="http://schemas.microsoft.com/office/drawing/2014/main" id="{C1042BF4-2984-47B4-8C2F-28BD1655C65A}"/>
                </a:ext>
              </a:extLst>
            </p:cNvPr>
            <p:cNvSpPr/>
            <p:nvPr/>
          </p:nvSpPr>
          <p:spPr>
            <a:xfrm flipH="1">
              <a:off x="11244531" y="6436840"/>
              <a:ext cx="244310" cy="402202"/>
            </a:xfrm>
            <a:custGeom>
              <a:avLst/>
              <a:gdLst>
                <a:gd name="connsiteX0" fmla="*/ -2390 w 244310"/>
                <a:gd name="connsiteY0" fmla="*/ 399486 h 402202"/>
                <a:gd name="connsiteX1" fmla="*/ 71148 w 244310"/>
                <a:gd name="connsiteY1" fmla="*/ 226845 h 402202"/>
                <a:gd name="connsiteX2" fmla="*/ 87395 w 244310"/>
                <a:gd name="connsiteY2" fmla="*/ 180643 h 402202"/>
                <a:gd name="connsiteX3" fmla="*/ 87395 w 244310"/>
                <a:gd name="connsiteY3" fmla="*/ 180643 h 402202"/>
                <a:gd name="connsiteX4" fmla="*/ 127822 w 244310"/>
                <a:gd name="connsiteY4" fmla="*/ 26637 h 402202"/>
                <a:gd name="connsiteX5" fmla="*/ 146149 w 244310"/>
                <a:gd name="connsiteY5" fmla="*/ 147 h 402202"/>
                <a:gd name="connsiteX6" fmla="*/ 192737 w 244310"/>
                <a:gd name="connsiteY6" fmla="*/ 47812 h 402202"/>
                <a:gd name="connsiteX7" fmla="*/ 239630 w 244310"/>
                <a:gd name="connsiteY7" fmla="*/ 361754 h 402202"/>
                <a:gd name="connsiteX8" fmla="*/ 238938 w 244310"/>
                <a:gd name="connsiteY8" fmla="*/ 361138 h 402202"/>
                <a:gd name="connsiteX9" fmla="*/ 239553 w 244310"/>
                <a:gd name="connsiteY9" fmla="*/ 361754 h 402202"/>
                <a:gd name="connsiteX10" fmla="*/ -2390 w 244310"/>
                <a:gd name="connsiteY10" fmla="*/ 399024 h 402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4310" h="402202">
                  <a:moveTo>
                    <a:pt x="-2390" y="399486"/>
                  </a:moveTo>
                  <a:cubicBezTo>
                    <a:pt x="24099" y="342581"/>
                    <a:pt x="49972" y="285136"/>
                    <a:pt x="71148" y="226845"/>
                  </a:cubicBezTo>
                  <a:cubicBezTo>
                    <a:pt x="76615" y="211444"/>
                    <a:pt x="82930" y="194734"/>
                    <a:pt x="87395" y="180643"/>
                  </a:cubicBezTo>
                  <a:lnTo>
                    <a:pt x="87395" y="180643"/>
                  </a:lnTo>
                  <a:cubicBezTo>
                    <a:pt x="103720" y="130090"/>
                    <a:pt x="117196" y="78675"/>
                    <a:pt x="127822" y="26637"/>
                  </a:cubicBezTo>
                  <a:cubicBezTo>
                    <a:pt x="130903" y="11236"/>
                    <a:pt x="137601" y="1919"/>
                    <a:pt x="146149" y="147"/>
                  </a:cubicBezTo>
                  <a:cubicBezTo>
                    <a:pt x="159085" y="-2625"/>
                    <a:pt x="176951" y="11621"/>
                    <a:pt x="192737" y="47812"/>
                  </a:cubicBezTo>
                  <a:cubicBezTo>
                    <a:pt x="234240" y="141526"/>
                    <a:pt x="247870" y="259494"/>
                    <a:pt x="239630" y="361754"/>
                  </a:cubicBezTo>
                  <a:cubicBezTo>
                    <a:pt x="239399" y="361593"/>
                    <a:pt x="239093" y="361385"/>
                    <a:pt x="238938" y="361138"/>
                  </a:cubicBezTo>
                  <a:cubicBezTo>
                    <a:pt x="239093" y="361361"/>
                    <a:pt x="239324" y="361570"/>
                    <a:pt x="239553" y="361754"/>
                  </a:cubicBezTo>
                  <a:cubicBezTo>
                    <a:pt x="163706" y="395559"/>
                    <a:pt x="80157" y="408426"/>
                    <a:pt x="-2390" y="399024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Nunito"/>
                <a:ea typeface="+mn-ea"/>
                <a:cs typeface="+mn-cs"/>
              </a:endParaRPr>
            </a:p>
          </p:txBody>
        </p:sp>
        <p:sp>
          <p:nvSpPr>
            <p:cNvPr id="35" name="Forma Livre: Forma 34">
              <a:extLst>
                <a:ext uri="{FF2B5EF4-FFF2-40B4-BE49-F238E27FC236}">
                  <a16:creationId xmlns:a16="http://schemas.microsoft.com/office/drawing/2014/main" id="{BB15D426-74A2-47EF-84BF-8E0830CCAED1}"/>
                </a:ext>
              </a:extLst>
            </p:cNvPr>
            <p:cNvSpPr/>
            <p:nvPr/>
          </p:nvSpPr>
          <p:spPr>
            <a:xfrm flipH="1">
              <a:off x="8877988" y="5880359"/>
              <a:ext cx="442931" cy="556922"/>
            </a:xfrm>
            <a:custGeom>
              <a:avLst/>
              <a:gdLst>
                <a:gd name="connsiteX0" fmla="*/ 206441 w 442931"/>
                <a:gd name="connsiteY0" fmla="*/ 556502 h 556922"/>
                <a:gd name="connsiteX1" fmla="*/ 296689 w 442931"/>
                <a:gd name="connsiteY1" fmla="*/ 311787 h 556922"/>
                <a:gd name="connsiteX2" fmla="*/ 323871 w 442931"/>
                <a:gd name="connsiteY2" fmla="*/ 250184 h 556922"/>
                <a:gd name="connsiteX3" fmla="*/ 323871 w 442931"/>
                <a:gd name="connsiteY3" fmla="*/ 250184 h 556922"/>
                <a:gd name="connsiteX4" fmla="*/ 429828 w 442931"/>
                <a:gd name="connsiteY4" fmla="*/ 55905 h 556922"/>
                <a:gd name="connsiteX5" fmla="*/ 436528 w 442931"/>
                <a:gd name="connsiteY5" fmla="*/ 11705 h 556922"/>
                <a:gd name="connsiteX6" fmla="*/ 344124 w 442931"/>
                <a:gd name="connsiteY6" fmla="*/ 15479 h 556922"/>
                <a:gd name="connsiteX7" fmla="*/ -2390 w 442931"/>
                <a:gd name="connsiteY7" fmla="*/ 288378 h 556922"/>
                <a:gd name="connsiteX8" fmla="*/ -2390 w 442931"/>
                <a:gd name="connsiteY8" fmla="*/ 288378 h 556922"/>
                <a:gd name="connsiteX9" fmla="*/ 206827 w 442931"/>
                <a:gd name="connsiteY9" fmla="*/ 556734 h 556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2931" h="556922">
                  <a:moveTo>
                    <a:pt x="206441" y="556502"/>
                  </a:moveTo>
                  <a:cubicBezTo>
                    <a:pt x="233932" y="473724"/>
                    <a:pt x="262423" y="390946"/>
                    <a:pt x="296689" y="311787"/>
                  </a:cubicBezTo>
                  <a:cubicBezTo>
                    <a:pt x="305545" y="291304"/>
                    <a:pt x="315402" y="267972"/>
                    <a:pt x="323871" y="250184"/>
                  </a:cubicBezTo>
                  <a:lnTo>
                    <a:pt x="323871" y="250184"/>
                  </a:lnTo>
                  <a:cubicBezTo>
                    <a:pt x="355597" y="183515"/>
                    <a:pt x="390941" y="118655"/>
                    <a:pt x="429828" y="55905"/>
                  </a:cubicBezTo>
                  <a:cubicBezTo>
                    <a:pt x="441532" y="37193"/>
                    <a:pt x="443457" y="21562"/>
                    <a:pt x="436528" y="11705"/>
                  </a:cubicBezTo>
                  <a:cubicBezTo>
                    <a:pt x="426055" y="-3695"/>
                    <a:pt x="394714" y="-5851"/>
                    <a:pt x="344124" y="15479"/>
                  </a:cubicBezTo>
                  <a:cubicBezTo>
                    <a:pt x="212833" y="70690"/>
                    <a:pt x="86472" y="177185"/>
                    <a:pt x="-2390" y="288378"/>
                  </a:cubicBezTo>
                  <a:lnTo>
                    <a:pt x="-2390" y="288378"/>
                  </a:lnTo>
                  <a:cubicBezTo>
                    <a:pt x="42195" y="394858"/>
                    <a:pt x="114423" y="487500"/>
                    <a:pt x="206827" y="556734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Nunito"/>
                <a:ea typeface="+mn-ea"/>
                <a:cs typeface="+mn-cs"/>
              </a:endParaRPr>
            </a:p>
          </p:txBody>
        </p:sp>
        <p:sp>
          <p:nvSpPr>
            <p:cNvPr id="36" name="Forma Livre: Forma 35">
              <a:extLst>
                <a:ext uri="{FF2B5EF4-FFF2-40B4-BE49-F238E27FC236}">
                  <a16:creationId xmlns:a16="http://schemas.microsoft.com/office/drawing/2014/main" id="{1E9B20EE-D59C-4E5A-8A9E-CDD66F849DE6}"/>
                </a:ext>
              </a:extLst>
            </p:cNvPr>
            <p:cNvSpPr/>
            <p:nvPr/>
          </p:nvSpPr>
          <p:spPr>
            <a:xfrm flipH="1">
              <a:off x="9369726" y="5731015"/>
              <a:ext cx="284694" cy="468657"/>
            </a:xfrm>
            <a:custGeom>
              <a:avLst/>
              <a:gdLst>
                <a:gd name="connsiteX0" fmla="*/ -2390 w 284694"/>
                <a:gd name="connsiteY0" fmla="*/ 464903 h 468657"/>
                <a:gd name="connsiteX1" fmla="*/ 83314 w 284694"/>
                <a:gd name="connsiteY1" fmla="*/ 263694 h 468657"/>
                <a:gd name="connsiteX2" fmla="*/ 102258 w 284694"/>
                <a:gd name="connsiteY2" fmla="*/ 210408 h 468657"/>
                <a:gd name="connsiteX3" fmla="*/ 102258 w 284694"/>
                <a:gd name="connsiteY3" fmla="*/ 210408 h 468657"/>
                <a:gd name="connsiteX4" fmla="*/ 149383 w 284694"/>
                <a:gd name="connsiteY4" fmla="*/ 30990 h 468657"/>
                <a:gd name="connsiteX5" fmla="*/ 170713 w 284694"/>
                <a:gd name="connsiteY5" fmla="*/ 189 h 468657"/>
                <a:gd name="connsiteX6" fmla="*/ 225000 w 284694"/>
                <a:gd name="connsiteY6" fmla="*/ 55708 h 468657"/>
                <a:gd name="connsiteX7" fmla="*/ 279596 w 284694"/>
                <a:gd name="connsiteY7" fmla="*/ 421627 h 468657"/>
                <a:gd name="connsiteX8" fmla="*/ 278826 w 284694"/>
                <a:gd name="connsiteY8" fmla="*/ 420934 h 468657"/>
                <a:gd name="connsiteX9" fmla="*/ 279596 w 284694"/>
                <a:gd name="connsiteY9" fmla="*/ 421550 h 468657"/>
                <a:gd name="connsiteX10" fmla="*/ -2390 w 284694"/>
                <a:gd name="connsiteY10" fmla="*/ 464980 h 468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4694" h="468657">
                  <a:moveTo>
                    <a:pt x="-2390" y="464903"/>
                  </a:moveTo>
                  <a:cubicBezTo>
                    <a:pt x="28411" y="398603"/>
                    <a:pt x="58673" y="331688"/>
                    <a:pt x="83314" y="263694"/>
                  </a:cubicBezTo>
                  <a:cubicBezTo>
                    <a:pt x="89628" y="246137"/>
                    <a:pt x="97097" y="226270"/>
                    <a:pt x="102258" y="210408"/>
                  </a:cubicBezTo>
                  <a:lnTo>
                    <a:pt x="102258" y="210408"/>
                  </a:lnTo>
                  <a:cubicBezTo>
                    <a:pt x="121277" y="151508"/>
                    <a:pt x="136986" y="91615"/>
                    <a:pt x="149383" y="30990"/>
                  </a:cubicBezTo>
                  <a:cubicBezTo>
                    <a:pt x="152925" y="12818"/>
                    <a:pt x="160779" y="2191"/>
                    <a:pt x="170713" y="189"/>
                  </a:cubicBezTo>
                  <a:cubicBezTo>
                    <a:pt x="186113" y="-2968"/>
                    <a:pt x="206289" y="13511"/>
                    <a:pt x="225000" y="55708"/>
                  </a:cubicBezTo>
                  <a:cubicBezTo>
                    <a:pt x="273359" y="164899"/>
                    <a:pt x="289297" y="302118"/>
                    <a:pt x="279596" y="421627"/>
                  </a:cubicBezTo>
                  <a:lnTo>
                    <a:pt x="278826" y="420934"/>
                  </a:lnTo>
                  <a:cubicBezTo>
                    <a:pt x="279057" y="421180"/>
                    <a:pt x="279288" y="421388"/>
                    <a:pt x="279596" y="421550"/>
                  </a:cubicBezTo>
                  <a:cubicBezTo>
                    <a:pt x="191195" y="460953"/>
                    <a:pt x="93787" y="475945"/>
                    <a:pt x="-2390" y="464980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Nunito"/>
                <a:ea typeface="+mn-ea"/>
                <a:cs typeface="+mn-cs"/>
              </a:endParaRPr>
            </a:p>
          </p:txBody>
        </p:sp>
        <p:sp>
          <p:nvSpPr>
            <p:cNvPr id="37" name="Forma Livre: Forma 36">
              <a:extLst>
                <a:ext uri="{FF2B5EF4-FFF2-40B4-BE49-F238E27FC236}">
                  <a16:creationId xmlns:a16="http://schemas.microsoft.com/office/drawing/2014/main" id="{1549CA0D-FAA8-4B5E-AB04-5134CE587E6D}"/>
                </a:ext>
              </a:extLst>
            </p:cNvPr>
            <p:cNvSpPr/>
            <p:nvPr/>
          </p:nvSpPr>
          <p:spPr>
            <a:xfrm flipH="1">
              <a:off x="9571555" y="5267983"/>
              <a:ext cx="487132" cy="612488"/>
            </a:xfrm>
            <a:custGeom>
              <a:avLst/>
              <a:gdLst>
                <a:gd name="connsiteX0" fmla="*/ 227234 w 487132"/>
                <a:gd name="connsiteY0" fmla="*/ 612069 h 612488"/>
                <a:gd name="connsiteX1" fmla="*/ 326490 w 487132"/>
                <a:gd name="connsiteY1" fmla="*/ 343020 h 612488"/>
                <a:gd name="connsiteX2" fmla="*/ 356368 w 487132"/>
                <a:gd name="connsiteY2" fmla="*/ 275026 h 612488"/>
                <a:gd name="connsiteX3" fmla="*/ 356368 w 487132"/>
                <a:gd name="connsiteY3" fmla="*/ 275026 h 612488"/>
                <a:gd name="connsiteX4" fmla="*/ 472873 w 487132"/>
                <a:gd name="connsiteY4" fmla="*/ 61420 h 612488"/>
                <a:gd name="connsiteX5" fmla="*/ 480573 w 487132"/>
                <a:gd name="connsiteY5" fmla="*/ 12753 h 612488"/>
                <a:gd name="connsiteX6" fmla="*/ 378853 w 487132"/>
                <a:gd name="connsiteY6" fmla="*/ 16912 h 612488"/>
                <a:gd name="connsiteX7" fmla="*/ -2390 w 487132"/>
                <a:gd name="connsiteY7" fmla="*/ 317224 h 612488"/>
                <a:gd name="connsiteX8" fmla="*/ -2390 w 487132"/>
                <a:gd name="connsiteY8" fmla="*/ 317224 h 612488"/>
                <a:gd name="connsiteX9" fmla="*/ 227619 w 487132"/>
                <a:gd name="connsiteY9" fmla="*/ 612300 h 612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7132" h="612488">
                  <a:moveTo>
                    <a:pt x="227234" y="612069"/>
                  </a:moveTo>
                  <a:cubicBezTo>
                    <a:pt x="257496" y="521051"/>
                    <a:pt x="288836" y="430033"/>
                    <a:pt x="326490" y="343020"/>
                  </a:cubicBezTo>
                  <a:cubicBezTo>
                    <a:pt x="336193" y="320535"/>
                    <a:pt x="346974" y="294893"/>
                    <a:pt x="356368" y="275026"/>
                  </a:cubicBezTo>
                  <a:lnTo>
                    <a:pt x="356368" y="275026"/>
                  </a:lnTo>
                  <a:cubicBezTo>
                    <a:pt x="391251" y="201735"/>
                    <a:pt x="430136" y="130430"/>
                    <a:pt x="472873" y="61420"/>
                  </a:cubicBezTo>
                  <a:cubicBezTo>
                    <a:pt x="485732" y="40860"/>
                    <a:pt x="487888" y="23611"/>
                    <a:pt x="480573" y="12753"/>
                  </a:cubicBezTo>
                  <a:cubicBezTo>
                    <a:pt x="469023" y="-3879"/>
                    <a:pt x="434371" y="-6497"/>
                    <a:pt x="378853" y="16912"/>
                  </a:cubicBezTo>
                  <a:cubicBezTo>
                    <a:pt x="234472" y="77667"/>
                    <a:pt x="95558" y="194558"/>
                    <a:pt x="-2390" y="317224"/>
                  </a:cubicBezTo>
                  <a:lnTo>
                    <a:pt x="-2390" y="317224"/>
                  </a:lnTo>
                  <a:cubicBezTo>
                    <a:pt x="46585" y="434323"/>
                    <a:pt x="126051" y="536190"/>
                    <a:pt x="227619" y="612300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Nunito"/>
                <a:ea typeface="+mn-ea"/>
                <a:cs typeface="+mn-cs"/>
              </a:endParaRPr>
            </a:p>
          </p:txBody>
        </p:sp>
        <p:sp>
          <p:nvSpPr>
            <p:cNvPr id="38" name="Forma Livre: Forma 37">
              <a:extLst>
                <a:ext uri="{FF2B5EF4-FFF2-40B4-BE49-F238E27FC236}">
                  <a16:creationId xmlns:a16="http://schemas.microsoft.com/office/drawing/2014/main" id="{F55AF6F1-E34A-4952-999D-9086409D3345}"/>
                </a:ext>
              </a:extLst>
            </p:cNvPr>
            <p:cNvSpPr/>
            <p:nvPr/>
          </p:nvSpPr>
          <p:spPr>
            <a:xfrm flipH="1">
              <a:off x="10112399" y="5103944"/>
              <a:ext cx="312978" cy="515281"/>
            </a:xfrm>
            <a:custGeom>
              <a:avLst/>
              <a:gdLst>
                <a:gd name="connsiteX0" fmla="*/ -2390 w 312978"/>
                <a:gd name="connsiteY0" fmla="*/ 511294 h 515281"/>
                <a:gd name="connsiteX1" fmla="*/ 91787 w 312978"/>
                <a:gd name="connsiteY1" fmla="*/ 290064 h 515281"/>
                <a:gd name="connsiteX2" fmla="*/ 112654 w 312978"/>
                <a:gd name="connsiteY2" fmla="*/ 231465 h 515281"/>
                <a:gd name="connsiteX3" fmla="*/ 112654 w 312978"/>
                <a:gd name="connsiteY3" fmla="*/ 231465 h 515281"/>
                <a:gd name="connsiteX4" fmla="*/ 164400 w 312978"/>
                <a:gd name="connsiteY4" fmla="*/ 34183 h 515281"/>
                <a:gd name="connsiteX5" fmla="*/ 187886 w 312978"/>
                <a:gd name="connsiteY5" fmla="*/ 224 h 515281"/>
                <a:gd name="connsiteX6" fmla="*/ 247564 w 312978"/>
                <a:gd name="connsiteY6" fmla="*/ 61288 h 515281"/>
                <a:gd name="connsiteX7" fmla="*/ 307625 w 312978"/>
                <a:gd name="connsiteY7" fmla="*/ 463552 h 515281"/>
                <a:gd name="connsiteX8" fmla="*/ 306779 w 312978"/>
                <a:gd name="connsiteY8" fmla="*/ 462782 h 515281"/>
                <a:gd name="connsiteX9" fmla="*/ 307625 w 312978"/>
                <a:gd name="connsiteY9" fmla="*/ 463475 h 515281"/>
                <a:gd name="connsiteX10" fmla="*/ -2390 w 312978"/>
                <a:gd name="connsiteY10" fmla="*/ 511294 h 515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2978" h="515281">
                  <a:moveTo>
                    <a:pt x="-2390" y="511294"/>
                  </a:moveTo>
                  <a:cubicBezTo>
                    <a:pt x="31492" y="438372"/>
                    <a:pt x="64758" y="364988"/>
                    <a:pt x="91787" y="290064"/>
                  </a:cubicBezTo>
                  <a:cubicBezTo>
                    <a:pt x="98793" y="270736"/>
                    <a:pt x="107187" y="248867"/>
                    <a:pt x="112654" y="231465"/>
                  </a:cubicBezTo>
                  <a:lnTo>
                    <a:pt x="112654" y="231465"/>
                  </a:lnTo>
                  <a:cubicBezTo>
                    <a:pt x="133522" y="166705"/>
                    <a:pt x="150770" y="100844"/>
                    <a:pt x="164400" y="34183"/>
                  </a:cubicBezTo>
                  <a:cubicBezTo>
                    <a:pt x="168404" y="14162"/>
                    <a:pt x="176951" y="2457"/>
                    <a:pt x="187886" y="224"/>
                  </a:cubicBezTo>
                  <a:cubicBezTo>
                    <a:pt x="204518" y="-3241"/>
                    <a:pt x="227003" y="14932"/>
                    <a:pt x="247564" y="61288"/>
                  </a:cubicBezTo>
                  <a:cubicBezTo>
                    <a:pt x="300772" y="181336"/>
                    <a:pt x="318252" y="332570"/>
                    <a:pt x="307625" y="463552"/>
                  </a:cubicBezTo>
                  <a:lnTo>
                    <a:pt x="306779" y="462782"/>
                  </a:lnTo>
                  <a:lnTo>
                    <a:pt x="307625" y="463475"/>
                  </a:lnTo>
                  <a:cubicBezTo>
                    <a:pt x="210371" y="506774"/>
                    <a:pt x="103337" y="523283"/>
                    <a:pt x="-2390" y="511294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Nunito"/>
                <a:ea typeface="+mn-ea"/>
                <a:cs typeface="+mn-cs"/>
              </a:endParaRPr>
            </a:p>
          </p:txBody>
        </p:sp>
        <p:sp>
          <p:nvSpPr>
            <p:cNvPr id="39" name="Forma Livre: Forma 38">
              <a:extLst>
                <a:ext uri="{FF2B5EF4-FFF2-40B4-BE49-F238E27FC236}">
                  <a16:creationId xmlns:a16="http://schemas.microsoft.com/office/drawing/2014/main" id="{9A6D7695-CDB0-4F8E-B578-E23FB26C2E6D}"/>
                </a:ext>
              </a:extLst>
            </p:cNvPr>
            <p:cNvSpPr/>
            <p:nvPr/>
          </p:nvSpPr>
          <p:spPr>
            <a:xfrm flipH="1">
              <a:off x="10268877" y="3945306"/>
              <a:ext cx="816416" cy="1025526"/>
            </a:xfrm>
            <a:custGeom>
              <a:avLst/>
              <a:gdLst>
                <a:gd name="connsiteX0" fmla="*/ 382934 w 816416"/>
                <a:gd name="connsiteY0" fmla="*/ 1025338 h 1025526"/>
                <a:gd name="connsiteX1" fmla="*/ 549184 w 816416"/>
                <a:gd name="connsiteY1" fmla="*/ 574639 h 1025526"/>
                <a:gd name="connsiteX2" fmla="*/ 599159 w 816416"/>
                <a:gd name="connsiteY2" fmla="*/ 460828 h 1025526"/>
                <a:gd name="connsiteX3" fmla="*/ 599159 w 816416"/>
                <a:gd name="connsiteY3" fmla="*/ 460828 h 1025526"/>
                <a:gd name="connsiteX4" fmla="*/ 794207 w 816416"/>
                <a:gd name="connsiteY4" fmla="*/ 102995 h 1025526"/>
                <a:gd name="connsiteX5" fmla="*/ 806682 w 816416"/>
                <a:gd name="connsiteY5" fmla="*/ 21526 h 1025526"/>
                <a:gd name="connsiteX6" fmla="*/ 636198 w 816416"/>
                <a:gd name="connsiteY6" fmla="*/ 28533 h 1025526"/>
                <a:gd name="connsiteX7" fmla="*/ -2390 w 816416"/>
                <a:gd name="connsiteY7" fmla="*/ 531055 h 1025526"/>
                <a:gd name="connsiteX8" fmla="*/ -2390 w 816416"/>
                <a:gd name="connsiteY8" fmla="*/ 531055 h 1025526"/>
                <a:gd name="connsiteX9" fmla="*/ 382626 w 816416"/>
                <a:gd name="connsiteY9" fmla="*/ 1025261 h 1025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6416" h="1025526">
                  <a:moveTo>
                    <a:pt x="382934" y="1025338"/>
                  </a:moveTo>
                  <a:cubicBezTo>
                    <a:pt x="433603" y="872872"/>
                    <a:pt x="486042" y="720406"/>
                    <a:pt x="549184" y="574639"/>
                  </a:cubicBezTo>
                  <a:cubicBezTo>
                    <a:pt x="565431" y="536984"/>
                    <a:pt x="583527" y="494094"/>
                    <a:pt x="599159" y="460828"/>
                  </a:cubicBezTo>
                  <a:lnTo>
                    <a:pt x="599159" y="460828"/>
                  </a:lnTo>
                  <a:cubicBezTo>
                    <a:pt x="657526" y="338047"/>
                    <a:pt x="722673" y="218592"/>
                    <a:pt x="794207" y="102995"/>
                  </a:cubicBezTo>
                  <a:cubicBezTo>
                    <a:pt x="815845" y="68498"/>
                    <a:pt x="819387" y="39698"/>
                    <a:pt x="806682" y="21526"/>
                  </a:cubicBezTo>
                  <a:cubicBezTo>
                    <a:pt x="787277" y="-6349"/>
                    <a:pt x="729679" y="-10816"/>
                    <a:pt x="636198" y="28533"/>
                  </a:cubicBezTo>
                  <a:cubicBezTo>
                    <a:pt x="394330" y="130177"/>
                    <a:pt x="161704" y="325996"/>
                    <a:pt x="-2390" y="531055"/>
                  </a:cubicBezTo>
                  <a:lnTo>
                    <a:pt x="-2390" y="531055"/>
                  </a:lnTo>
                  <a:cubicBezTo>
                    <a:pt x="79542" y="727190"/>
                    <a:pt x="212527" y="897821"/>
                    <a:pt x="382626" y="1025261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Nunito"/>
                <a:ea typeface="+mn-ea"/>
                <a:cs typeface="+mn-cs"/>
              </a:endParaRPr>
            </a:p>
          </p:txBody>
        </p:sp>
        <p:sp>
          <p:nvSpPr>
            <p:cNvPr id="40" name="Forma Livre: Forma 39">
              <a:extLst>
                <a:ext uri="{FF2B5EF4-FFF2-40B4-BE49-F238E27FC236}">
                  <a16:creationId xmlns:a16="http://schemas.microsoft.com/office/drawing/2014/main" id="{E487C2F3-DAC3-48D7-B265-8FD3478E992F}"/>
                </a:ext>
              </a:extLst>
            </p:cNvPr>
            <p:cNvSpPr/>
            <p:nvPr/>
          </p:nvSpPr>
          <p:spPr>
            <a:xfrm flipH="1">
              <a:off x="11174507" y="3670318"/>
              <a:ext cx="524423" cy="863160"/>
            </a:xfrm>
            <a:custGeom>
              <a:avLst/>
              <a:gdLst>
                <a:gd name="connsiteX0" fmla="*/ -2390 w 524423"/>
                <a:gd name="connsiteY0" fmla="*/ 856558 h 863160"/>
                <a:gd name="connsiteX1" fmla="*/ 155389 w 524423"/>
                <a:gd name="connsiteY1" fmla="*/ 486019 h 863160"/>
                <a:gd name="connsiteX2" fmla="*/ 190349 w 524423"/>
                <a:gd name="connsiteY2" fmla="*/ 387840 h 863160"/>
                <a:gd name="connsiteX3" fmla="*/ 190349 w 524423"/>
                <a:gd name="connsiteY3" fmla="*/ 387840 h 863160"/>
                <a:gd name="connsiteX4" fmla="*/ 277055 w 524423"/>
                <a:gd name="connsiteY4" fmla="*/ 57342 h 863160"/>
                <a:gd name="connsiteX5" fmla="*/ 316402 w 524423"/>
                <a:gd name="connsiteY5" fmla="*/ 514 h 863160"/>
                <a:gd name="connsiteX6" fmla="*/ 416506 w 524423"/>
                <a:gd name="connsiteY6" fmla="*/ 102774 h 863160"/>
                <a:gd name="connsiteX7" fmla="*/ 517073 w 524423"/>
                <a:gd name="connsiteY7" fmla="*/ 776628 h 863160"/>
                <a:gd name="connsiteX8" fmla="*/ 515610 w 524423"/>
                <a:gd name="connsiteY8" fmla="*/ 775319 h 863160"/>
                <a:gd name="connsiteX9" fmla="*/ 517073 w 524423"/>
                <a:gd name="connsiteY9" fmla="*/ 776552 h 863160"/>
                <a:gd name="connsiteX10" fmla="*/ -2236 w 524423"/>
                <a:gd name="connsiteY10" fmla="*/ 856558 h 863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4423" h="863160">
                  <a:moveTo>
                    <a:pt x="-2390" y="856558"/>
                  </a:moveTo>
                  <a:cubicBezTo>
                    <a:pt x="54439" y="734431"/>
                    <a:pt x="110112" y="611226"/>
                    <a:pt x="155389" y="486019"/>
                  </a:cubicBezTo>
                  <a:cubicBezTo>
                    <a:pt x="167094" y="453677"/>
                    <a:pt x="180801" y="417101"/>
                    <a:pt x="190349" y="387840"/>
                  </a:cubicBezTo>
                  <a:lnTo>
                    <a:pt x="190349" y="387840"/>
                  </a:lnTo>
                  <a:cubicBezTo>
                    <a:pt x="225309" y="279350"/>
                    <a:pt x="254262" y="169020"/>
                    <a:pt x="277055" y="57342"/>
                  </a:cubicBezTo>
                  <a:cubicBezTo>
                    <a:pt x="283676" y="23923"/>
                    <a:pt x="298076" y="4287"/>
                    <a:pt x="316402" y="514"/>
                  </a:cubicBezTo>
                  <a:cubicBezTo>
                    <a:pt x="344201" y="-5338"/>
                    <a:pt x="381932" y="25078"/>
                    <a:pt x="416506" y="102774"/>
                  </a:cubicBezTo>
                  <a:cubicBezTo>
                    <a:pt x="505599" y="303906"/>
                    <a:pt x="534861" y="557093"/>
                    <a:pt x="517073" y="776628"/>
                  </a:cubicBezTo>
                  <a:lnTo>
                    <a:pt x="515610" y="775319"/>
                  </a:lnTo>
                  <a:lnTo>
                    <a:pt x="517073" y="776552"/>
                  </a:lnTo>
                  <a:cubicBezTo>
                    <a:pt x="354212" y="849112"/>
                    <a:pt x="174871" y="876732"/>
                    <a:pt x="-2236" y="856558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Nunito"/>
                <a:ea typeface="+mn-ea"/>
                <a:cs typeface="+mn-cs"/>
              </a:endParaRPr>
            </a:p>
          </p:txBody>
        </p:sp>
        <p:sp>
          <p:nvSpPr>
            <p:cNvPr id="41" name="Forma Livre: Forma 40">
              <a:extLst>
                <a:ext uri="{FF2B5EF4-FFF2-40B4-BE49-F238E27FC236}">
                  <a16:creationId xmlns:a16="http://schemas.microsoft.com/office/drawing/2014/main" id="{2A2229C0-55E7-4DEF-832F-BF27DA41FE1E}"/>
                </a:ext>
              </a:extLst>
            </p:cNvPr>
            <p:cNvSpPr/>
            <p:nvPr/>
          </p:nvSpPr>
          <p:spPr>
            <a:xfrm flipH="1">
              <a:off x="8580919" y="4401245"/>
              <a:ext cx="592309" cy="744077"/>
            </a:xfrm>
            <a:custGeom>
              <a:avLst/>
              <a:gdLst>
                <a:gd name="connsiteX0" fmla="*/ 277209 w 592309"/>
                <a:gd name="connsiteY0" fmla="*/ 743889 h 744077"/>
                <a:gd name="connsiteX1" fmla="*/ 397795 w 592309"/>
                <a:gd name="connsiteY1" fmla="*/ 416857 h 744077"/>
                <a:gd name="connsiteX2" fmla="*/ 434063 w 592309"/>
                <a:gd name="connsiteY2" fmla="*/ 334309 h 744077"/>
                <a:gd name="connsiteX3" fmla="*/ 434063 w 592309"/>
                <a:gd name="connsiteY3" fmla="*/ 334309 h 744077"/>
                <a:gd name="connsiteX4" fmla="*/ 575673 w 592309"/>
                <a:gd name="connsiteY4" fmla="*/ 74655 h 744077"/>
                <a:gd name="connsiteX5" fmla="*/ 584682 w 592309"/>
                <a:gd name="connsiteY5" fmla="*/ 15593 h 744077"/>
                <a:gd name="connsiteX6" fmla="*/ 460937 w 592309"/>
                <a:gd name="connsiteY6" fmla="*/ 20599 h 744077"/>
                <a:gd name="connsiteX7" fmla="*/ -2390 w 592309"/>
                <a:gd name="connsiteY7" fmla="*/ 385285 h 744077"/>
                <a:gd name="connsiteX8" fmla="*/ -2390 w 592309"/>
                <a:gd name="connsiteY8" fmla="*/ 385285 h 744077"/>
                <a:gd name="connsiteX9" fmla="*/ 277132 w 592309"/>
                <a:gd name="connsiteY9" fmla="*/ 743889 h 744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2309" h="744077">
                  <a:moveTo>
                    <a:pt x="277209" y="743889"/>
                  </a:moveTo>
                  <a:cubicBezTo>
                    <a:pt x="313939" y="633236"/>
                    <a:pt x="352056" y="522659"/>
                    <a:pt x="397795" y="416857"/>
                  </a:cubicBezTo>
                  <a:cubicBezTo>
                    <a:pt x="409654" y="389521"/>
                    <a:pt x="422744" y="358411"/>
                    <a:pt x="434063" y="334309"/>
                  </a:cubicBezTo>
                  <a:lnTo>
                    <a:pt x="434063" y="334309"/>
                  </a:lnTo>
                  <a:cubicBezTo>
                    <a:pt x="476492" y="245224"/>
                    <a:pt x="523773" y="158542"/>
                    <a:pt x="575673" y="74655"/>
                  </a:cubicBezTo>
                  <a:cubicBezTo>
                    <a:pt x="591074" y="49706"/>
                    <a:pt x="593845" y="28453"/>
                    <a:pt x="584682" y="15593"/>
                  </a:cubicBezTo>
                  <a:cubicBezTo>
                    <a:pt x="570590" y="-4658"/>
                    <a:pt x="528777" y="-7893"/>
                    <a:pt x="460937" y="20599"/>
                  </a:cubicBezTo>
                  <a:cubicBezTo>
                    <a:pt x="285449" y="94445"/>
                    <a:pt x="116656" y="236207"/>
                    <a:pt x="-2390" y="385285"/>
                  </a:cubicBezTo>
                  <a:lnTo>
                    <a:pt x="-2390" y="385285"/>
                  </a:lnTo>
                  <a:cubicBezTo>
                    <a:pt x="57133" y="527626"/>
                    <a:pt x="153618" y="651447"/>
                    <a:pt x="277132" y="743889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Nunito"/>
                <a:ea typeface="+mn-ea"/>
                <a:cs typeface="+mn-cs"/>
              </a:endParaRPr>
            </a:p>
          </p:txBody>
        </p:sp>
        <p:sp>
          <p:nvSpPr>
            <p:cNvPr id="42" name="Forma Livre: Forma 41">
              <a:extLst>
                <a:ext uri="{FF2B5EF4-FFF2-40B4-BE49-F238E27FC236}">
                  <a16:creationId xmlns:a16="http://schemas.microsoft.com/office/drawing/2014/main" id="{DEFE4637-1EAD-4E20-9BF4-5BB74B65CE84}"/>
                </a:ext>
              </a:extLst>
            </p:cNvPr>
            <p:cNvSpPr/>
            <p:nvPr/>
          </p:nvSpPr>
          <p:spPr>
            <a:xfrm flipH="1">
              <a:off x="9238072" y="4201758"/>
              <a:ext cx="380388" cy="626331"/>
            </a:xfrm>
            <a:custGeom>
              <a:avLst/>
              <a:gdLst>
                <a:gd name="connsiteX0" fmla="*/ -2390 w 380388"/>
                <a:gd name="connsiteY0" fmla="*/ 621502 h 626331"/>
                <a:gd name="connsiteX1" fmla="*/ 112115 w 380388"/>
                <a:gd name="connsiteY1" fmla="*/ 352607 h 626331"/>
                <a:gd name="connsiteX2" fmla="*/ 137449 w 380388"/>
                <a:gd name="connsiteY2" fmla="*/ 281380 h 626331"/>
                <a:gd name="connsiteX3" fmla="*/ 137449 w 380388"/>
                <a:gd name="connsiteY3" fmla="*/ 281380 h 626331"/>
                <a:gd name="connsiteX4" fmla="*/ 200360 w 380388"/>
                <a:gd name="connsiteY4" fmla="*/ 41592 h 626331"/>
                <a:gd name="connsiteX5" fmla="*/ 228851 w 380388"/>
                <a:gd name="connsiteY5" fmla="*/ 318 h 626331"/>
                <a:gd name="connsiteX6" fmla="*/ 301389 w 380388"/>
                <a:gd name="connsiteY6" fmla="*/ 74549 h 626331"/>
                <a:gd name="connsiteX7" fmla="*/ 374388 w 380388"/>
                <a:gd name="connsiteY7" fmla="*/ 563442 h 626331"/>
                <a:gd name="connsiteX8" fmla="*/ 373386 w 380388"/>
                <a:gd name="connsiteY8" fmla="*/ 562518 h 626331"/>
                <a:gd name="connsiteX9" fmla="*/ 374388 w 380388"/>
                <a:gd name="connsiteY9" fmla="*/ 563442 h 626331"/>
                <a:gd name="connsiteX10" fmla="*/ -2390 w 380388"/>
                <a:gd name="connsiteY10" fmla="*/ 621502 h 626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0388" h="626331">
                  <a:moveTo>
                    <a:pt x="-2390" y="621502"/>
                  </a:moveTo>
                  <a:cubicBezTo>
                    <a:pt x="38807" y="532872"/>
                    <a:pt x="79234" y="443471"/>
                    <a:pt x="112115" y="352607"/>
                  </a:cubicBezTo>
                  <a:cubicBezTo>
                    <a:pt x="120584" y="329122"/>
                    <a:pt x="130517" y="302555"/>
                    <a:pt x="137449" y="281380"/>
                  </a:cubicBezTo>
                  <a:lnTo>
                    <a:pt x="137449" y="281380"/>
                  </a:lnTo>
                  <a:cubicBezTo>
                    <a:pt x="162783" y="202667"/>
                    <a:pt x="183805" y="122614"/>
                    <a:pt x="200360" y="41592"/>
                  </a:cubicBezTo>
                  <a:cubicBezTo>
                    <a:pt x="205210" y="17336"/>
                    <a:pt x="215760" y="3090"/>
                    <a:pt x="228851" y="318"/>
                  </a:cubicBezTo>
                  <a:cubicBezTo>
                    <a:pt x="249103" y="-3917"/>
                    <a:pt x="276438" y="18183"/>
                    <a:pt x="301389" y="74549"/>
                  </a:cubicBezTo>
                  <a:cubicBezTo>
                    <a:pt x="366071" y="220470"/>
                    <a:pt x="387324" y="404276"/>
                    <a:pt x="374388" y="563442"/>
                  </a:cubicBezTo>
                  <a:lnTo>
                    <a:pt x="373386" y="562518"/>
                  </a:lnTo>
                  <a:lnTo>
                    <a:pt x="374388" y="563442"/>
                  </a:lnTo>
                  <a:cubicBezTo>
                    <a:pt x="256264" y="616066"/>
                    <a:pt x="126130" y="636117"/>
                    <a:pt x="-2390" y="621502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Nunito"/>
                <a:ea typeface="+mn-ea"/>
                <a:cs typeface="+mn-cs"/>
              </a:endParaRPr>
            </a:p>
          </p:txBody>
        </p:sp>
      </p:grpSp>
      <p:pic>
        <p:nvPicPr>
          <p:cNvPr id="9" name="Gráfico 8" hidden="1">
            <a:extLst>
              <a:ext uri="{FF2B5EF4-FFF2-40B4-BE49-F238E27FC236}">
                <a16:creationId xmlns:a16="http://schemas.microsoft.com/office/drawing/2014/main" id="{27213042-95D5-467B-B573-42E363ADA8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27" name="Gráfico 8" hidden="1">
            <a:extLst>
              <a:ext uri="{FF2B5EF4-FFF2-40B4-BE49-F238E27FC236}">
                <a16:creationId xmlns:a16="http://schemas.microsoft.com/office/drawing/2014/main" id="{8566EAFC-FF76-415F-9156-2518FC791F2B}"/>
              </a:ext>
            </a:extLst>
          </p:cNvPr>
          <p:cNvSpPr/>
          <p:nvPr/>
        </p:nvSpPr>
        <p:spPr>
          <a:xfrm rot="1325555">
            <a:off x="10364046" y="3745483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pic>
        <p:nvPicPr>
          <p:cNvPr id="44" name="Gráfico 43">
            <a:extLst>
              <a:ext uri="{FF2B5EF4-FFF2-40B4-BE49-F238E27FC236}">
                <a16:creationId xmlns:a16="http://schemas.microsoft.com/office/drawing/2014/main" id="{5575DE10-EDB7-4E17-8E7E-F7D33CCCC3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4960450">
            <a:off x="8714118" y="4930803"/>
            <a:ext cx="4587072" cy="5509917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9287B00C-8E25-2725-935E-F106B3F09D2F}"/>
              </a:ext>
            </a:extLst>
          </p:cNvPr>
          <p:cNvSpPr/>
          <p:nvPr/>
        </p:nvSpPr>
        <p:spPr>
          <a:xfrm>
            <a:off x="-1" y="-1"/>
            <a:ext cx="6788987" cy="6858001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51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6" name="Gráfico 3">
            <a:extLst>
              <a:ext uri="{FF2B5EF4-FFF2-40B4-BE49-F238E27FC236}">
                <a16:creationId xmlns:a16="http://schemas.microsoft.com/office/drawing/2014/main" id="{01C68BA6-979F-7847-FEC7-8978A5068E7A}"/>
              </a:ext>
            </a:extLst>
          </p:cNvPr>
          <p:cNvSpPr/>
          <p:nvPr/>
        </p:nvSpPr>
        <p:spPr>
          <a:xfrm rot="20319345">
            <a:off x="-3271262" y="-1332797"/>
            <a:ext cx="10921610" cy="8912679"/>
          </a:xfrm>
          <a:custGeom>
            <a:avLst/>
            <a:gdLst>
              <a:gd name="connsiteX0" fmla="*/ -1004 w 9121626"/>
              <a:gd name="connsiteY0" fmla="*/ 3692959 h 7162245"/>
              <a:gd name="connsiteX1" fmla="*/ 4011279 w 9121626"/>
              <a:gd name="connsiteY1" fmla="*/ 2277716 h 7162245"/>
              <a:gd name="connsiteX2" fmla="*/ 5025288 w 9121626"/>
              <a:gd name="connsiteY2" fmla="*/ 1849740 h 7162245"/>
              <a:gd name="connsiteX3" fmla="*/ 5025288 w 9121626"/>
              <a:gd name="connsiteY3" fmla="*/ 1849740 h 7162245"/>
              <a:gd name="connsiteX4" fmla="*/ 8213241 w 9121626"/>
              <a:gd name="connsiteY4" fmla="*/ 168227 h 7162245"/>
              <a:gd name="connsiteX5" fmla="*/ 8935444 w 9121626"/>
              <a:gd name="connsiteY5" fmla="*/ 67313 h 7162245"/>
              <a:gd name="connsiteX6" fmla="*/ 8852760 w 9121626"/>
              <a:gd name="connsiteY6" fmla="*/ 1574959 h 7162245"/>
              <a:gd name="connsiteX7" fmla="*/ 4328612 w 9121626"/>
              <a:gd name="connsiteY7" fmla="*/ 7161757 h 7162245"/>
              <a:gd name="connsiteX8" fmla="*/ 4328612 w 9121626"/>
              <a:gd name="connsiteY8" fmla="*/ 7161757 h 7162245"/>
              <a:gd name="connsiteX9" fmla="*/ 3856 w 9121626"/>
              <a:gd name="connsiteY9" fmla="*/ 3692959 h 7162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21626" h="7162245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solidFill>
            <a:schemeClr val="tx2"/>
          </a:solidFill>
          <a:ln w="12153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pic>
        <p:nvPicPr>
          <p:cNvPr id="28" name="Gráfico 27">
            <a:extLst>
              <a:ext uri="{FF2B5EF4-FFF2-40B4-BE49-F238E27FC236}">
                <a16:creationId xmlns:a16="http://schemas.microsoft.com/office/drawing/2014/main" id="{BF9539FC-7947-1651-51C0-5A81DBBBF6D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8626195">
            <a:off x="-3205380" y="-2271032"/>
            <a:ext cx="9888393" cy="9425758"/>
          </a:xfrm>
          <a:prstGeom prst="rect">
            <a:avLst/>
          </a:prstGeom>
        </p:spPr>
      </p:pic>
      <p:grpSp>
        <p:nvGrpSpPr>
          <p:cNvPr id="24" name="Agrupar 23">
            <a:extLst>
              <a:ext uri="{FF2B5EF4-FFF2-40B4-BE49-F238E27FC236}">
                <a16:creationId xmlns:a16="http://schemas.microsoft.com/office/drawing/2014/main" id="{3725C49F-758E-762D-D975-ADC281440848}"/>
              </a:ext>
            </a:extLst>
          </p:cNvPr>
          <p:cNvGrpSpPr/>
          <p:nvPr/>
        </p:nvGrpSpPr>
        <p:grpSpPr>
          <a:xfrm>
            <a:off x="416111" y="1321401"/>
            <a:ext cx="3883967" cy="4512035"/>
            <a:chOff x="399275" y="1310090"/>
            <a:chExt cx="3883967" cy="4512035"/>
          </a:xfrm>
        </p:grpSpPr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7AB986AF-6071-AB10-C79B-08659BE59D58}"/>
                </a:ext>
              </a:extLst>
            </p:cNvPr>
            <p:cNvSpPr txBox="1"/>
            <p:nvPr/>
          </p:nvSpPr>
          <p:spPr>
            <a:xfrm>
              <a:off x="399275" y="2597950"/>
              <a:ext cx="3883967" cy="24315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pt-BR" sz="3600" b="1" i="1" dirty="0">
                  <a:solidFill>
                    <a:schemeClr val="bg1"/>
                  </a:solidFill>
                  <a:latin typeface="+mj-lt"/>
                </a:rPr>
                <a:t>Mulher Empreendedora Sicredi</a:t>
              </a:r>
            </a:p>
            <a:p>
              <a:pPr algn="ctr">
                <a:lnSpc>
                  <a:spcPct val="130000"/>
                </a:lnSpc>
                <a:spcBef>
                  <a:spcPts val="1200"/>
                </a:spcBef>
              </a:pPr>
              <a:r>
                <a:rPr lang="pt-BR" i="1" dirty="0">
                  <a:solidFill>
                    <a:schemeClr val="bg1"/>
                  </a:solidFill>
                  <a:latin typeface="+mj-lt"/>
                </a:rPr>
                <a:t>Desenvolvendo autonomia e independência feminina</a:t>
              </a:r>
              <a:endParaRPr lang="pt-BR" sz="1100" i="1" dirty="0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26" name="Agrupar 25">
              <a:extLst>
                <a:ext uri="{FF2B5EF4-FFF2-40B4-BE49-F238E27FC236}">
                  <a16:creationId xmlns:a16="http://schemas.microsoft.com/office/drawing/2014/main" id="{EF5B3854-04CE-98ED-F829-8BA1D9593F2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678246" y="1310090"/>
              <a:ext cx="1561658" cy="917056"/>
              <a:chOff x="5434011" y="3038318"/>
              <a:chExt cx="1326071" cy="779206"/>
            </a:xfrm>
          </p:grpSpPr>
          <p:sp>
            <p:nvSpPr>
              <p:cNvPr id="46" name="Forma Livre: Forma 4">
                <a:extLst>
                  <a:ext uri="{FF2B5EF4-FFF2-40B4-BE49-F238E27FC236}">
                    <a16:creationId xmlns:a16="http://schemas.microsoft.com/office/drawing/2014/main" id="{BF265636-3D62-9DC4-BFC6-6A7F460FE1DC}"/>
                  </a:ext>
                </a:extLst>
              </p:cNvPr>
              <p:cNvSpPr/>
              <p:nvPr/>
            </p:nvSpPr>
            <p:spPr>
              <a:xfrm>
                <a:off x="5434011" y="3273252"/>
                <a:ext cx="635839" cy="544272"/>
              </a:xfrm>
              <a:custGeom>
                <a:avLst/>
                <a:gdLst>
                  <a:gd name="connsiteX0" fmla="*/ 530600 w 635839"/>
                  <a:gd name="connsiteY0" fmla="*/ 543195 h 544272"/>
                  <a:gd name="connsiteX1" fmla="*/ 306477 w 635839"/>
                  <a:gd name="connsiteY1" fmla="*/ 311166 h 544272"/>
                  <a:gd name="connsiteX2" fmla="*/ 244945 w 635839"/>
                  <a:gd name="connsiteY2" fmla="*/ 254778 h 544272"/>
                  <a:gd name="connsiteX3" fmla="*/ 244945 w 635839"/>
                  <a:gd name="connsiteY3" fmla="*/ 254778 h 544272"/>
                  <a:gd name="connsiteX4" fmla="*/ 28156 w 635839"/>
                  <a:gd name="connsiteY4" fmla="*/ 87615 h 544272"/>
                  <a:gd name="connsiteX5" fmla="*/ -1562 w 635839"/>
                  <a:gd name="connsiteY5" fmla="*/ 40942 h 544272"/>
                  <a:gd name="connsiteX6" fmla="*/ 105119 w 635839"/>
                  <a:gd name="connsiteY6" fmla="*/ -968 h 544272"/>
                  <a:gd name="connsiteX7" fmla="*/ 633661 w 635839"/>
                  <a:gd name="connsiteY7" fmla="*/ 135145 h 544272"/>
                  <a:gd name="connsiteX8" fmla="*/ 632231 w 635839"/>
                  <a:gd name="connsiteY8" fmla="*/ 135811 h 544272"/>
                  <a:gd name="connsiteX9" fmla="*/ 633661 w 635839"/>
                  <a:gd name="connsiteY9" fmla="*/ 135145 h 544272"/>
                  <a:gd name="connsiteX10" fmla="*/ 530600 w 635839"/>
                  <a:gd name="connsiteY10" fmla="*/ 543195 h 544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35839" h="544272">
                    <a:moveTo>
                      <a:pt x="530600" y="543195"/>
                    </a:moveTo>
                    <a:cubicBezTo>
                      <a:pt x="458209" y="463185"/>
                      <a:pt x="384677" y="383652"/>
                      <a:pt x="306477" y="311166"/>
                    </a:cubicBezTo>
                    <a:cubicBezTo>
                      <a:pt x="286285" y="292116"/>
                      <a:pt x="263519" y="270971"/>
                      <a:pt x="244945" y="254778"/>
                    </a:cubicBezTo>
                    <a:lnTo>
                      <a:pt x="244945" y="254778"/>
                    </a:lnTo>
                    <a:cubicBezTo>
                      <a:pt x="175794" y="195151"/>
                      <a:pt x="103403" y="139335"/>
                      <a:pt x="28156" y="87615"/>
                    </a:cubicBezTo>
                    <a:cubicBezTo>
                      <a:pt x="5582" y="72279"/>
                      <a:pt x="-4420" y="55515"/>
                      <a:pt x="-1562" y="40942"/>
                    </a:cubicBezTo>
                    <a:cubicBezTo>
                      <a:pt x="2820" y="18559"/>
                      <a:pt x="37109" y="175"/>
                      <a:pt x="105119" y="-968"/>
                    </a:cubicBezTo>
                    <a:cubicBezTo>
                      <a:pt x="281332" y="-3921"/>
                      <a:pt x="477355" y="53515"/>
                      <a:pt x="633661" y="135145"/>
                    </a:cubicBezTo>
                    <a:lnTo>
                      <a:pt x="632231" y="135811"/>
                    </a:lnTo>
                    <a:lnTo>
                      <a:pt x="633661" y="135145"/>
                    </a:lnTo>
                    <a:cubicBezTo>
                      <a:pt x="636329" y="277924"/>
                      <a:pt x="600801" y="418798"/>
                      <a:pt x="530600" y="543195"/>
                    </a:cubicBezTo>
                  </a:path>
                </a:pathLst>
              </a:custGeom>
              <a:noFill/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  <p:sp>
            <p:nvSpPr>
              <p:cNvPr id="47" name="Forma Livre: Forma 5">
                <a:extLst>
                  <a:ext uri="{FF2B5EF4-FFF2-40B4-BE49-F238E27FC236}">
                    <a16:creationId xmlns:a16="http://schemas.microsoft.com/office/drawing/2014/main" id="{059EA8A6-AA11-DFE8-6A10-AB177C39E09D}"/>
                  </a:ext>
                </a:extLst>
              </p:cNvPr>
              <p:cNvSpPr/>
              <p:nvPr/>
            </p:nvSpPr>
            <p:spPr>
              <a:xfrm>
                <a:off x="5531171" y="3038318"/>
                <a:ext cx="538825" cy="695576"/>
              </a:xfrm>
              <a:custGeom>
                <a:avLst/>
                <a:gdLst>
                  <a:gd name="connsiteX0" fmla="*/ 268371 w 538825"/>
                  <a:gd name="connsiteY0" fmla="*/ 694500 h 695576"/>
                  <a:gd name="connsiteX1" fmla="*/ 165407 w 538825"/>
                  <a:gd name="connsiteY1" fmla="*/ 388747 h 695576"/>
                  <a:gd name="connsiteX2" fmla="*/ 133975 w 538825"/>
                  <a:gd name="connsiteY2" fmla="*/ 311405 h 695576"/>
                  <a:gd name="connsiteX3" fmla="*/ 133975 w 538825"/>
                  <a:gd name="connsiteY3" fmla="*/ 311405 h 695576"/>
                  <a:gd name="connsiteX4" fmla="*/ 10149 w 538825"/>
                  <a:gd name="connsiteY4" fmla="*/ 67469 h 695576"/>
                  <a:gd name="connsiteX5" fmla="*/ 3387 w 538825"/>
                  <a:gd name="connsiteY5" fmla="*/ 12510 h 695576"/>
                  <a:gd name="connsiteX6" fmla="*/ 117687 w 538825"/>
                  <a:gd name="connsiteY6" fmla="*/ 20415 h 695576"/>
                  <a:gd name="connsiteX7" fmla="*/ 536787 w 538825"/>
                  <a:gd name="connsiteY7" fmla="*/ 369983 h 695576"/>
                  <a:gd name="connsiteX8" fmla="*/ 536787 w 538825"/>
                  <a:gd name="connsiteY8" fmla="*/ 369983 h 695576"/>
                  <a:gd name="connsiteX9" fmla="*/ 268657 w 538825"/>
                  <a:gd name="connsiteY9" fmla="*/ 694404 h 695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8825" h="695576">
                    <a:moveTo>
                      <a:pt x="268371" y="694500"/>
                    </a:moveTo>
                    <a:cubicBezTo>
                      <a:pt x="237319" y="591249"/>
                      <a:pt x="204935" y="487903"/>
                      <a:pt x="165407" y="388747"/>
                    </a:cubicBezTo>
                    <a:cubicBezTo>
                      <a:pt x="155120" y="363220"/>
                      <a:pt x="143881" y="334074"/>
                      <a:pt x="133975" y="311405"/>
                    </a:cubicBezTo>
                    <a:lnTo>
                      <a:pt x="133975" y="311405"/>
                    </a:lnTo>
                    <a:cubicBezTo>
                      <a:pt x="97207" y="227870"/>
                      <a:pt x="55870" y="146431"/>
                      <a:pt x="10149" y="67469"/>
                    </a:cubicBezTo>
                    <a:cubicBezTo>
                      <a:pt x="-3661" y="43848"/>
                      <a:pt x="-5473" y="24512"/>
                      <a:pt x="3387" y="12510"/>
                    </a:cubicBezTo>
                    <a:cubicBezTo>
                      <a:pt x="16912" y="-5874"/>
                      <a:pt x="55775" y="-7778"/>
                      <a:pt x="117687" y="20415"/>
                    </a:cubicBezTo>
                    <a:cubicBezTo>
                      <a:pt x="278182" y="93282"/>
                      <a:pt x="430582" y="229204"/>
                      <a:pt x="536787" y="369983"/>
                    </a:cubicBezTo>
                    <a:lnTo>
                      <a:pt x="536787" y="369983"/>
                    </a:lnTo>
                    <a:cubicBezTo>
                      <a:pt x="477921" y="500094"/>
                      <a:pt x="385338" y="612108"/>
                      <a:pt x="268657" y="694404"/>
                    </a:cubicBezTo>
                  </a:path>
                </a:pathLst>
              </a:custGeom>
              <a:noFill/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  <p:sp>
            <p:nvSpPr>
              <p:cNvPr id="48" name="Forma Livre: Forma 6">
                <a:extLst>
                  <a:ext uri="{FF2B5EF4-FFF2-40B4-BE49-F238E27FC236}">
                    <a16:creationId xmlns:a16="http://schemas.microsoft.com/office/drawing/2014/main" id="{122D7DB0-71E3-6E43-E8AA-533C7B3CED4F}"/>
                  </a:ext>
                </a:extLst>
              </p:cNvPr>
              <p:cNvSpPr/>
              <p:nvPr/>
            </p:nvSpPr>
            <p:spPr>
              <a:xfrm>
                <a:off x="6124244" y="3273252"/>
                <a:ext cx="635838" cy="544272"/>
              </a:xfrm>
              <a:custGeom>
                <a:avLst/>
                <a:gdLst>
                  <a:gd name="connsiteX0" fmla="*/ 101160 w 635838"/>
                  <a:gd name="connsiteY0" fmla="*/ 543195 h 544272"/>
                  <a:gd name="connsiteX1" fmla="*/ 325284 w 635838"/>
                  <a:gd name="connsiteY1" fmla="*/ 311166 h 544272"/>
                  <a:gd name="connsiteX2" fmla="*/ 386817 w 635838"/>
                  <a:gd name="connsiteY2" fmla="*/ 254778 h 544272"/>
                  <a:gd name="connsiteX3" fmla="*/ 386817 w 635838"/>
                  <a:gd name="connsiteY3" fmla="*/ 254778 h 544272"/>
                  <a:gd name="connsiteX4" fmla="*/ 603604 w 635838"/>
                  <a:gd name="connsiteY4" fmla="*/ 87615 h 544272"/>
                  <a:gd name="connsiteX5" fmla="*/ 633323 w 635838"/>
                  <a:gd name="connsiteY5" fmla="*/ 40942 h 544272"/>
                  <a:gd name="connsiteX6" fmla="*/ 526644 w 635838"/>
                  <a:gd name="connsiteY6" fmla="*/ -968 h 544272"/>
                  <a:gd name="connsiteX7" fmla="*/ -1994 w 635838"/>
                  <a:gd name="connsiteY7" fmla="*/ 135145 h 544272"/>
                  <a:gd name="connsiteX8" fmla="*/ -471 w 635838"/>
                  <a:gd name="connsiteY8" fmla="*/ 135811 h 544272"/>
                  <a:gd name="connsiteX9" fmla="*/ -1898 w 635838"/>
                  <a:gd name="connsiteY9" fmla="*/ 135145 h 544272"/>
                  <a:gd name="connsiteX10" fmla="*/ 101160 w 635838"/>
                  <a:gd name="connsiteY10" fmla="*/ 543195 h 544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35838" h="544272">
                    <a:moveTo>
                      <a:pt x="101160" y="543195"/>
                    </a:moveTo>
                    <a:cubicBezTo>
                      <a:pt x="173551" y="463185"/>
                      <a:pt x="247084" y="383652"/>
                      <a:pt x="325284" y="311166"/>
                    </a:cubicBezTo>
                    <a:cubicBezTo>
                      <a:pt x="345478" y="292116"/>
                      <a:pt x="368242" y="270971"/>
                      <a:pt x="386817" y="254778"/>
                    </a:cubicBezTo>
                    <a:lnTo>
                      <a:pt x="386817" y="254778"/>
                    </a:lnTo>
                    <a:cubicBezTo>
                      <a:pt x="455967" y="195151"/>
                      <a:pt x="528358" y="139335"/>
                      <a:pt x="603604" y="87615"/>
                    </a:cubicBezTo>
                    <a:cubicBezTo>
                      <a:pt x="626179" y="72279"/>
                      <a:pt x="636181" y="55515"/>
                      <a:pt x="633323" y="40942"/>
                    </a:cubicBezTo>
                    <a:cubicBezTo>
                      <a:pt x="628942" y="18559"/>
                      <a:pt x="594651" y="175"/>
                      <a:pt x="526644" y="-968"/>
                    </a:cubicBezTo>
                    <a:cubicBezTo>
                      <a:pt x="350431" y="-3921"/>
                      <a:pt x="154406" y="53515"/>
                      <a:pt x="-1994" y="135145"/>
                    </a:cubicBezTo>
                    <a:lnTo>
                      <a:pt x="-471" y="135811"/>
                    </a:lnTo>
                    <a:lnTo>
                      <a:pt x="-1898" y="135145"/>
                    </a:lnTo>
                    <a:cubicBezTo>
                      <a:pt x="-4566" y="277924"/>
                      <a:pt x="30962" y="418798"/>
                      <a:pt x="101160" y="543195"/>
                    </a:cubicBezTo>
                  </a:path>
                </a:pathLst>
              </a:custGeom>
              <a:noFill/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  <p:sp>
            <p:nvSpPr>
              <p:cNvPr id="49" name="Forma Livre: Forma 7">
                <a:extLst>
                  <a:ext uri="{FF2B5EF4-FFF2-40B4-BE49-F238E27FC236}">
                    <a16:creationId xmlns:a16="http://schemas.microsoft.com/office/drawing/2014/main" id="{947A496A-5648-07C7-BF9D-8CF675C08063}"/>
                  </a:ext>
                </a:extLst>
              </p:cNvPr>
              <p:cNvSpPr/>
              <p:nvPr/>
            </p:nvSpPr>
            <p:spPr>
              <a:xfrm>
                <a:off x="6124479" y="3038318"/>
                <a:ext cx="538824" cy="695576"/>
              </a:xfrm>
              <a:custGeom>
                <a:avLst/>
                <a:gdLst>
                  <a:gd name="connsiteX0" fmla="*/ 266376 w 538824"/>
                  <a:gd name="connsiteY0" fmla="*/ 694500 h 695576"/>
                  <a:gd name="connsiteX1" fmla="*/ 369341 w 538824"/>
                  <a:gd name="connsiteY1" fmla="*/ 388747 h 695576"/>
                  <a:gd name="connsiteX2" fmla="*/ 400774 w 538824"/>
                  <a:gd name="connsiteY2" fmla="*/ 311405 h 695576"/>
                  <a:gd name="connsiteX3" fmla="*/ 400774 w 538824"/>
                  <a:gd name="connsiteY3" fmla="*/ 311405 h 695576"/>
                  <a:gd name="connsiteX4" fmla="*/ 524599 w 538824"/>
                  <a:gd name="connsiteY4" fmla="*/ 67469 h 695576"/>
                  <a:gd name="connsiteX5" fmla="*/ 531362 w 538824"/>
                  <a:gd name="connsiteY5" fmla="*/ 12510 h 695576"/>
                  <a:gd name="connsiteX6" fmla="*/ 417062 w 538824"/>
                  <a:gd name="connsiteY6" fmla="*/ 20415 h 695576"/>
                  <a:gd name="connsiteX7" fmla="*/ -2038 w 538824"/>
                  <a:gd name="connsiteY7" fmla="*/ 369983 h 695576"/>
                  <a:gd name="connsiteX8" fmla="*/ -2038 w 538824"/>
                  <a:gd name="connsiteY8" fmla="*/ 369983 h 695576"/>
                  <a:gd name="connsiteX9" fmla="*/ 266090 w 538824"/>
                  <a:gd name="connsiteY9" fmla="*/ 694404 h 695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8824" h="695576">
                    <a:moveTo>
                      <a:pt x="266376" y="694500"/>
                    </a:moveTo>
                    <a:cubicBezTo>
                      <a:pt x="297427" y="591249"/>
                      <a:pt x="329811" y="487903"/>
                      <a:pt x="369341" y="388747"/>
                    </a:cubicBezTo>
                    <a:cubicBezTo>
                      <a:pt x="379627" y="363220"/>
                      <a:pt x="390868" y="334074"/>
                      <a:pt x="400774" y="311405"/>
                    </a:cubicBezTo>
                    <a:lnTo>
                      <a:pt x="400774" y="311405"/>
                    </a:lnTo>
                    <a:cubicBezTo>
                      <a:pt x="437540" y="227870"/>
                      <a:pt x="478879" y="146431"/>
                      <a:pt x="524599" y="67469"/>
                    </a:cubicBezTo>
                    <a:cubicBezTo>
                      <a:pt x="538410" y="43848"/>
                      <a:pt x="540219" y="24512"/>
                      <a:pt x="531362" y="12510"/>
                    </a:cubicBezTo>
                    <a:cubicBezTo>
                      <a:pt x="517835" y="-5874"/>
                      <a:pt x="478974" y="-7778"/>
                      <a:pt x="417062" y="20415"/>
                    </a:cubicBezTo>
                    <a:cubicBezTo>
                      <a:pt x="256564" y="93282"/>
                      <a:pt x="104164" y="229204"/>
                      <a:pt x="-2038" y="369983"/>
                    </a:cubicBezTo>
                    <a:lnTo>
                      <a:pt x="-2038" y="369983"/>
                    </a:lnTo>
                    <a:cubicBezTo>
                      <a:pt x="56826" y="500094"/>
                      <a:pt x="149408" y="612108"/>
                      <a:pt x="266090" y="694404"/>
                    </a:cubicBezTo>
                  </a:path>
                </a:pathLst>
              </a:custGeom>
              <a:noFill/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</p:grpSp>
        <p:pic>
          <p:nvPicPr>
            <p:cNvPr id="45" name="Imagem 44" descr="Uma imagem contendo objeto, relógio&#10;&#10;Descrição gerada automaticamente">
              <a:extLst>
                <a:ext uri="{FF2B5EF4-FFF2-40B4-BE49-F238E27FC236}">
                  <a16:creationId xmlns:a16="http://schemas.microsoft.com/office/drawing/2014/main" id="{DE43CC64-488D-EEEE-7D5D-8F409FCF4F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biLevel thresh="25000"/>
            </a:blip>
            <a:stretch>
              <a:fillRect/>
            </a:stretch>
          </p:blipFill>
          <p:spPr>
            <a:xfrm>
              <a:off x="415859" y="5372125"/>
              <a:ext cx="1531732" cy="450000"/>
            </a:xfrm>
            <a:prstGeom prst="rect">
              <a:avLst/>
            </a:prstGeom>
          </p:spPr>
        </p:pic>
      </p:grpSp>
      <p:sp>
        <p:nvSpPr>
          <p:cNvPr id="50" name="Google Shape;183;p1">
            <a:extLst>
              <a:ext uri="{FF2B5EF4-FFF2-40B4-BE49-F238E27FC236}">
                <a16:creationId xmlns:a16="http://schemas.microsoft.com/office/drawing/2014/main" id="{C402CDAB-C7D0-64E1-380B-1F269C8DA0F9}"/>
              </a:ext>
            </a:extLst>
          </p:cNvPr>
          <p:cNvSpPr txBox="1"/>
          <p:nvPr/>
        </p:nvSpPr>
        <p:spPr>
          <a:xfrm>
            <a:off x="1757899" y="5304757"/>
            <a:ext cx="268101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1" i="1" u="none" strike="noStrike" cap="none" dirty="0">
                <a:solidFill>
                  <a:srgbClr val="C8C8C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LOGO COP</a:t>
            </a:r>
            <a:endParaRPr sz="1050" b="1" i="1" u="none" strike="noStrike" cap="none" dirty="0">
              <a:solidFill>
                <a:srgbClr val="C8C8C8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5927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E13893A-6E20-4B69-B765-DA0A839A3CC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20" r="-2594"/>
          <a:stretch/>
        </p:blipFill>
        <p:spPr>
          <a:xfrm>
            <a:off x="0" y="-962"/>
            <a:ext cx="7772400" cy="6858000"/>
          </a:xfrm>
          <a:prstGeom prst="rect">
            <a:avLst/>
          </a:prstGeom>
        </p:spPr>
      </p:pic>
      <p:sp>
        <p:nvSpPr>
          <p:cNvPr id="5" name="Gráfico 5">
            <a:extLst>
              <a:ext uri="{FF2B5EF4-FFF2-40B4-BE49-F238E27FC236}">
                <a16:creationId xmlns:a16="http://schemas.microsoft.com/office/drawing/2014/main" id="{946FA4AD-0EC7-44F5-B40E-F33485B3CB72}"/>
              </a:ext>
            </a:extLst>
          </p:cNvPr>
          <p:cNvSpPr/>
          <p:nvPr/>
        </p:nvSpPr>
        <p:spPr>
          <a:xfrm flipH="1">
            <a:off x="4178346" y="-962"/>
            <a:ext cx="8038065" cy="6858962"/>
          </a:xfrm>
          <a:custGeom>
            <a:avLst/>
            <a:gdLst>
              <a:gd name="connsiteX0" fmla="*/ 8283838 w 11478748"/>
              <a:gd name="connsiteY0" fmla="*/ 4302756 h 6913639"/>
              <a:gd name="connsiteX1" fmla="*/ 10757892 w 11478748"/>
              <a:gd name="connsiteY1" fmla="*/ 6912676 h 6913639"/>
              <a:gd name="connsiteX2" fmla="*/ -1406 w 11478748"/>
              <a:gd name="connsiteY2" fmla="*/ 6912676 h 6913639"/>
              <a:gd name="connsiteX3" fmla="*/ -1406 w 11478748"/>
              <a:gd name="connsiteY3" fmla="*/ -964 h 6913639"/>
              <a:gd name="connsiteX4" fmla="*/ 11477343 w 11478748"/>
              <a:gd name="connsiteY4" fmla="*/ -964 h 6913639"/>
              <a:gd name="connsiteX5" fmla="*/ 8283838 w 11478748"/>
              <a:gd name="connsiteY5" fmla="*/ 4302756 h 6913639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4969042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3477126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204536 w 8013654"/>
              <a:gd name="connsiteY3" fmla="*/ 19404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44560 w 8038065"/>
              <a:gd name="connsiteY0" fmla="*/ 4303720 h 6913640"/>
              <a:gd name="connsiteX1" fmla="*/ 7318614 w 8038065"/>
              <a:gd name="connsiteY1" fmla="*/ 6913640 h 6913640"/>
              <a:gd name="connsiteX2" fmla="*/ 24411 w 8038065"/>
              <a:gd name="connsiteY2" fmla="*/ 6913640 h 6913640"/>
              <a:gd name="connsiteX3" fmla="*/ 347 w 8038065"/>
              <a:gd name="connsiteY3" fmla="*/ 0 h 6913640"/>
              <a:gd name="connsiteX4" fmla="*/ 8038065 w 8038065"/>
              <a:gd name="connsiteY4" fmla="*/ 0 h 6913640"/>
              <a:gd name="connsiteX5" fmla="*/ 4844560 w 8038065"/>
              <a:gd name="connsiteY5" fmla="*/ 4303720 h 6913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8065" h="6913640">
                <a:moveTo>
                  <a:pt x="4844560" y="4303720"/>
                </a:moveTo>
                <a:cubicBezTo>
                  <a:pt x="5516134" y="5306541"/>
                  <a:pt x="6353324" y="6189016"/>
                  <a:pt x="7318614" y="6913640"/>
                </a:cubicBezTo>
                <a:lnTo>
                  <a:pt x="24411" y="6913640"/>
                </a:lnTo>
                <a:cubicBezTo>
                  <a:pt x="28421" y="4609093"/>
                  <a:pt x="-3663" y="2304547"/>
                  <a:pt x="347" y="0"/>
                </a:cubicBezTo>
                <a:lnTo>
                  <a:pt x="8038065" y="0"/>
                </a:lnTo>
                <a:cubicBezTo>
                  <a:pt x="6751858" y="1256045"/>
                  <a:pt x="5673994" y="2708775"/>
                  <a:pt x="4844560" y="4303720"/>
                </a:cubicBezTo>
                <a:close/>
              </a:path>
            </a:pathLst>
          </a:custGeom>
          <a:gradFill flip="none" rotWithShape="1">
            <a:gsLst>
              <a:gs pos="50000">
                <a:schemeClr val="tx2"/>
              </a:gs>
              <a:gs pos="100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12939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pic>
        <p:nvPicPr>
          <p:cNvPr id="9" name="Gráfico 8" hidden="1">
            <a:extLst>
              <a:ext uri="{FF2B5EF4-FFF2-40B4-BE49-F238E27FC236}">
                <a16:creationId xmlns:a16="http://schemas.microsoft.com/office/drawing/2014/main" id="{1FB67FC6-D1EE-4C4E-AC96-0FD99D0AF8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8793580A-ABFD-42EA-8AEF-A2CCC45221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7722147">
            <a:off x="-2636929" y="-976536"/>
            <a:ext cx="11198069" cy="8809148"/>
          </a:xfrm>
          <a:prstGeom prst="rect">
            <a:avLst/>
          </a:prstGeom>
        </p:spPr>
      </p:pic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54CF75CD-2CFC-4EFE-B66D-75E87BEB123F}"/>
              </a:ext>
            </a:extLst>
          </p:cNvPr>
          <p:cNvSpPr/>
          <p:nvPr/>
        </p:nvSpPr>
        <p:spPr>
          <a:xfrm>
            <a:off x="8005611" y="4613012"/>
            <a:ext cx="3068053" cy="533891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i="1" dirty="0">
                <a:solidFill>
                  <a:schemeClr val="tx2"/>
                </a:solidFill>
                <a:latin typeface="+mj-lt"/>
              </a:rPr>
              <a:t>Vamos lá?!</a:t>
            </a:r>
          </a:p>
        </p:txBody>
      </p:sp>
      <p:sp>
        <p:nvSpPr>
          <p:cNvPr id="13" name="Gráfico 8">
            <a:extLst>
              <a:ext uri="{FF2B5EF4-FFF2-40B4-BE49-F238E27FC236}">
                <a16:creationId xmlns:a16="http://schemas.microsoft.com/office/drawing/2014/main" id="{B546FB5B-1B01-4D8A-8879-037CE0414A68}"/>
              </a:ext>
            </a:extLst>
          </p:cNvPr>
          <p:cNvSpPr/>
          <p:nvPr/>
        </p:nvSpPr>
        <p:spPr>
          <a:xfrm rot="1974999">
            <a:off x="10954208" y="5279031"/>
            <a:ext cx="2203953" cy="277075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6CF72D7-0989-4366-8F25-F13C1EF597EC}"/>
              </a:ext>
            </a:extLst>
          </p:cNvPr>
          <p:cNvSpPr txBox="1"/>
          <p:nvPr/>
        </p:nvSpPr>
        <p:spPr>
          <a:xfrm>
            <a:off x="11430000" y="6181223"/>
            <a:ext cx="394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 algn="r"/>
              <a:t>10</a:t>
            </a:fld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D3FC334A-FAE7-41A1-88B0-7CD9D4DA24E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345219" flipH="1">
            <a:off x="10308964" y="-1642015"/>
            <a:ext cx="2549071" cy="3061902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F242A306-2B56-FF99-5573-DD771F2ED8E2}"/>
              </a:ext>
            </a:extLst>
          </p:cNvPr>
          <p:cNvSpPr txBox="1"/>
          <p:nvPr/>
        </p:nvSpPr>
        <p:spPr>
          <a:xfrm>
            <a:off x="7902053" y="1457146"/>
            <a:ext cx="3681445" cy="2905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xo 2.0 extra bold"/>
                <a:ea typeface="+mn-ea"/>
                <a:cs typeface="+mn-cs"/>
              </a:rPr>
              <a:t>E aí, vamos jogar?</a:t>
            </a:r>
          </a:p>
          <a:p>
            <a:pPr>
              <a:lnSpc>
                <a:spcPct val="130000"/>
              </a:lnSpc>
            </a:pPr>
            <a:endParaRPr lang="pt-BR" sz="1600" dirty="0">
              <a:solidFill>
                <a:schemeClr val="bg1"/>
              </a:solidFill>
            </a:endParaRPr>
          </a:p>
          <a:p>
            <a:pPr>
              <a:lnSpc>
                <a:spcPct val="130000"/>
              </a:lnSpc>
            </a:pPr>
            <a:r>
              <a:rPr lang="pt-BR" sz="1600" dirty="0">
                <a:solidFill>
                  <a:schemeClr val="bg1"/>
                </a:solidFill>
              </a:rPr>
              <a:t>A seguir, te convidamos a um jogo de </a:t>
            </a:r>
            <a:r>
              <a:rPr lang="pt-BR" sz="1600" b="1" dirty="0">
                <a:solidFill>
                  <a:schemeClr val="bg1"/>
                </a:solidFill>
              </a:rPr>
              <a:t>“Mito ou Verdade”, </a:t>
            </a:r>
            <a:r>
              <a:rPr lang="pt-BR" sz="1600" dirty="0">
                <a:solidFill>
                  <a:schemeClr val="bg1"/>
                </a:solidFill>
              </a:rPr>
              <a:t>para você refletir sobre seus conhecimentos em Modelos de Negócios.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248750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A67A54C-B2C6-48F0-83D0-C3C34989BCF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04" t="4390" r="4941"/>
          <a:stretch/>
        </p:blipFill>
        <p:spPr>
          <a:xfrm flipH="1">
            <a:off x="0" y="0"/>
            <a:ext cx="8279042" cy="68580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0026E656-16C2-43E8-A8D7-BDF1910078ED}"/>
              </a:ext>
            </a:extLst>
          </p:cNvPr>
          <p:cNvSpPr/>
          <p:nvPr/>
        </p:nvSpPr>
        <p:spPr>
          <a:xfrm flipH="1">
            <a:off x="2538483" y="-1"/>
            <a:ext cx="9653513" cy="6913639"/>
          </a:xfrm>
          <a:prstGeom prst="rect">
            <a:avLst/>
          </a:prstGeom>
          <a:gradFill flip="none" rotWithShape="1">
            <a:gsLst>
              <a:gs pos="40000">
                <a:schemeClr val="accent4"/>
              </a:gs>
              <a:gs pos="100000">
                <a:schemeClr val="accent3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C09839D9-E45C-A60B-D563-D9C180211547}"/>
              </a:ext>
            </a:extLst>
          </p:cNvPr>
          <p:cNvGrpSpPr/>
          <p:nvPr/>
        </p:nvGrpSpPr>
        <p:grpSpPr>
          <a:xfrm rot="3166452">
            <a:off x="5636853" y="-1520527"/>
            <a:ext cx="9197333" cy="8744205"/>
            <a:chOff x="5635839" y="-1454109"/>
            <a:chExt cx="9197333" cy="8744205"/>
          </a:xfrm>
        </p:grpSpPr>
        <p:sp>
          <p:nvSpPr>
            <p:cNvPr id="6" name="Gráfico 3">
              <a:extLst>
                <a:ext uri="{FF2B5EF4-FFF2-40B4-BE49-F238E27FC236}">
                  <a16:creationId xmlns:a16="http://schemas.microsoft.com/office/drawing/2014/main" id="{338F693B-396A-0BF8-F75D-9E6E86C87E93}"/>
                </a:ext>
              </a:extLst>
            </p:cNvPr>
            <p:cNvSpPr/>
            <p:nvPr/>
          </p:nvSpPr>
          <p:spPr>
            <a:xfrm rot="1473581" flipH="1">
              <a:off x="5635839" y="127851"/>
              <a:ext cx="9121626" cy="7162245"/>
            </a:xfrm>
            <a:custGeom>
              <a:avLst/>
              <a:gdLst>
                <a:gd name="connsiteX0" fmla="*/ -1004 w 9121626"/>
                <a:gd name="connsiteY0" fmla="*/ 3692959 h 7162245"/>
                <a:gd name="connsiteX1" fmla="*/ 4011279 w 9121626"/>
                <a:gd name="connsiteY1" fmla="*/ 2277716 h 7162245"/>
                <a:gd name="connsiteX2" fmla="*/ 5025288 w 9121626"/>
                <a:gd name="connsiteY2" fmla="*/ 1849740 h 7162245"/>
                <a:gd name="connsiteX3" fmla="*/ 5025288 w 9121626"/>
                <a:gd name="connsiteY3" fmla="*/ 1849740 h 7162245"/>
                <a:gd name="connsiteX4" fmla="*/ 8213241 w 9121626"/>
                <a:gd name="connsiteY4" fmla="*/ 168227 h 7162245"/>
                <a:gd name="connsiteX5" fmla="*/ 8935444 w 9121626"/>
                <a:gd name="connsiteY5" fmla="*/ 67313 h 7162245"/>
                <a:gd name="connsiteX6" fmla="*/ 8852760 w 9121626"/>
                <a:gd name="connsiteY6" fmla="*/ 1574959 h 7162245"/>
                <a:gd name="connsiteX7" fmla="*/ 4328612 w 9121626"/>
                <a:gd name="connsiteY7" fmla="*/ 7161757 h 7162245"/>
                <a:gd name="connsiteX8" fmla="*/ 4328612 w 9121626"/>
                <a:gd name="connsiteY8" fmla="*/ 7161757 h 7162245"/>
                <a:gd name="connsiteX9" fmla="*/ 3856 w 9121626"/>
                <a:gd name="connsiteY9" fmla="*/ 3692959 h 71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21626" h="7162245">
                  <a:moveTo>
                    <a:pt x="-1004" y="3692959"/>
                  </a:moveTo>
                  <a:cubicBezTo>
                    <a:pt x="1354664" y="3263763"/>
                    <a:pt x="2710332" y="2817551"/>
                    <a:pt x="4011279" y="2277716"/>
                  </a:cubicBezTo>
                  <a:cubicBezTo>
                    <a:pt x="4346853" y="2137895"/>
                    <a:pt x="4728629" y="1983480"/>
                    <a:pt x="5025288" y="1849740"/>
                  </a:cubicBezTo>
                  <a:lnTo>
                    <a:pt x="5025288" y="1849740"/>
                  </a:lnTo>
                  <a:cubicBezTo>
                    <a:pt x="6118330" y="1347596"/>
                    <a:pt x="7182193" y="786363"/>
                    <a:pt x="8213241" y="168227"/>
                  </a:cubicBezTo>
                  <a:cubicBezTo>
                    <a:pt x="8520837" y="-19014"/>
                    <a:pt x="8776176" y="-46976"/>
                    <a:pt x="8935444" y="67313"/>
                  </a:cubicBezTo>
                  <a:cubicBezTo>
                    <a:pt x="9178613" y="242395"/>
                    <a:pt x="9212660" y="753047"/>
                    <a:pt x="8852760" y="1574959"/>
                  </a:cubicBezTo>
                  <a:cubicBezTo>
                    <a:pt x="7923869" y="3702681"/>
                    <a:pt x="6162113" y="5735575"/>
                    <a:pt x="4328612" y="7161757"/>
                  </a:cubicBezTo>
                  <a:lnTo>
                    <a:pt x="4328612" y="7161757"/>
                  </a:lnTo>
                  <a:cubicBezTo>
                    <a:pt x="2603338" y="6411828"/>
                    <a:pt x="1110278" y="5214218"/>
                    <a:pt x="3856" y="3692959"/>
                  </a:cubicBezTo>
                </a:path>
              </a:pathLst>
            </a:custGeom>
            <a:gradFill flip="none" rotWithShape="1">
              <a:gsLst>
                <a:gs pos="50000">
                  <a:schemeClr val="bg2"/>
                </a:gs>
                <a:gs pos="100000">
                  <a:schemeClr val="accent1"/>
                </a:gs>
              </a:gsLst>
              <a:lin ang="2700000" scaled="1"/>
              <a:tileRect/>
            </a:gradFill>
            <a:ln w="121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pic>
          <p:nvPicPr>
            <p:cNvPr id="7" name="Gráfico 6">
              <a:extLst>
                <a:ext uri="{FF2B5EF4-FFF2-40B4-BE49-F238E27FC236}">
                  <a16:creationId xmlns:a16="http://schemas.microsoft.com/office/drawing/2014/main" id="{EAA70519-28E4-E5B3-109F-B3176B0CB0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21480000">
              <a:off x="7181241" y="-1454109"/>
              <a:ext cx="7053220" cy="8472211"/>
            </a:xfrm>
            <a:prstGeom prst="rect">
              <a:avLst/>
            </a:prstGeom>
          </p:spPr>
        </p:pic>
        <p:pic>
          <p:nvPicPr>
            <p:cNvPr id="8" name="Gráfico 7">
              <a:extLst>
                <a:ext uri="{FF2B5EF4-FFF2-40B4-BE49-F238E27FC236}">
                  <a16:creationId xmlns:a16="http://schemas.microsoft.com/office/drawing/2014/main" id="{6D1C0091-6628-112F-2CE6-8C3948F09F9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21037792" flipH="1">
              <a:off x="5714347" y="-74135"/>
              <a:ext cx="9118825" cy="7173476"/>
            </a:xfrm>
            <a:prstGeom prst="rect">
              <a:avLst/>
            </a:prstGeom>
          </p:spPr>
        </p:pic>
      </p:grp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2E0579E7-18AC-48A5-847F-994AADF09206}"/>
              </a:ext>
            </a:extLst>
          </p:cNvPr>
          <p:cNvSpPr/>
          <p:nvPr/>
        </p:nvSpPr>
        <p:spPr>
          <a:xfrm>
            <a:off x="5717610" y="2037010"/>
            <a:ext cx="6081274" cy="2753355"/>
          </a:xfrm>
          <a:prstGeom prst="roundRect">
            <a:avLst>
              <a:gd name="adj" fmla="val 2395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Gráfico 3" hidden="1">
            <a:extLst>
              <a:ext uri="{FF2B5EF4-FFF2-40B4-BE49-F238E27FC236}">
                <a16:creationId xmlns:a16="http://schemas.microsoft.com/office/drawing/2014/main" id="{91EA2197-5EFB-4A2D-92EA-078963411F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15" name="Gráfico 8">
            <a:extLst>
              <a:ext uri="{FF2B5EF4-FFF2-40B4-BE49-F238E27FC236}">
                <a16:creationId xmlns:a16="http://schemas.microsoft.com/office/drawing/2014/main" id="{B01C986A-1AC0-4311-A043-78EB0F64A9F0}"/>
              </a:ext>
            </a:extLst>
          </p:cNvPr>
          <p:cNvSpPr/>
          <p:nvPr/>
        </p:nvSpPr>
        <p:spPr>
          <a:xfrm rot="18597044" flipH="1">
            <a:off x="-3188240" y="470061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bg2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DBA523C-6147-426F-9ADB-283D2C06BD00}"/>
              </a:ext>
            </a:extLst>
          </p:cNvPr>
          <p:cNvSpPr txBox="1"/>
          <p:nvPr/>
        </p:nvSpPr>
        <p:spPr>
          <a:xfrm>
            <a:off x="335792" y="6181223"/>
            <a:ext cx="394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B1EA48-AE99-4102-B15A-1A3323D208F4}" type="slidenum">
              <a:rPr lang="pt-BR" sz="1400" smtClean="0">
                <a:latin typeface="+mj-lt"/>
              </a:rPr>
              <a:pPr/>
              <a:t>11</a:t>
            </a:fld>
            <a:endParaRPr lang="pt-BR" sz="1400" dirty="0">
              <a:latin typeface="+mj-lt"/>
            </a:endParaRPr>
          </a:p>
        </p:txBody>
      </p:sp>
      <p:sp>
        <p:nvSpPr>
          <p:cNvPr id="11" name="Retângulo: Cantos Arredondados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C26A03E-6B0A-4F5C-A209-B0333A01A7E2}"/>
              </a:ext>
            </a:extLst>
          </p:cNvPr>
          <p:cNvSpPr/>
          <p:nvPr/>
        </p:nvSpPr>
        <p:spPr>
          <a:xfrm>
            <a:off x="6089125" y="3875685"/>
            <a:ext cx="1530566" cy="533891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i="1" dirty="0">
                <a:solidFill>
                  <a:schemeClr val="bg1"/>
                </a:solidFill>
                <a:latin typeface="+mj-lt"/>
              </a:rPr>
              <a:t>Mito</a:t>
            </a:r>
            <a:endParaRPr lang="pt-BR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Retângulo: Cantos Arredondados 1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F1C4072-68DD-4555-81D7-D0990F4BCACD}"/>
              </a:ext>
            </a:extLst>
          </p:cNvPr>
          <p:cNvSpPr/>
          <p:nvPr/>
        </p:nvSpPr>
        <p:spPr>
          <a:xfrm>
            <a:off x="7775680" y="3875685"/>
            <a:ext cx="1530566" cy="533891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i="1" dirty="0">
                <a:solidFill>
                  <a:schemeClr val="bg1"/>
                </a:solidFill>
                <a:latin typeface="+mj-lt"/>
              </a:rPr>
              <a:t>Verdade</a:t>
            </a:r>
            <a:endParaRPr lang="pt-BR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B6331AB-A86C-8A32-AE31-7EEFBB0CA8D1}"/>
              </a:ext>
            </a:extLst>
          </p:cNvPr>
          <p:cNvSpPr txBox="1"/>
          <p:nvPr/>
        </p:nvSpPr>
        <p:spPr>
          <a:xfrm>
            <a:off x="6008916" y="2252784"/>
            <a:ext cx="5597763" cy="137370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  <a:spcBef>
                <a:spcPts val="1400"/>
              </a:spcBef>
            </a:pPr>
            <a:r>
              <a:rPr lang="pt-BR" sz="2400" b="1" i="1" dirty="0">
                <a:solidFill>
                  <a:schemeClr val="tx2"/>
                </a:solidFill>
                <a:latin typeface="+mj-lt"/>
              </a:rPr>
              <a:t>Falando sobre Modelos de Negócios:</a:t>
            </a:r>
          </a:p>
          <a:p>
            <a:pPr>
              <a:lnSpc>
                <a:spcPct val="130000"/>
              </a:lnSpc>
              <a:spcBef>
                <a:spcPts val="1400"/>
              </a:spcBef>
            </a:pPr>
            <a:r>
              <a:rPr lang="pt-BR" sz="1600" dirty="0"/>
              <a:t>Modelo de Negócios só deve ser elaborado pelas empresas que ainda não estão abertas e em funcionamento.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68841062"/>
      </p:ext>
    </p:extLst>
  </p:cSld>
  <p:clrMapOvr>
    <a:masterClrMapping/>
  </p:clrMapOvr>
  <p:transition spd="slow">
    <p:pull dir="l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DA2E9AAD-8864-D7B4-11D1-D8795655978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92" r="8057"/>
          <a:stretch/>
        </p:blipFill>
        <p:spPr>
          <a:xfrm>
            <a:off x="25716" y="-12778"/>
            <a:ext cx="6963960" cy="6913642"/>
          </a:xfrm>
          <a:prstGeom prst="rect">
            <a:avLst/>
          </a:prstGeom>
        </p:spPr>
      </p:pic>
      <p:sp>
        <p:nvSpPr>
          <p:cNvPr id="8" name="Gráfico 5">
            <a:extLst>
              <a:ext uri="{FF2B5EF4-FFF2-40B4-BE49-F238E27FC236}">
                <a16:creationId xmlns:a16="http://schemas.microsoft.com/office/drawing/2014/main" id="{447BB492-EC3E-4C24-A87A-35D15198D878}"/>
              </a:ext>
            </a:extLst>
          </p:cNvPr>
          <p:cNvSpPr/>
          <p:nvPr/>
        </p:nvSpPr>
        <p:spPr>
          <a:xfrm rot="10800000">
            <a:off x="3299791" y="0"/>
            <a:ext cx="8866493" cy="6913640"/>
          </a:xfrm>
          <a:custGeom>
            <a:avLst/>
            <a:gdLst>
              <a:gd name="connsiteX0" fmla="*/ 8283838 w 11478748"/>
              <a:gd name="connsiteY0" fmla="*/ 4302756 h 6913639"/>
              <a:gd name="connsiteX1" fmla="*/ 10757892 w 11478748"/>
              <a:gd name="connsiteY1" fmla="*/ 6912676 h 6913639"/>
              <a:gd name="connsiteX2" fmla="*/ -1406 w 11478748"/>
              <a:gd name="connsiteY2" fmla="*/ 6912676 h 6913639"/>
              <a:gd name="connsiteX3" fmla="*/ -1406 w 11478748"/>
              <a:gd name="connsiteY3" fmla="*/ -964 h 6913639"/>
              <a:gd name="connsiteX4" fmla="*/ 11477343 w 11478748"/>
              <a:gd name="connsiteY4" fmla="*/ -964 h 6913639"/>
              <a:gd name="connsiteX5" fmla="*/ 8283838 w 11478748"/>
              <a:gd name="connsiteY5" fmla="*/ 4302756 h 6913639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4969042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3477126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13654" h="6913640">
                <a:moveTo>
                  <a:pt x="4820149" y="4303720"/>
                </a:moveTo>
                <a:cubicBezTo>
                  <a:pt x="5491723" y="5306541"/>
                  <a:pt x="6328913" y="6189016"/>
                  <a:pt x="7294203" y="6913640"/>
                </a:cubicBezTo>
                <a:lnTo>
                  <a:pt x="0" y="6913640"/>
                </a:lnTo>
                <a:cubicBezTo>
                  <a:pt x="4010" y="4609093"/>
                  <a:pt x="8021" y="2304547"/>
                  <a:pt x="12031" y="0"/>
                </a:cubicBezTo>
                <a:lnTo>
                  <a:pt x="8013654" y="0"/>
                </a:lnTo>
                <a:cubicBezTo>
                  <a:pt x="6727447" y="1256045"/>
                  <a:pt x="5649583" y="2708775"/>
                  <a:pt x="4820149" y="4303720"/>
                </a:cubicBez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t="100000" r="100000"/>
            </a:path>
          </a:gradFill>
          <a:ln w="12939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7" name="Retângulo 6" hidden="1">
            <a:extLst>
              <a:ext uri="{FF2B5EF4-FFF2-40B4-BE49-F238E27FC236}">
                <a16:creationId xmlns:a16="http://schemas.microsoft.com/office/drawing/2014/main" id="{0C7C9205-81BC-4DF7-820C-51EA73E7051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4000">
                <a:schemeClr val="tx1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Gráfico 3" hidden="1">
            <a:extLst>
              <a:ext uri="{FF2B5EF4-FFF2-40B4-BE49-F238E27FC236}">
                <a16:creationId xmlns:a16="http://schemas.microsoft.com/office/drawing/2014/main" id="{91EA2197-5EFB-4A2D-92EA-078963411F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10" name="Gráfico 8">
            <a:extLst>
              <a:ext uri="{FF2B5EF4-FFF2-40B4-BE49-F238E27FC236}">
                <a16:creationId xmlns:a16="http://schemas.microsoft.com/office/drawing/2014/main" id="{B9D1B25D-0F14-4D69-91F3-5FA1465004C4}"/>
              </a:ext>
            </a:extLst>
          </p:cNvPr>
          <p:cNvSpPr/>
          <p:nvPr/>
        </p:nvSpPr>
        <p:spPr>
          <a:xfrm rot="11700145">
            <a:off x="-3615800" y="-2281031"/>
            <a:ext cx="9916376" cy="12466604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1905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11" name="Gráfico 8">
            <a:extLst>
              <a:ext uri="{FF2B5EF4-FFF2-40B4-BE49-F238E27FC236}">
                <a16:creationId xmlns:a16="http://schemas.microsoft.com/office/drawing/2014/main" id="{0D76B9A2-23DA-413A-A719-E9518DCF33B0}"/>
              </a:ext>
            </a:extLst>
          </p:cNvPr>
          <p:cNvSpPr/>
          <p:nvPr/>
        </p:nvSpPr>
        <p:spPr>
          <a:xfrm rot="3002956">
            <a:off x="10550379" y="4708214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tx2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12" name="Gráfico 8" hidden="1">
            <a:extLst>
              <a:ext uri="{FF2B5EF4-FFF2-40B4-BE49-F238E27FC236}">
                <a16:creationId xmlns:a16="http://schemas.microsoft.com/office/drawing/2014/main" id="{376AC1D1-5199-4C74-924C-7983E3E1353C}"/>
              </a:ext>
            </a:extLst>
          </p:cNvPr>
          <p:cNvSpPr/>
          <p:nvPr/>
        </p:nvSpPr>
        <p:spPr>
          <a:xfrm rot="17740307">
            <a:off x="-1486445" y="4612657"/>
            <a:ext cx="2203953" cy="277075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6A22A492-5291-49E9-A3C7-9F90A4EE9718}"/>
              </a:ext>
            </a:extLst>
          </p:cNvPr>
          <p:cNvSpPr txBox="1"/>
          <p:nvPr/>
        </p:nvSpPr>
        <p:spPr>
          <a:xfrm>
            <a:off x="11430000" y="6181223"/>
            <a:ext cx="394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 algn="r"/>
              <a:t>12</a:t>
            </a:fld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0" name="Gráfico 29" hidden="1">
            <a:extLst>
              <a:ext uri="{FF2B5EF4-FFF2-40B4-BE49-F238E27FC236}">
                <a16:creationId xmlns:a16="http://schemas.microsoft.com/office/drawing/2014/main" id="{92B42EF2-5388-4D79-85BF-57CDBDB809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242032" y="4484876"/>
            <a:ext cx="2030467" cy="2560154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215A21C1-CDAB-4E63-B7E2-058EAF3CE8A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9462045">
            <a:off x="9791675" y="-711759"/>
            <a:ext cx="2149677" cy="2582157"/>
          </a:xfrm>
          <a:prstGeom prst="rect">
            <a:avLst/>
          </a:prstGeom>
        </p:spPr>
      </p:pic>
      <p:sp>
        <p:nvSpPr>
          <p:cNvPr id="5" name="Retângulo: Cantos Arredondados 10">
            <a:extLst>
              <a:ext uri="{FF2B5EF4-FFF2-40B4-BE49-F238E27FC236}">
                <a16:creationId xmlns:a16="http://schemas.microsoft.com/office/drawing/2014/main" id="{22B208BA-07EB-759B-4C63-01A79C74BE2A}"/>
              </a:ext>
            </a:extLst>
          </p:cNvPr>
          <p:cNvSpPr/>
          <p:nvPr/>
        </p:nvSpPr>
        <p:spPr>
          <a:xfrm>
            <a:off x="7745127" y="2138598"/>
            <a:ext cx="3290336" cy="86810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i="1" dirty="0">
                <a:solidFill>
                  <a:schemeClr val="bg1"/>
                </a:solidFill>
                <a:latin typeface="+mj-lt"/>
              </a:rPr>
              <a:t>Mito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1942FAC-7C53-92F2-745E-504DA6A28AB9}"/>
              </a:ext>
            </a:extLst>
          </p:cNvPr>
          <p:cNvSpPr txBox="1"/>
          <p:nvPr/>
        </p:nvSpPr>
        <p:spPr>
          <a:xfrm>
            <a:off x="7422790" y="3168512"/>
            <a:ext cx="4652953" cy="149925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  <a:spcBef>
                <a:spcPts val="1400"/>
              </a:spcBef>
            </a:pPr>
            <a:r>
              <a:rPr lang="pt-BR" sz="2400" b="1" i="1" dirty="0">
                <a:solidFill>
                  <a:schemeClr val="tx2"/>
                </a:solidFill>
                <a:latin typeface="+mj-lt"/>
              </a:rPr>
              <a:t>O modelo de negócio é algo orgânico, e deve estar em constante transformação.</a:t>
            </a:r>
            <a:endParaRPr lang="pt-BR" sz="1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32293040"/>
      </p:ext>
    </p:extLst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A67A54C-B2C6-48F0-83D0-C3C34989BCF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5" t="10980" r="22291"/>
          <a:stretch/>
        </p:blipFill>
        <p:spPr>
          <a:xfrm>
            <a:off x="3793478" y="-35389"/>
            <a:ext cx="8398522" cy="6956972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B5B41F97-8DCC-C01E-9403-6145D152E46B}"/>
              </a:ext>
            </a:extLst>
          </p:cNvPr>
          <p:cNvSpPr/>
          <p:nvPr/>
        </p:nvSpPr>
        <p:spPr>
          <a:xfrm>
            <a:off x="0" y="-1"/>
            <a:ext cx="9653513" cy="6913639"/>
          </a:xfrm>
          <a:prstGeom prst="rect">
            <a:avLst/>
          </a:prstGeom>
          <a:gradFill flip="none" rotWithShape="1">
            <a:gsLst>
              <a:gs pos="40000">
                <a:schemeClr val="accent4"/>
              </a:gs>
              <a:gs pos="100000">
                <a:schemeClr val="accent3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Gráfico 8">
            <a:extLst>
              <a:ext uri="{FF2B5EF4-FFF2-40B4-BE49-F238E27FC236}">
                <a16:creationId xmlns:a16="http://schemas.microsoft.com/office/drawing/2014/main" id="{B01C986A-1AC0-4311-A043-78EB0F64A9F0}"/>
              </a:ext>
            </a:extLst>
          </p:cNvPr>
          <p:cNvSpPr/>
          <p:nvPr/>
        </p:nvSpPr>
        <p:spPr>
          <a:xfrm rot="3002956">
            <a:off x="10317078" y="470061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bg2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DBA523C-6147-426F-9ADB-283D2C06BD00}"/>
              </a:ext>
            </a:extLst>
          </p:cNvPr>
          <p:cNvSpPr txBox="1"/>
          <p:nvPr/>
        </p:nvSpPr>
        <p:spPr>
          <a:xfrm>
            <a:off x="11459695" y="6181223"/>
            <a:ext cx="394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9B1EA48-AE99-4102-B15A-1A3323D208F4}" type="slidenum">
              <a:rPr lang="pt-BR" sz="1400" smtClean="0">
                <a:latin typeface="+mj-lt"/>
              </a:rPr>
              <a:pPr algn="r"/>
              <a:t>13</a:t>
            </a:fld>
            <a:endParaRPr lang="pt-BR" sz="1400" dirty="0">
              <a:latin typeface="+mj-lt"/>
            </a:endParaRP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601A1620-9EC5-9D73-2BDB-6A2AE75680AF}"/>
              </a:ext>
            </a:extLst>
          </p:cNvPr>
          <p:cNvGrpSpPr/>
          <p:nvPr/>
        </p:nvGrpSpPr>
        <p:grpSpPr>
          <a:xfrm rot="18433548" flipH="1">
            <a:off x="-2518303" y="-1561471"/>
            <a:ext cx="9197333" cy="8744205"/>
            <a:chOff x="5635839" y="-1454109"/>
            <a:chExt cx="9197333" cy="8744205"/>
          </a:xfrm>
        </p:grpSpPr>
        <p:sp>
          <p:nvSpPr>
            <p:cNvPr id="6" name="Gráfico 3">
              <a:extLst>
                <a:ext uri="{FF2B5EF4-FFF2-40B4-BE49-F238E27FC236}">
                  <a16:creationId xmlns:a16="http://schemas.microsoft.com/office/drawing/2014/main" id="{30936635-A894-86DC-D4CA-6D241685E8BB}"/>
                </a:ext>
              </a:extLst>
            </p:cNvPr>
            <p:cNvSpPr/>
            <p:nvPr/>
          </p:nvSpPr>
          <p:spPr>
            <a:xfrm rot="1473581" flipH="1">
              <a:off x="5635839" y="127851"/>
              <a:ext cx="9121626" cy="7162245"/>
            </a:xfrm>
            <a:custGeom>
              <a:avLst/>
              <a:gdLst>
                <a:gd name="connsiteX0" fmla="*/ -1004 w 9121626"/>
                <a:gd name="connsiteY0" fmla="*/ 3692959 h 7162245"/>
                <a:gd name="connsiteX1" fmla="*/ 4011279 w 9121626"/>
                <a:gd name="connsiteY1" fmla="*/ 2277716 h 7162245"/>
                <a:gd name="connsiteX2" fmla="*/ 5025288 w 9121626"/>
                <a:gd name="connsiteY2" fmla="*/ 1849740 h 7162245"/>
                <a:gd name="connsiteX3" fmla="*/ 5025288 w 9121626"/>
                <a:gd name="connsiteY3" fmla="*/ 1849740 h 7162245"/>
                <a:gd name="connsiteX4" fmla="*/ 8213241 w 9121626"/>
                <a:gd name="connsiteY4" fmla="*/ 168227 h 7162245"/>
                <a:gd name="connsiteX5" fmla="*/ 8935444 w 9121626"/>
                <a:gd name="connsiteY5" fmla="*/ 67313 h 7162245"/>
                <a:gd name="connsiteX6" fmla="*/ 8852760 w 9121626"/>
                <a:gd name="connsiteY6" fmla="*/ 1574959 h 7162245"/>
                <a:gd name="connsiteX7" fmla="*/ 4328612 w 9121626"/>
                <a:gd name="connsiteY7" fmla="*/ 7161757 h 7162245"/>
                <a:gd name="connsiteX8" fmla="*/ 4328612 w 9121626"/>
                <a:gd name="connsiteY8" fmla="*/ 7161757 h 7162245"/>
                <a:gd name="connsiteX9" fmla="*/ 3856 w 9121626"/>
                <a:gd name="connsiteY9" fmla="*/ 3692959 h 71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21626" h="7162245">
                  <a:moveTo>
                    <a:pt x="-1004" y="3692959"/>
                  </a:moveTo>
                  <a:cubicBezTo>
                    <a:pt x="1354664" y="3263763"/>
                    <a:pt x="2710332" y="2817551"/>
                    <a:pt x="4011279" y="2277716"/>
                  </a:cubicBezTo>
                  <a:cubicBezTo>
                    <a:pt x="4346853" y="2137895"/>
                    <a:pt x="4728629" y="1983480"/>
                    <a:pt x="5025288" y="1849740"/>
                  </a:cubicBezTo>
                  <a:lnTo>
                    <a:pt x="5025288" y="1849740"/>
                  </a:lnTo>
                  <a:cubicBezTo>
                    <a:pt x="6118330" y="1347596"/>
                    <a:pt x="7182193" y="786363"/>
                    <a:pt x="8213241" y="168227"/>
                  </a:cubicBezTo>
                  <a:cubicBezTo>
                    <a:pt x="8520837" y="-19014"/>
                    <a:pt x="8776176" y="-46976"/>
                    <a:pt x="8935444" y="67313"/>
                  </a:cubicBezTo>
                  <a:cubicBezTo>
                    <a:pt x="9178613" y="242395"/>
                    <a:pt x="9212660" y="753047"/>
                    <a:pt x="8852760" y="1574959"/>
                  </a:cubicBezTo>
                  <a:cubicBezTo>
                    <a:pt x="7923869" y="3702681"/>
                    <a:pt x="6162113" y="5735575"/>
                    <a:pt x="4328612" y="7161757"/>
                  </a:cubicBezTo>
                  <a:lnTo>
                    <a:pt x="4328612" y="7161757"/>
                  </a:lnTo>
                  <a:cubicBezTo>
                    <a:pt x="2603338" y="6411828"/>
                    <a:pt x="1110278" y="5214218"/>
                    <a:pt x="3856" y="3692959"/>
                  </a:cubicBezTo>
                </a:path>
              </a:pathLst>
            </a:custGeom>
            <a:gradFill flip="none" rotWithShape="1">
              <a:gsLst>
                <a:gs pos="50000">
                  <a:schemeClr val="bg2"/>
                </a:gs>
                <a:gs pos="100000">
                  <a:schemeClr val="accent1"/>
                </a:gs>
              </a:gsLst>
              <a:lin ang="2700000" scaled="1"/>
              <a:tileRect/>
            </a:gradFill>
            <a:ln w="121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pic>
          <p:nvPicPr>
            <p:cNvPr id="7" name="Gráfico 6">
              <a:extLst>
                <a:ext uri="{FF2B5EF4-FFF2-40B4-BE49-F238E27FC236}">
                  <a16:creationId xmlns:a16="http://schemas.microsoft.com/office/drawing/2014/main" id="{CB758D9A-A364-DDC5-EBF4-F69F1528CE3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21480000">
              <a:off x="7181241" y="-1454109"/>
              <a:ext cx="7053220" cy="8472211"/>
            </a:xfrm>
            <a:prstGeom prst="rect">
              <a:avLst/>
            </a:prstGeom>
          </p:spPr>
        </p:pic>
        <p:pic>
          <p:nvPicPr>
            <p:cNvPr id="8" name="Gráfico 7">
              <a:extLst>
                <a:ext uri="{FF2B5EF4-FFF2-40B4-BE49-F238E27FC236}">
                  <a16:creationId xmlns:a16="http://schemas.microsoft.com/office/drawing/2014/main" id="{9CEE00B1-7298-33D7-4A85-2039844C82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21037792" flipH="1">
              <a:off x="5714347" y="-74135"/>
              <a:ext cx="9118825" cy="7173476"/>
            </a:xfrm>
            <a:prstGeom prst="rect">
              <a:avLst/>
            </a:prstGeom>
          </p:spPr>
        </p:pic>
      </p:grpSp>
      <p:sp>
        <p:nvSpPr>
          <p:cNvPr id="12" name="Retângulo: Cantos Arredondados 13">
            <a:extLst>
              <a:ext uri="{FF2B5EF4-FFF2-40B4-BE49-F238E27FC236}">
                <a16:creationId xmlns:a16="http://schemas.microsoft.com/office/drawing/2014/main" id="{D910CC23-7EAA-07AA-AB1B-C19FD10C0872}"/>
              </a:ext>
            </a:extLst>
          </p:cNvPr>
          <p:cNvSpPr/>
          <p:nvPr/>
        </p:nvSpPr>
        <p:spPr>
          <a:xfrm>
            <a:off x="377260" y="2060812"/>
            <a:ext cx="6084000" cy="2736376"/>
          </a:xfrm>
          <a:prstGeom prst="roundRect">
            <a:avLst>
              <a:gd name="adj" fmla="val 2395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Gráfico 3" hidden="1">
            <a:extLst>
              <a:ext uri="{FF2B5EF4-FFF2-40B4-BE49-F238E27FC236}">
                <a16:creationId xmlns:a16="http://schemas.microsoft.com/office/drawing/2014/main" id="{91EA2197-5EFB-4A2D-92EA-078963411F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1244EFDA-B494-B839-1A81-FC366F79837D}"/>
              </a:ext>
            </a:extLst>
          </p:cNvPr>
          <p:cNvGrpSpPr/>
          <p:nvPr/>
        </p:nvGrpSpPr>
        <p:grpSpPr>
          <a:xfrm>
            <a:off x="669079" y="2289188"/>
            <a:ext cx="5597252" cy="2170440"/>
            <a:chOff x="4474796" y="1976336"/>
            <a:chExt cx="5597252" cy="2170440"/>
          </a:xfrm>
        </p:grpSpPr>
        <p:sp>
          <p:nvSpPr>
            <p:cNvPr id="20" name="Retângulo: Cantos Arredondados 1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EFF689E-1B1B-CA33-344B-D87C535AB169}"/>
                </a:ext>
              </a:extLst>
            </p:cNvPr>
            <p:cNvSpPr/>
            <p:nvPr/>
          </p:nvSpPr>
          <p:spPr>
            <a:xfrm>
              <a:off x="4554494" y="3612885"/>
              <a:ext cx="1530566" cy="533891"/>
            </a:xfrm>
            <a:prstGeom prst="round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600" i="1" dirty="0">
                  <a:solidFill>
                    <a:schemeClr val="bg1"/>
                  </a:solidFill>
                  <a:latin typeface="+mj-lt"/>
                </a:rPr>
                <a:t>Mito</a:t>
              </a:r>
              <a:endParaRPr lang="pt-BR" i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1" name="Retângulo: Cantos Arredondados 1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D4A76DC5-5752-80E6-C5CC-7862C8B5014E}"/>
                </a:ext>
              </a:extLst>
            </p:cNvPr>
            <p:cNvSpPr/>
            <p:nvPr/>
          </p:nvSpPr>
          <p:spPr>
            <a:xfrm>
              <a:off x="6241049" y="3612885"/>
              <a:ext cx="1530566" cy="533891"/>
            </a:xfrm>
            <a:prstGeom prst="round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600" i="1" dirty="0">
                  <a:solidFill>
                    <a:schemeClr val="bg1"/>
                  </a:solidFill>
                  <a:latin typeface="+mj-lt"/>
                </a:rPr>
                <a:t>Verdade</a:t>
              </a:r>
              <a:endParaRPr lang="pt-BR" i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3268F1F6-F135-65C4-A4A1-11C77B038A86}"/>
                </a:ext>
              </a:extLst>
            </p:cNvPr>
            <p:cNvSpPr txBox="1"/>
            <p:nvPr/>
          </p:nvSpPr>
          <p:spPr>
            <a:xfrm>
              <a:off x="4474796" y="1976336"/>
              <a:ext cx="5597252" cy="1373709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30000"/>
                </a:lnSpc>
                <a:spcBef>
                  <a:spcPts val="1400"/>
                </a:spcBef>
              </a:pPr>
              <a:r>
                <a:rPr lang="pt-BR" sz="2400" b="1" i="1" dirty="0">
                  <a:solidFill>
                    <a:schemeClr val="tx2"/>
                  </a:solidFill>
                  <a:latin typeface="+mj-lt"/>
                </a:rPr>
                <a:t>Falando sobre Modelos de Negócios:</a:t>
              </a:r>
            </a:p>
            <a:p>
              <a:pPr>
                <a:lnSpc>
                  <a:spcPct val="130000"/>
                </a:lnSpc>
                <a:spcBef>
                  <a:spcPts val="1400"/>
                </a:spcBef>
              </a:pPr>
              <a:r>
                <a:rPr lang="pt-BR" sz="1600" dirty="0"/>
                <a:t>Só pode ser feitos por grandes empresas que tem uma equipe especializada para isso.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004611956"/>
      </p:ext>
    </p:extLst>
  </p:cSld>
  <p:clrMapOvr>
    <a:masterClrMapping/>
  </p:clrMapOvr>
  <p:transition spd="med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id="{1D1B8BC6-E7DE-60B0-59D8-4EA5D789D39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0" r="10484"/>
          <a:stretch/>
        </p:blipFill>
        <p:spPr>
          <a:xfrm>
            <a:off x="5132264" y="-5680"/>
            <a:ext cx="7059736" cy="6913642"/>
          </a:xfrm>
          <a:prstGeom prst="rect">
            <a:avLst/>
          </a:prstGeom>
        </p:spPr>
      </p:pic>
      <p:sp>
        <p:nvSpPr>
          <p:cNvPr id="8" name="Gráfico 5">
            <a:extLst>
              <a:ext uri="{FF2B5EF4-FFF2-40B4-BE49-F238E27FC236}">
                <a16:creationId xmlns:a16="http://schemas.microsoft.com/office/drawing/2014/main" id="{447BB492-EC3E-4C24-A87A-35D15198D878}"/>
              </a:ext>
            </a:extLst>
          </p:cNvPr>
          <p:cNvSpPr/>
          <p:nvPr/>
        </p:nvSpPr>
        <p:spPr>
          <a:xfrm rot="10800000" flipH="1">
            <a:off x="0" y="0"/>
            <a:ext cx="8866493" cy="6913640"/>
          </a:xfrm>
          <a:custGeom>
            <a:avLst/>
            <a:gdLst>
              <a:gd name="connsiteX0" fmla="*/ 8283838 w 11478748"/>
              <a:gd name="connsiteY0" fmla="*/ 4302756 h 6913639"/>
              <a:gd name="connsiteX1" fmla="*/ 10757892 w 11478748"/>
              <a:gd name="connsiteY1" fmla="*/ 6912676 h 6913639"/>
              <a:gd name="connsiteX2" fmla="*/ -1406 w 11478748"/>
              <a:gd name="connsiteY2" fmla="*/ 6912676 h 6913639"/>
              <a:gd name="connsiteX3" fmla="*/ -1406 w 11478748"/>
              <a:gd name="connsiteY3" fmla="*/ -964 h 6913639"/>
              <a:gd name="connsiteX4" fmla="*/ 11477343 w 11478748"/>
              <a:gd name="connsiteY4" fmla="*/ -964 h 6913639"/>
              <a:gd name="connsiteX5" fmla="*/ 8283838 w 11478748"/>
              <a:gd name="connsiteY5" fmla="*/ 4302756 h 6913639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4969042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3477126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13654" h="6913640">
                <a:moveTo>
                  <a:pt x="4820149" y="4303720"/>
                </a:moveTo>
                <a:cubicBezTo>
                  <a:pt x="5491723" y="5306541"/>
                  <a:pt x="6328913" y="6189016"/>
                  <a:pt x="7294203" y="6913640"/>
                </a:cubicBezTo>
                <a:lnTo>
                  <a:pt x="0" y="6913640"/>
                </a:lnTo>
                <a:cubicBezTo>
                  <a:pt x="4010" y="4609093"/>
                  <a:pt x="8021" y="2304547"/>
                  <a:pt x="12031" y="0"/>
                </a:cubicBezTo>
                <a:lnTo>
                  <a:pt x="8013654" y="0"/>
                </a:lnTo>
                <a:cubicBezTo>
                  <a:pt x="6727447" y="1256045"/>
                  <a:pt x="5649583" y="2708775"/>
                  <a:pt x="4820149" y="4303720"/>
                </a:cubicBez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t="100000" r="100000"/>
            </a:path>
          </a:gradFill>
          <a:ln w="12939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pic>
        <p:nvPicPr>
          <p:cNvPr id="4" name="Gráfico 3" hidden="1">
            <a:extLst>
              <a:ext uri="{FF2B5EF4-FFF2-40B4-BE49-F238E27FC236}">
                <a16:creationId xmlns:a16="http://schemas.microsoft.com/office/drawing/2014/main" id="{91EA2197-5EFB-4A2D-92EA-078963411F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10" name="Gráfico 8">
            <a:extLst>
              <a:ext uri="{FF2B5EF4-FFF2-40B4-BE49-F238E27FC236}">
                <a16:creationId xmlns:a16="http://schemas.microsoft.com/office/drawing/2014/main" id="{B9D1B25D-0F14-4D69-91F3-5FA1465004C4}"/>
              </a:ext>
            </a:extLst>
          </p:cNvPr>
          <p:cNvSpPr/>
          <p:nvPr/>
        </p:nvSpPr>
        <p:spPr>
          <a:xfrm rot="9322446" flipH="1">
            <a:off x="5562903" y="-2406383"/>
            <a:ext cx="9565441" cy="12025418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1905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11" name="Gráfico 8">
            <a:extLst>
              <a:ext uri="{FF2B5EF4-FFF2-40B4-BE49-F238E27FC236}">
                <a16:creationId xmlns:a16="http://schemas.microsoft.com/office/drawing/2014/main" id="{0D76B9A2-23DA-413A-A719-E9518DCF33B0}"/>
              </a:ext>
            </a:extLst>
          </p:cNvPr>
          <p:cNvSpPr/>
          <p:nvPr/>
        </p:nvSpPr>
        <p:spPr>
          <a:xfrm rot="18597044" flipH="1">
            <a:off x="-3061345" y="4708214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tx2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6A22A492-5291-49E9-A3C7-9F90A4EE9718}"/>
              </a:ext>
            </a:extLst>
          </p:cNvPr>
          <p:cNvSpPr txBox="1"/>
          <p:nvPr/>
        </p:nvSpPr>
        <p:spPr>
          <a:xfrm>
            <a:off x="367247" y="6181223"/>
            <a:ext cx="394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/>
              <a:t>14</a:t>
            </a:fld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2" name="Gráfico 31">
            <a:extLst>
              <a:ext uri="{FF2B5EF4-FFF2-40B4-BE49-F238E27FC236}">
                <a16:creationId xmlns:a16="http://schemas.microsoft.com/office/drawing/2014/main" id="{215A21C1-CDAB-4E63-B7E2-058EAF3CE8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2137955" flipH="1">
            <a:off x="-551080" y="-711759"/>
            <a:ext cx="2149677" cy="2582157"/>
          </a:xfrm>
          <a:prstGeom prst="rect">
            <a:avLst/>
          </a:prstGeom>
        </p:spPr>
      </p:pic>
      <p:sp>
        <p:nvSpPr>
          <p:cNvPr id="6" name="Retângulo: Cantos Arredondados 10">
            <a:extLst>
              <a:ext uri="{FF2B5EF4-FFF2-40B4-BE49-F238E27FC236}">
                <a16:creationId xmlns:a16="http://schemas.microsoft.com/office/drawing/2014/main" id="{F199CF41-CA63-0269-C1F5-93D215D40518}"/>
              </a:ext>
            </a:extLst>
          </p:cNvPr>
          <p:cNvSpPr/>
          <p:nvPr/>
        </p:nvSpPr>
        <p:spPr>
          <a:xfrm>
            <a:off x="761999" y="2029777"/>
            <a:ext cx="3290336" cy="86810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i="1" dirty="0">
                <a:solidFill>
                  <a:schemeClr val="bg1"/>
                </a:solidFill>
                <a:latin typeface="+mj-lt"/>
              </a:rPr>
              <a:t>Mito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7ADA2A4-B527-93E7-0BA8-82E571531803}"/>
              </a:ext>
            </a:extLst>
          </p:cNvPr>
          <p:cNvSpPr txBox="1"/>
          <p:nvPr/>
        </p:nvSpPr>
        <p:spPr>
          <a:xfrm>
            <a:off x="761999" y="3037562"/>
            <a:ext cx="3827897" cy="149925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  <a:spcBef>
                <a:spcPts val="1400"/>
              </a:spcBef>
            </a:pPr>
            <a:r>
              <a:rPr lang="pt-BR" sz="2400" b="1" i="1" dirty="0">
                <a:solidFill>
                  <a:schemeClr val="tx2"/>
                </a:solidFill>
                <a:latin typeface="+mj-lt"/>
              </a:rPr>
              <a:t>Qualquer um pode e deve desenvolver seu modelo de negócio.</a:t>
            </a:r>
            <a:endParaRPr lang="pt-BR" sz="1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6881284"/>
      </p:ext>
    </p:extLst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A67A54C-B2C6-48F0-83D0-C3C34989BCF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32" t="3377" b="9378"/>
          <a:stretch/>
        </p:blipFill>
        <p:spPr>
          <a:xfrm flipH="1">
            <a:off x="0" y="0"/>
            <a:ext cx="8279042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EE70CDA-5D6B-62D9-A444-12C438F8CE36}"/>
              </a:ext>
            </a:extLst>
          </p:cNvPr>
          <p:cNvSpPr/>
          <p:nvPr/>
        </p:nvSpPr>
        <p:spPr>
          <a:xfrm flipH="1">
            <a:off x="2538483" y="-1"/>
            <a:ext cx="9653513" cy="6913639"/>
          </a:xfrm>
          <a:prstGeom prst="rect">
            <a:avLst/>
          </a:prstGeom>
          <a:gradFill flip="none" rotWithShape="1">
            <a:gsLst>
              <a:gs pos="40000">
                <a:schemeClr val="accent4"/>
              </a:gs>
              <a:gs pos="100000">
                <a:schemeClr val="accent3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D95DE039-BE24-3C62-268F-00E1BBA4B5BB}"/>
              </a:ext>
            </a:extLst>
          </p:cNvPr>
          <p:cNvGrpSpPr/>
          <p:nvPr/>
        </p:nvGrpSpPr>
        <p:grpSpPr>
          <a:xfrm rot="3166452">
            <a:off x="5670132" y="-1561471"/>
            <a:ext cx="9197333" cy="8744205"/>
            <a:chOff x="5635839" y="-1454109"/>
            <a:chExt cx="9197333" cy="8744205"/>
          </a:xfrm>
        </p:grpSpPr>
        <p:sp>
          <p:nvSpPr>
            <p:cNvPr id="11" name="Gráfico 3">
              <a:extLst>
                <a:ext uri="{FF2B5EF4-FFF2-40B4-BE49-F238E27FC236}">
                  <a16:creationId xmlns:a16="http://schemas.microsoft.com/office/drawing/2014/main" id="{A0B5A9E4-EFAD-AAA8-1797-2D051C93F4EC}"/>
                </a:ext>
              </a:extLst>
            </p:cNvPr>
            <p:cNvSpPr/>
            <p:nvPr/>
          </p:nvSpPr>
          <p:spPr>
            <a:xfrm rot="1473581" flipH="1">
              <a:off x="5635839" y="127851"/>
              <a:ext cx="9121626" cy="7162245"/>
            </a:xfrm>
            <a:custGeom>
              <a:avLst/>
              <a:gdLst>
                <a:gd name="connsiteX0" fmla="*/ -1004 w 9121626"/>
                <a:gd name="connsiteY0" fmla="*/ 3692959 h 7162245"/>
                <a:gd name="connsiteX1" fmla="*/ 4011279 w 9121626"/>
                <a:gd name="connsiteY1" fmla="*/ 2277716 h 7162245"/>
                <a:gd name="connsiteX2" fmla="*/ 5025288 w 9121626"/>
                <a:gd name="connsiteY2" fmla="*/ 1849740 h 7162245"/>
                <a:gd name="connsiteX3" fmla="*/ 5025288 w 9121626"/>
                <a:gd name="connsiteY3" fmla="*/ 1849740 h 7162245"/>
                <a:gd name="connsiteX4" fmla="*/ 8213241 w 9121626"/>
                <a:gd name="connsiteY4" fmla="*/ 168227 h 7162245"/>
                <a:gd name="connsiteX5" fmla="*/ 8935444 w 9121626"/>
                <a:gd name="connsiteY5" fmla="*/ 67313 h 7162245"/>
                <a:gd name="connsiteX6" fmla="*/ 8852760 w 9121626"/>
                <a:gd name="connsiteY6" fmla="*/ 1574959 h 7162245"/>
                <a:gd name="connsiteX7" fmla="*/ 4328612 w 9121626"/>
                <a:gd name="connsiteY7" fmla="*/ 7161757 h 7162245"/>
                <a:gd name="connsiteX8" fmla="*/ 4328612 w 9121626"/>
                <a:gd name="connsiteY8" fmla="*/ 7161757 h 7162245"/>
                <a:gd name="connsiteX9" fmla="*/ 3856 w 9121626"/>
                <a:gd name="connsiteY9" fmla="*/ 3692959 h 71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21626" h="7162245">
                  <a:moveTo>
                    <a:pt x="-1004" y="3692959"/>
                  </a:moveTo>
                  <a:cubicBezTo>
                    <a:pt x="1354664" y="3263763"/>
                    <a:pt x="2710332" y="2817551"/>
                    <a:pt x="4011279" y="2277716"/>
                  </a:cubicBezTo>
                  <a:cubicBezTo>
                    <a:pt x="4346853" y="2137895"/>
                    <a:pt x="4728629" y="1983480"/>
                    <a:pt x="5025288" y="1849740"/>
                  </a:cubicBezTo>
                  <a:lnTo>
                    <a:pt x="5025288" y="1849740"/>
                  </a:lnTo>
                  <a:cubicBezTo>
                    <a:pt x="6118330" y="1347596"/>
                    <a:pt x="7182193" y="786363"/>
                    <a:pt x="8213241" y="168227"/>
                  </a:cubicBezTo>
                  <a:cubicBezTo>
                    <a:pt x="8520837" y="-19014"/>
                    <a:pt x="8776176" y="-46976"/>
                    <a:pt x="8935444" y="67313"/>
                  </a:cubicBezTo>
                  <a:cubicBezTo>
                    <a:pt x="9178613" y="242395"/>
                    <a:pt x="9212660" y="753047"/>
                    <a:pt x="8852760" y="1574959"/>
                  </a:cubicBezTo>
                  <a:cubicBezTo>
                    <a:pt x="7923869" y="3702681"/>
                    <a:pt x="6162113" y="5735575"/>
                    <a:pt x="4328612" y="7161757"/>
                  </a:cubicBezTo>
                  <a:lnTo>
                    <a:pt x="4328612" y="7161757"/>
                  </a:lnTo>
                  <a:cubicBezTo>
                    <a:pt x="2603338" y="6411828"/>
                    <a:pt x="1110278" y="5214218"/>
                    <a:pt x="3856" y="3692959"/>
                  </a:cubicBezTo>
                </a:path>
              </a:pathLst>
            </a:custGeom>
            <a:gradFill flip="none" rotWithShape="1">
              <a:gsLst>
                <a:gs pos="50000">
                  <a:schemeClr val="bg2"/>
                </a:gs>
                <a:gs pos="100000">
                  <a:schemeClr val="accent1"/>
                </a:gs>
              </a:gsLst>
              <a:lin ang="2700000" scaled="1"/>
              <a:tileRect/>
            </a:gradFill>
            <a:ln w="121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pic>
          <p:nvPicPr>
            <p:cNvPr id="12" name="Gráfico 11">
              <a:extLst>
                <a:ext uri="{FF2B5EF4-FFF2-40B4-BE49-F238E27FC236}">
                  <a16:creationId xmlns:a16="http://schemas.microsoft.com/office/drawing/2014/main" id="{507AA0FB-9E19-13FA-809B-E609D517CA7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21480000">
              <a:off x="7181241" y="-1454109"/>
              <a:ext cx="7053220" cy="8472211"/>
            </a:xfrm>
            <a:prstGeom prst="rect">
              <a:avLst/>
            </a:prstGeom>
          </p:spPr>
        </p:pic>
        <p:pic>
          <p:nvPicPr>
            <p:cNvPr id="13" name="Gráfico 12">
              <a:extLst>
                <a:ext uri="{FF2B5EF4-FFF2-40B4-BE49-F238E27FC236}">
                  <a16:creationId xmlns:a16="http://schemas.microsoft.com/office/drawing/2014/main" id="{95D3C995-C761-5F34-6DCC-DA2E1988139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21037792" flipH="1">
              <a:off x="5714347" y="-74135"/>
              <a:ext cx="9118825" cy="7173476"/>
            </a:xfrm>
            <a:prstGeom prst="rect">
              <a:avLst/>
            </a:prstGeom>
          </p:spPr>
        </p:pic>
      </p:grpSp>
      <p:sp>
        <p:nvSpPr>
          <p:cNvPr id="15" name="Gráfico 8">
            <a:extLst>
              <a:ext uri="{FF2B5EF4-FFF2-40B4-BE49-F238E27FC236}">
                <a16:creationId xmlns:a16="http://schemas.microsoft.com/office/drawing/2014/main" id="{B01C986A-1AC0-4311-A043-78EB0F64A9F0}"/>
              </a:ext>
            </a:extLst>
          </p:cNvPr>
          <p:cNvSpPr/>
          <p:nvPr/>
        </p:nvSpPr>
        <p:spPr>
          <a:xfrm rot="18597044" flipH="1">
            <a:off x="-3188240" y="470061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bg2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DBA523C-6147-426F-9ADB-283D2C06BD00}"/>
              </a:ext>
            </a:extLst>
          </p:cNvPr>
          <p:cNvSpPr txBox="1"/>
          <p:nvPr/>
        </p:nvSpPr>
        <p:spPr>
          <a:xfrm>
            <a:off x="335792" y="6181223"/>
            <a:ext cx="394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B1EA48-AE99-4102-B15A-1A3323D208F4}" type="slidenum">
              <a:rPr lang="pt-BR" sz="1400" smtClean="0">
                <a:latin typeface="+mj-lt"/>
              </a:rPr>
              <a:pPr/>
              <a:t>15</a:t>
            </a:fld>
            <a:endParaRPr lang="pt-BR" sz="1400" dirty="0">
              <a:latin typeface="+mj-lt"/>
            </a:endParaRPr>
          </a:p>
        </p:txBody>
      </p:sp>
      <p:sp>
        <p:nvSpPr>
          <p:cNvPr id="3" name="Retângulo: Cantos Arredondados 13">
            <a:extLst>
              <a:ext uri="{FF2B5EF4-FFF2-40B4-BE49-F238E27FC236}">
                <a16:creationId xmlns:a16="http://schemas.microsoft.com/office/drawing/2014/main" id="{B92D5C92-BCAA-AAD4-53A5-E5EC63EB14D0}"/>
              </a:ext>
            </a:extLst>
          </p:cNvPr>
          <p:cNvSpPr/>
          <p:nvPr/>
        </p:nvSpPr>
        <p:spPr>
          <a:xfrm>
            <a:off x="5717643" y="1840832"/>
            <a:ext cx="6120000" cy="3176336"/>
          </a:xfrm>
          <a:prstGeom prst="roundRect">
            <a:avLst>
              <a:gd name="adj" fmla="val 2395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Gráfico 3" hidden="1">
            <a:extLst>
              <a:ext uri="{FF2B5EF4-FFF2-40B4-BE49-F238E27FC236}">
                <a16:creationId xmlns:a16="http://schemas.microsoft.com/office/drawing/2014/main" id="{91EA2197-5EFB-4A2D-92EA-078963411F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6" name="Retângulo: Cantos Arredondados 10">
            <a:extLst>
              <a:ext uri="{FF2B5EF4-FFF2-40B4-BE49-F238E27FC236}">
                <a16:creationId xmlns:a16="http://schemas.microsoft.com/office/drawing/2014/main" id="{26BF1E62-DDD2-DC08-06BD-512E88BA6C25}"/>
              </a:ext>
            </a:extLst>
          </p:cNvPr>
          <p:cNvSpPr/>
          <p:nvPr/>
        </p:nvSpPr>
        <p:spPr>
          <a:xfrm>
            <a:off x="6109201" y="4193864"/>
            <a:ext cx="1530566" cy="533891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i="1" dirty="0">
                <a:solidFill>
                  <a:schemeClr val="bg1"/>
                </a:solidFill>
                <a:latin typeface="+mj-lt"/>
              </a:rPr>
              <a:t>Mito</a:t>
            </a:r>
            <a:endParaRPr lang="pt-BR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Retângulo: Cantos Arredondados 12">
            <a:extLst>
              <a:ext uri="{FF2B5EF4-FFF2-40B4-BE49-F238E27FC236}">
                <a16:creationId xmlns:a16="http://schemas.microsoft.com/office/drawing/2014/main" id="{87EFA97F-2BCD-6913-E117-D8C171F99EEC}"/>
              </a:ext>
            </a:extLst>
          </p:cNvPr>
          <p:cNvSpPr/>
          <p:nvPr/>
        </p:nvSpPr>
        <p:spPr>
          <a:xfrm>
            <a:off x="7795756" y="4193864"/>
            <a:ext cx="1530566" cy="533891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i="1" dirty="0">
                <a:solidFill>
                  <a:schemeClr val="bg1"/>
                </a:solidFill>
                <a:latin typeface="+mj-lt"/>
              </a:rPr>
              <a:t>Verdade</a:t>
            </a:r>
            <a:endParaRPr lang="pt-BR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AD36440-BAA7-1DCF-E366-EDABA6F8EBA1}"/>
              </a:ext>
            </a:extLst>
          </p:cNvPr>
          <p:cNvSpPr txBox="1"/>
          <p:nvPr/>
        </p:nvSpPr>
        <p:spPr>
          <a:xfrm>
            <a:off x="6009725" y="1930787"/>
            <a:ext cx="5644274" cy="20138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  <a:spcBef>
                <a:spcPts val="1400"/>
              </a:spcBef>
            </a:pPr>
            <a:r>
              <a:rPr lang="pt-BR" sz="2400" b="1" i="1" dirty="0">
                <a:solidFill>
                  <a:schemeClr val="tx2"/>
                </a:solidFill>
                <a:latin typeface="+mj-lt"/>
              </a:rPr>
              <a:t>Falando sobre Modelos de Negócios:</a:t>
            </a:r>
          </a:p>
          <a:p>
            <a:pPr>
              <a:lnSpc>
                <a:spcPct val="130000"/>
              </a:lnSpc>
              <a:spcBef>
                <a:spcPts val="1400"/>
              </a:spcBef>
            </a:pPr>
            <a:r>
              <a:rPr lang="pt-BR" sz="1600" dirty="0"/>
              <a:t>É imprescindível que toda empresa, seja grande, pequena ou individual,  defina seu tipo de Modelo de Negócio para ter clareza de como gerar e entregar valor para seus clientes, além de ajudar na tomada de melhores decisões.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56103834"/>
      </p:ext>
    </p:extLst>
  </p:cSld>
  <p:clrMapOvr>
    <a:masterClrMapping/>
  </p:clrMapOvr>
  <p:transition spd="med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id="{5ACCFD48-776B-3180-07A3-8AF937C90F1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28" r="7075"/>
          <a:stretch/>
        </p:blipFill>
        <p:spPr>
          <a:xfrm flipH="1">
            <a:off x="-168442" y="-26535"/>
            <a:ext cx="7708232" cy="6913642"/>
          </a:xfrm>
          <a:prstGeom prst="rect">
            <a:avLst/>
          </a:prstGeom>
        </p:spPr>
      </p:pic>
      <p:sp>
        <p:nvSpPr>
          <p:cNvPr id="8" name="Gráfico 5">
            <a:extLst>
              <a:ext uri="{FF2B5EF4-FFF2-40B4-BE49-F238E27FC236}">
                <a16:creationId xmlns:a16="http://schemas.microsoft.com/office/drawing/2014/main" id="{447BB492-EC3E-4C24-A87A-35D15198D878}"/>
              </a:ext>
            </a:extLst>
          </p:cNvPr>
          <p:cNvSpPr/>
          <p:nvPr/>
        </p:nvSpPr>
        <p:spPr>
          <a:xfrm rot="10800000" flipV="1">
            <a:off x="3755141" y="-1"/>
            <a:ext cx="8866493" cy="8149389"/>
          </a:xfrm>
          <a:custGeom>
            <a:avLst/>
            <a:gdLst>
              <a:gd name="connsiteX0" fmla="*/ 8283838 w 11478748"/>
              <a:gd name="connsiteY0" fmla="*/ 4302756 h 6913639"/>
              <a:gd name="connsiteX1" fmla="*/ 10757892 w 11478748"/>
              <a:gd name="connsiteY1" fmla="*/ 6912676 h 6913639"/>
              <a:gd name="connsiteX2" fmla="*/ -1406 w 11478748"/>
              <a:gd name="connsiteY2" fmla="*/ 6912676 h 6913639"/>
              <a:gd name="connsiteX3" fmla="*/ -1406 w 11478748"/>
              <a:gd name="connsiteY3" fmla="*/ -964 h 6913639"/>
              <a:gd name="connsiteX4" fmla="*/ 11477343 w 11478748"/>
              <a:gd name="connsiteY4" fmla="*/ -964 h 6913639"/>
              <a:gd name="connsiteX5" fmla="*/ 8283838 w 11478748"/>
              <a:gd name="connsiteY5" fmla="*/ 4302756 h 6913639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4969042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3477126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13654" h="6913640">
                <a:moveTo>
                  <a:pt x="4820149" y="4303720"/>
                </a:moveTo>
                <a:cubicBezTo>
                  <a:pt x="5491723" y="5306541"/>
                  <a:pt x="6328913" y="6189016"/>
                  <a:pt x="7294203" y="6913640"/>
                </a:cubicBezTo>
                <a:lnTo>
                  <a:pt x="0" y="6913640"/>
                </a:lnTo>
                <a:cubicBezTo>
                  <a:pt x="4010" y="4609093"/>
                  <a:pt x="8021" y="2304547"/>
                  <a:pt x="12031" y="0"/>
                </a:cubicBezTo>
                <a:lnTo>
                  <a:pt x="8013654" y="0"/>
                </a:lnTo>
                <a:cubicBezTo>
                  <a:pt x="6727447" y="1256045"/>
                  <a:pt x="5649583" y="2708775"/>
                  <a:pt x="4820149" y="4303720"/>
                </a:cubicBez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t="100000" r="100000"/>
            </a:path>
          </a:gradFill>
          <a:ln w="12939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pic>
        <p:nvPicPr>
          <p:cNvPr id="4" name="Gráfico 3" hidden="1">
            <a:extLst>
              <a:ext uri="{FF2B5EF4-FFF2-40B4-BE49-F238E27FC236}">
                <a16:creationId xmlns:a16="http://schemas.microsoft.com/office/drawing/2014/main" id="{91EA2197-5EFB-4A2D-92EA-078963411F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10" name="Gráfico 8">
            <a:extLst>
              <a:ext uri="{FF2B5EF4-FFF2-40B4-BE49-F238E27FC236}">
                <a16:creationId xmlns:a16="http://schemas.microsoft.com/office/drawing/2014/main" id="{B9D1B25D-0F14-4D69-91F3-5FA1465004C4}"/>
              </a:ext>
            </a:extLst>
          </p:cNvPr>
          <p:cNvSpPr/>
          <p:nvPr/>
        </p:nvSpPr>
        <p:spPr>
          <a:xfrm rot="9007730">
            <a:off x="-1988342" y="-1283206"/>
            <a:ext cx="9655433" cy="12138554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1905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11" name="Gráfico 8">
            <a:extLst>
              <a:ext uri="{FF2B5EF4-FFF2-40B4-BE49-F238E27FC236}">
                <a16:creationId xmlns:a16="http://schemas.microsoft.com/office/drawing/2014/main" id="{0D76B9A2-23DA-413A-A719-E9518DCF33B0}"/>
              </a:ext>
            </a:extLst>
          </p:cNvPr>
          <p:cNvSpPr/>
          <p:nvPr/>
        </p:nvSpPr>
        <p:spPr>
          <a:xfrm rot="3002956">
            <a:off x="10550379" y="4708214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tx2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6A22A492-5291-49E9-A3C7-9F90A4EE9718}"/>
              </a:ext>
            </a:extLst>
          </p:cNvPr>
          <p:cNvSpPr txBox="1"/>
          <p:nvPr/>
        </p:nvSpPr>
        <p:spPr>
          <a:xfrm>
            <a:off x="11430000" y="6181223"/>
            <a:ext cx="394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 algn="r"/>
              <a:t>16</a:t>
            </a:fld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2" name="Gráfico 31">
            <a:extLst>
              <a:ext uri="{FF2B5EF4-FFF2-40B4-BE49-F238E27FC236}">
                <a16:creationId xmlns:a16="http://schemas.microsoft.com/office/drawing/2014/main" id="{215A21C1-CDAB-4E63-B7E2-058EAF3CE8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9462045">
            <a:off x="9791675" y="-711759"/>
            <a:ext cx="2149677" cy="2582157"/>
          </a:xfrm>
          <a:prstGeom prst="rect">
            <a:avLst/>
          </a:prstGeom>
        </p:spPr>
      </p:pic>
      <p:sp>
        <p:nvSpPr>
          <p:cNvPr id="6" name="Retângulo: Cantos Arredondados 10">
            <a:extLst>
              <a:ext uri="{FF2B5EF4-FFF2-40B4-BE49-F238E27FC236}">
                <a16:creationId xmlns:a16="http://schemas.microsoft.com/office/drawing/2014/main" id="{3DDDA5EE-C117-163A-54C4-25A5B02A6185}"/>
              </a:ext>
            </a:extLst>
          </p:cNvPr>
          <p:cNvSpPr/>
          <p:nvPr/>
        </p:nvSpPr>
        <p:spPr>
          <a:xfrm>
            <a:off x="8272274" y="1958731"/>
            <a:ext cx="3290336" cy="86810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i="1" dirty="0">
                <a:solidFill>
                  <a:schemeClr val="bg1"/>
                </a:solidFill>
                <a:latin typeface="+mj-lt"/>
              </a:rPr>
              <a:t>Verdade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CA0AF32-8D87-ED67-F09D-75C1DABB1F86}"/>
              </a:ext>
            </a:extLst>
          </p:cNvPr>
          <p:cNvSpPr txBox="1"/>
          <p:nvPr/>
        </p:nvSpPr>
        <p:spPr>
          <a:xfrm>
            <a:off x="7197609" y="2960516"/>
            <a:ext cx="4369112" cy="21589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>
              <a:lnSpc>
                <a:spcPct val="130000"/>
              </a:lnSpc>
              <a:spcBef>
                <a:spcPts val="1400"/>
              </a:spcBef>
            </a:pPr>
            <a:r>
              <a:rPr lang="pt-BR" sz="2400" b="1" i="1" dirty="0">
                <a:solidFill>
                  <a:schemeClr val="tx2"/>
                </a:solidFill>
                <a:latin typeface="+mj-lt"/>
              </a:rPr>
              <a:t>Com certeza! </a:t>
            </a:r>
          </a:p>
          <a:p>
            <a:pPr algn="r">
              <a:lnSpc>
                <a:spcPct val="130000"/>
              </a:lnSpc>
              <a:spcBef>
                <a:spcPts val="1400"/>
              </a:spcBef>
            </a:pPr>
            <a:r>
              <a:rPr lang="pt-BR" sz="2400" b="1" i="1" dirty="0">
                <a:solidFill>
                  <a:schemeClr val="tx2"/>
                </a:solidFill>
                <a:latin typeface="+mj-lt"/>
              </a:rPr>
              <a:t>Um bom modelo de negócios consegue dar uma visão completa da empresa.</a:t>
            </a:r>
            <a:endParaRPr lang="pt-BR" sz="1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6148021"/>
      </p:ext>
    </p:extLst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A67A54C-B2C6-48F0-83D0-C3C34989BCF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130000"/>
                    </a14:imgEffect>
                    <a14:imgEffect>
                      <a14:brightnessContrast bright="-5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7" t="15598" r="31566"/>
          <a:stretch/>
        </p:blipFill>
        <p:spPr>
          <a:xfrm>
            <a:off x="3912958" y="0"/>
            <a:ext cx="8279042" cy="6858000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F5092E79-07F5-BC46-CB67-881ECF1C5CCF}"/>
              </a:ext>
            </a:extLst>
          </p:cNvPr>
          <p:cNvSpPr/>
          <p:nvPr/>
        </p:nvSpPr>
        <p:spPr>
          <a:xfrm>
            <a:off x="0" y="-1"/>
            <a:ext cx="9653513" cy="6913639"/>
          </a:xfrm>
          <a:prstGeom prst="rect">
            <a:avLst/>
          </a:prstGeom>
          <a:gradFill flip="none" rotWithShape="1">
            <a:gsLst>
              <a:gs pos="40000">
                <a:schemeClr val="accent4"/>
              </a:gs>
              <a:gs pos="100000">
                <a:schemeClr val="accent3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Gráfico 8">
            <a:extLst>
              <a:ext uri="{FF2B5EF4-FFF2-40B4-BE49-F238E27FC236}">
                <a16:creationId xmlns:a16="http://schemas.microsoft.com/office/drawing/2014/main" id="{C6477C4A-8794-0E27-7380-225FBBD9D668}"/>
              </a:ext>
            </a:extLst>
          </p:cNvPr>
          <p:cNvSpPr/>
          <p:nvPr/>
        </p:nvSpPr>
        <p:spPr>
          <a:xfrm rot="3002956">
            <a:off x="10317078" y="470061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bg2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9024914-4C73-224E-6716-B195ACF03135}"/>
              </a:ext>
            </a:extLst>
          </p:cNvPr>
          <p:cNvSpPr txBox="1"/>
          <p:nvPr/>
        </p:nvSpPr>
        <p:spPr>
          <a:xfrm>
            <a:off x="11459695" y="6181223"/>
            <a:ext cx="394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9B1EA48-AE99-4102-B15A-1A3323D208F4}" type="slidenum">
              <a:rPr lang="pt-BR" sz="1400" smtClean="0">
                <a:latin typeface="+mj-lt"/>
              </a:rPr>
              <a:pPr algn="r"/>
              <a:t>17</a:t>
            </a:fld>
            <a:endParaRPr lang="pt-BR" sz="1400" dirty="0">
              <a:latin typeface="+mj-lt"/>
            </a:endParaRP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8CE1DD59-299C-EBE2-52FF-33F01218A775}"/>
              </a:ext>
            </a:extLst>
          </p:cNvPr>
          <p:cNvGrpSpPr/>
          <p:nvPr/>
        </p:nvGrpSpPr>
        <p:grpSpPr>
          <a:xfrm rot="18433548" flipH="1">
            <a:off x="-2518303" y="-1561471"/>
            <a:ext cx="9197333" cy="8744205"/>
            <a:chOff x="5635839" y="-1454109"/>
            <a:chExt cx="9197333" cy="8744205"/>
          </a:xfrm>
        </p:grpSpPr>
        <p:sp>
          <p:nvSpPr>
            <p:cNvPr id="14" name="Gráfico 3">
              <a:extLst>
                <a:ext uri="{FF2B5EF4-FFF2-40B4-BE49-F238E27FC236}">
                  <a16:creationId xmlns:a16="http://schemas.microsoft.com/office/drawing/2014/main" id="{F2AA0A6B-3628-8B98-79F1-72EE8F9EA5CB}"/>
                </a:ext>
              </a:extLst>
            </p:cNvPr>
            <p:cNvSpPr/>
            <p:nvPr/>
          </p:nvSpPr>
          <p:spPr>
            <a:xfrm rot="1473581" flipH="1">
              <a:off x="5635839" y="127851"/>
              <a:ext cx="9121626" cy="7162245"/>
            </a:xfrm>
            <a:custGeom>
              <a:avLst/>
              <a:gdLst>
                <a:gd name="connsiteX0" fmla="*/ -1004 w 9121626"/>
                <a:gd name="connsiteY0" fmla="*/ 3692959 h 7162245"/>
                <a:gd name="connsiteX1" fmla="*/ 4011279 w 9121626"/>
                <a:gd name="connsiteY1" fmla="*/ 2277716 h 7162245"/>
                <a:gd name="connsiteX2" fmla="*/ 5025288 w 9121626"/>
                <a:gd name="connsiteY2" fmla="*/ 1849740 h 7162245"/>
                <a:gd name="connsiteX3" fmla="*/ 5025288 w 9121626"/>
                <a:gd name="connsiteY3" fmla="*/ 1849740 h 7162245"/>
                <a:gd name="connsiteX4" fmla="*/ 8213241 w 9121626"/>
                <a:gd name="connsiteY4" fmla="*/ 168227 h 7162245"/>
                <a:gd name="connsiteX5" fmla="*/ 8935444 w 9121626"/>
                <a:gd name="connsiteY5" fmla="*/ 67313 h 7162245"/>
                <a:gd name="connsiteX6" fmla="*/ 8852760 w 9121626"/>
                <a:gd name="connsiteY6" fmla="*/ 1574959 h 7162245"/>
                <a:gd name="connsiteX7" fmla="*/ 4328612 w 9121626"/>
                <a:gd name="connsiteY7" fmla="*/ 7161757 h 7162245"/>
                <a:gd name="connsiteX8" fmla="*/ 4328612 w 9121626"/>
                <a:gd name="connsiteY8" fmla="*/ 7161757 h 7162245"/>
                <a:gd name="connsiteX9" fmla="*/ 3856 w 9121626"/>
                <a:gd name="connsiteY9" fmla="*/ 3692959 h 71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21626" h="7162245">
                  <a:moveTo>
                    <a:pt x="-1004" y="3692959"/>
                  </a:moveTo>
                  <a:cubicBezTo>
                    <a:pt x="1354664" y="3263763"/>
                    <a:pt x="2710332" y="2817551"/>
                    <a:pt x="4011279" y="2277716"/>
                  </a:cubicBezTo>
                  <a:cubicBezTo>
                    <a:pt x="4346853" y="2137895"/>
                    <a:pt x="4728629" y="1983480"/>
                    <a:pt x="5025288" y="1849740"/>
                  </a:cubicBezTo>
                  <a:lnTo>
                    <a:pt x="5025288" y="1849740"/>
                  </a:lnTo>
                  <a:cubicBezTo>
                    <a:pt x="6118330" y="1347596"/>
                    <a:pt x="7182193" y="786363"/>
                    <a:pt x="8213241" y="168227"/>
                  </a:cubicBezTo>
                  <a:cubicBezTo>
                    <a:pt x="8520837" y="-19014"/>
                    <a:pt x="8776176" y="-46976"/>
                    <a:pt x="8935444" y="67313"/>
                  </a:cubicBezTo>
                  <a:cubicBezTo>
                    <a:pt x="9178613" y="242395"/>
                    <a:pt x="9212660" y="753047"/>
                    <a:pt x="8852760" y="1574959"/>
                  </a:cubicBezTo>
                  <a:cubicBezTo>
                    <a:pt x="7923869" y="3702681"/>
                    <a:pt x="6162113" y="5735575"/>
                    <a:pt x="4328612" y="7161757"/>
                  </a:cubicBezTo>
                  <a:lnTo>
                    <a:pt x="4328612" y="7161757"/>
                  </a:lnTo>
                  <a:cubicBezTo>
                    <a:pt x="2603338" y="6411828"/>
                    <a:pt x="1110278" y="5214218"/>
                    <a:pt x="3856" y="3692959"/>
                  </a:cubicBezTo>
                </a:path>
              </a:pathLst>
            </a:custGeom>
            <a:gradFill flip="none" rotWithShape="1">
              <a:gsLst>
                <a:gs pos="50000">
                  <a:schemeClr val="bg2"/>
                </a:gs>
                <a:gs pos="100000">
                  <a:schemeClr val="accent1"/>
                </a:gs>
              </a:gsLst>
              <a:lin ang="2700000" scaled="1"/>
              <a:tileRect/>
            </a:gradFill>
            <a:ln w="121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pic>
          <p:nvPicPr>
            <p:cNvPr id="20" name="Gráfico 19">
              <a:extLst>
                <a:ext uri="{FF2B5EF4-FFF2-40B4-BE49-F238E27FC236}">
                  <a16:creationId xmlns:a16="http://schemas.microsoft.com/office/drawing/2014/main" id="{D1BC229C-DBB5-A699-E2BF-DCDD6BDA0A6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21480000">
              <a:off x="7181241" y="-1454109"/>
              <a:ext cx="7053220" cy="8472211"/>
            </a:xfrm>
            <a:prstGeom prst="rect">
              <a:avLst/>
            </a:prstGeom>
          </p:spPr>
        </p:pic>
        <p:pic>
          <p:nvPicPr>
            <p:cNvPr id="21" name="Gráfico 20">
              <a:extLst>
                <a:ext uri="{FF2B5EF4-FFF2-40B4-BE49-F238E27FC236}">
                  <a16:creationId xmlns:a16="http://schemas.microsoft.com/office/drawing/2014/main" id="{97993EF0-862A-8139-48B8-154966F1C90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rot="21037792" flipH="1">
              <a:off x="5714347" y="-74135"/>
              <a:ext cx="9118825" cy="7173476"/>
            </a:xfrm>
            <a:prstGeom prst="rect">
              <a:avLst/>
            </a:prstGeom>
          </p:spPr>
        </p:pic>
      </p:grpSp>
      <p:sp>
        <p:nvSpPr>
          <p:cNvPr id="3" name="Retângulo: Cantos Arredondados 13">
            <a:extLst>
              <a:ext uri="{FF2B5EF4-FFF2-40B4-BE49-F238E27FC236}">
                <a16:creationId xmlns:a16="http://schemas.microsoft.com/office/drawing/2014/main" id="{6C25853A-471B-8218-1687-695FEB00F267}"/>
              </a:ext>
            </a:extLst>
          </p:cNvPr>
          <p:cNvSpPr/>
          <p:nvPr/>
        </p:nvSpPr>
        <p:spPr>
          <a:xfrm>
            <a:off x="377645" y="2020186"/>
            <a:ext cx="6120000" cy="2817628"/>
          </a:xfrm>
          <a:prstGeom prst="roundRect">
            <a:avLst>
              <a:gd name="adj" fmla="val 2395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350ED3EA-B372-F153-43ED-4C9C336850E0}"/>
              </a:ext>
            </a:extLst>
          </p:cNvPr>
          <p:cNvGrpSpPr/>
          <p:nvPr/>
        </p:nvGrpSpPr>
        <p:grpSpPr>
          <a:xfrm>
            <a:off x="669729" y="2293299"/>
            <a:ext cx="5584115" cy="2165073"/>
            <a:chOff x="4474285" y="2377054"/>
            <a:chExt cx="5584115" cy="2165073"/>
          </a:xfrm>
        </p:grpSpPr>
        <p:sp>
          <p:nvSpPr>
            <p:cNvPr id="6" name="Retângulo: Cantos Arredondados 10">
              <a:extLst>
                <a:ext uri="{FF2B5EF4-FFF2-40B4-BE49-F238E27FC236}">
                  <a16:creationId xmlns:a16="http://schemas.microsoft.com/office/drawing/2014/main" id="{2B36DEBB-80C3-7E26-5CE0-762DCB318C63}"/>
                </a:ext>
              </a:extLst>
            </p:cNvPr>
            <p:cNvSpPr/>
            <p:nvPr/>
          </p:nvSpPr>
          <p:spPr>
            <a:xfrm>
              <a:off x="4565434" y="4008236"/>
              <a:ext cx="1530566" cy="533891"/>
            </a:xfrm>
            <a:prstGeom prst="round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600" i="1" dirty="0">
                  <a:solidFill>
                    <a:schemeClr val="bg1"/>
                  </a:solidFill>
                  <a:latin typeface="+mj-lt"/>
                </a:rPr>
                <a:t>Mito</a:t>
              </a:r>
              <a:endParaRPr lang="pt-BR" i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7" name="Retângulo: Cantos Arredondados 12">
              <a:extLst>
                <a:ext uri="{FF2B5EF4-FFF2-40B4-BE49-F238E27FC236}">
                  <a16:creationId xmlns:a16="http://schemas.microsoft.com/office/drawing/2014/main" id="{65DC5350-6601-6DCB-4FA6-777A8C848701}"/>
                </a:ext>
              </a:extLst>
            </p:cNvPr>
            <p:cNvSpPr/>
            <p:nvPr/>
          </p:nvSpPr>
          <p:spPr>
            <a:xfrm>
              <a:off x="6251989" y="4008236"/>
              <a:ext cx="1530566" cy="533891"/>
            </a:xfrm>
            <a:prstGeom prst="round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600" i="1" dirty="0">
                  <a:solidFill>
                    <a:schemeClr val="bg1"/>
                  </a:solidFill>
                  <a:latin typeface="+mj-lt"/>
                </a:rPr>
                <a:t>Verdade</a:t>
              </a:r>
              <a:endParaRPr lang="pt-BR" i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2FD55310-77DF-83B0-D618-B51D35FF4F37}"/>
                </a:ext>
              </a:extLst>
            </p:cNvPr>
            <p:cNvSpPr txBox="1"/>
            <p:nvPr/>
          </p:nvSpPr>
          <p:spPr>
            <a:xfrm>
              <a:off x="4474285" y="2377054"/>
              <a:ext cx="5584115" cy="1373709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30000"/>
                </a:lnSpc>
                <a:spcBef>
                  <a:spcPts val="1400"/>
                </a:spcBef>
              </a:pPr>
              <a:r>
                <a:rPr lang="pt-BR" sz="2400" b="1" i="1" dirty="0">
                  <a:solidFill>
                    <a:schemeClr val="tx2"/>
                  </a:solidFill>
                  <a:latin typeface="+mj-lt"/>
                </a:rPr>
                <a:t>Falando sobre Modelos de Negócios:</a:t>
              </a:r>
            </a:p>
            <a:p>
              <a:pPr>
                <a:lnSpc>
                  <a:spcPct val="130000"/>
                </a:lnSpc>
                <a:spcBef>
                  <a:spcPts val="1400"/>
                </a:spcBef>
              </a:pPr>
              <a:r>
                <a:rPr lang="pt-BR" sz="1600" dirty="0"/>
                <a:t>Sem um Modelo de Negócio definido a empresa gasta energia demais naquilo que não é o seu foco principal. 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77576283"/>
      </p:ext>
    </p:extLst>
  </p:cSld>
  <p:clrMapOvr>
    <a:masterClrMapping/>
  </p:clrMapOvr>
  <p:transition spd="med">
    <p:pull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id="{78655EFF-59A8-9DFD-8153-6D5A745294E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9" t="8323" r="3012" b="697"/>
          <a:stretch/>
        </p:blipFill>
        <p:spPr>
          <a:xfrm flipH="1">
            <a:off x="1893504" y="13310"/>
            <a:ext cx="10298496" cy="6858000"/>
          </a:xfrm>
          <a:prstGeom prst="rect">
            <a:avLst/>
          </a:prstGeom>
        </p:spPr>
      </p:pic>
      <p:sp>
        <p:nvSpPr>
          <p:cNvPr id="8" name="Gráfico 5">
            <a:extLst>
              <a:ext uri="{FF2B5EF4-FFF2-40B4-BE49-F238E27FC236}">
                <a16:creationId xmlns:a16="http://schemas.microsoft.com/office/drawing/2014/main" id="{447BB492-EC3E-4C24-A87A-35D15198D878}"/>
              </a:ext>
            </a:extLst>
          </p:cNvPr>
          <p:cNvSpPr/>
          <p:nvPr/>
        </p:nvSpPr>
        <p:spPr>
          <a:xfrm rot="10800000" flipH="1">
            <a:off x="0" y="0"/>
            <a:ext cx="8866493" cy="6913640"/>
          </a:xfrm>
          <a:custGeom>
            <a:avLst/>
            <a:gdLst>
              <a:gd name="connsiteX0" fmla="*/ 8283838 w 11478748"/>
              <a:gd name="connsiteY0" fmla="*/ 4302756 h 6913639"/>
              <a:gd name="connsiteX1" fmla="*/ 10757892 w 11478748"/>
              <a:gd name="connsiteY1" fmla="*/ 6912676 h 6913639"/>
              <a:gd name="connsiteX2" fmla="*/ -1406 w 11478748"/>
              <a:gd name="connsiteY2" fmla="*/ 6912676 h 6913639"/>
              <a:gd name="connsiteX3" fmla="*/ -1406 w 11478748"/>
              <a:gd name="connsiteY3" fmla="*/ -964 h 6913639"/>
              <a:gd name="connsiteX4" fmla="*/ 11477343 w 11478748"/>
              <a:gd name="connsiteY4" fmla="*/ -964 h 6913639"/>
              <a:gd name="connsiteX5" fmla="*/ 8283838 w 11478748"/>
              <a:gd name="connsiteY5" fmla="*/ 4302756 h 6913639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4969042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3477126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13654" h="6913640">
                <a:moveTo>
                  <a:pt x="4820149" y="4303720"/>
                </a:moveTo>
                <a:cubicBezTo>
                  <a:pt x="5491723" y="5306541"/>
                  <a:pt x="6328913" y="6189016"/>
                  <a:pt x="7294203" y="6913640"/>
                </a:cubicBezTo>
                <a:lnTo>
                  <a:pt x="0" y="6913640"/>
                </a:lnTo>
                <a:cubicBezTo>
                  <a:pt x="4010" y="4609093"/>
                  <a:pt x="8021" y="2304547"/>
                  <a:pt x="12031" y="0"/>
                </a:cubicBezTo>
                <a:lnTo>
                  <a:pt x="8013654" y="0"/>
                </a:lnTo>
                <a:cubicBezTo>
                  <a:pt x="6727447" y="1256045"/>
                  <a:pt x="5649583" y="2708775"/>
                  <a:pt x="4820149" y="4303720"/>
                </a:cubicBez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t="100000" r="100000"/>
            </a:path>
          </a:gradFill>
          <a:ln w="12939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pic>
        <p:nvPicPr>
          <p:cNvPr id="4" name="Gráfico 3" hidden="1">
            <a:extLst>
              <a:ext uri="{FF2B5EF4-FFF2-40B4-BE49-F238E27FC236}">
                <a16:creationId xmlns:a16="http://schemas.microsoft.com/office/drawing/2014/main" id="{91EA2197-5EFB-4A2D-92EA-078963411F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10" name="Gráfico 8">
            <a:extLst>
              <a:ext uri="{FF2B5EF4-FFF2-40B4-BE49-F238E27FC236}">
                <a16:creationId xmlns:a16="http://schemas.microsoft.com/office/drawing/2014/main" id="{B9D1B25D-0F14-4D69-91F3-5FA1465004C4}"/>
              </a:ext>
            </a:extLst>
          </p:cNvPr>
          <p:cNvSpPr/>
          <p:nvPr/>
        </p:nvSpPr>
        <p:spPr>
          <a:xfrm rot="12009767" flipH="1" flipV="1">
            <a:off x="5739152" y="-3086195"/>
            <a:ext cx="9576874" cy="12039790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1905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11" name="Gráfico 8">
            <a:extLst>
              <a:ext uri="{FF2B5EF4-FFF2-40B4-BE49-F238E27FC236}">
                <a16:creationId xmlns:a16="http://schemas.microsoft.com/office/drawing/2014/main" id="{0D76B9A2-23DA-413A-A719-E9518DCF33B0}"/>
              </a:ext>
            </a:extLst>
          </p:cNvPr>
          <p:cNvSpPr/>
          <p:nvPr/>
        </p:nvSpPr>
        <p:spPr>
          <a:xfrm rot="18597044" flipH="1">
            <a:off x="-3017244" y="4708214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tx2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6A22A492-5291-49E9-A3C7-9F90A4EE9718}"/>
              </a:ext>
            </a:extLst>
          </p:cNvPr>
          <p:cNvSpPr txBox="1"/>
          <p:nvPr/>
        </p:nvSpPr>
        <p:spPr>
          <a:xfrm>
            <a:off x="367247" y="6181223"/>
            <a:ext cx="4816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/>
              <a:t>18</a:t>
            </a:fld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2" name="Gráfico 31">
            <a:extLst>
              <a:ext uri="{FF2B5EF4-FFF2-40B4-BE49-F238E27FC236}">
                <a16:creationId xmlns:a16="http://schemas.microsoft.com/office/drawing/2014/main" id="{215A21C1-CDAB-4E63-B7E2-058EAF3CE8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2137955" flipH="1">
            <a:off x="-481190" y="-711760"/>
            <a:ext cx="2149677" cy="2582157"/>
          </a:xfrm>
          <a:prstGeom prst="rect">
            <a:avLst/>
          </a:prstGeom>
        </p:spPr>
      </p:pic>
      <p:sp>
        <p:nvSpPr>
          <p:cNvPr id="7" name="Retângulo: Cantos Arredondados 10">
            <a:extLst>
              <a:ext uri="{FF2B5EF4-FFF2-40B4-BE49-F238E27FC236}">
                <a16:creationId xmlns:a16="http://schemas.microsoft.com/office/drawing/2014/main" id="{B5589463-9775-C386-50BB-747A75A3E7AC}"/>
              </a:ext>
            </a:extLst>
          </p:cNvPr>
          <p:cNvSpPr/>
          <p:nvPr/>
        </p:nvSpPr>
        <p:spPr>
          <a:xfrm>
            <a:off x="943886" y="1976827"/>
            <a:ext cx="3290336" cy="86810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i="1" dirty="0">
                <a:solidFill>
                  <a:schemeClr val="bg1"/>
                </a:solidFill>
                <a:latin typeface="+mj-lt"/>
              </a:rPr>
              <a:t>Verdade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3AF5827-8270-9792-2A67-15CD0F8CFAE1}"/>
              </a:ext>
            </a:extLst>
          </p:cNvPr>
          <p:cNvSpPr txBox="1"/>
          <p:nvPr/>
        </p:nvSpPr>
        <p:spPr>
          <a:xfrm>
            <a:off x="943886" y="3161206"/>
            <a:ext cx="3883452" cy="167879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  <a:spcBef>
                <a:spcPts val="1400"/>
              </a:spcBef>
            </a:pPr>
            <a:r>
              <a:rPr lang="pt-BR" sz="2400" b="1" i="1" dirty="0">
                <a:solidFill>
                  <a:schemeClr val="tx2"/>
                </a:solidFill>
                <a:latin typeface="+mj-lt"/>
              </a:rPr>
              <a:t>Isso mesmo! </a:t>
            </a:r>
          </a:p>
          <a:p>
            <a:pPr>
              <a:lnSpc>
                <a:spcPct val="130000"/>
              </a:lnSpc>
              <a:spcBef>
                <a:spcPts val="1400"/>
              </a:spcBef>
            </a:pPr>
            <a:r>
              <a:rPr lang="pt-BR" sz="2400" b="1" i="1" dirty="0">
                <a:solidFill>
                  <a:schemeClr val="tx2"/>
                </a:solidFill>
                <a:latin typeface="+mj-lt"/>
              </a:rPr>
              <a:t>Você perde muito mais tempo sem um modelo .</a:t>
            </a:r>
            <a:endParaRPr lang="pt-BR" sz="1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9802004"/>
      </p:ext>
    </p:extLst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E13893A-6E20-4B69-B765-DA0A839A3CC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7" r="-1602"/>
          <a:stretch/>
        </p:blipFill>
        <p:spPr>
          <a:xfrm>
            <a:off x="0" y="-962"/>
            <a:ext cx="7772400" cy="6858000"/>
          </a:xfrm>
          <a:prstGeom prst="rect">
            <a:avLst/>
          </a:prstGeom>
        </p:spPr>
      </p:pic>
      <p:sp>
        <p:nvSpPr>
          <p:cNvPr id="5" name="Gráfico 5">
            <a:extLst>
              <a:ext uri="{FF2B5EF4-FFF2-40B4-BE49-F238E27FC236}">
                <a16:creationId xmlns:a16="http://schemas.microsoft.com/office/drawing/2014/main" id="{946FA4AD-0EC7-44F5-B40E-F33485B3CB72}"/>
              </a:ext>
            </a:extLst>
          </p:cNvPr>
          <p:cNvSpPr/>
          <p:nvPr/>
        </p:nvSpPr>
        <p:spPr>
          <a:xfrm flipH="1" flipV="1">
            <a:off x="4178346" y="-962"/>
            <a:ext cx="8038065" cy="6858962"/>
          </a:xfrm>
          <a:custGeom>
            <a:avLst/>
            <a:gdLst>
              <a:gd name="connsiteX0" fmla="*/ 8283838 w 11478748"/>
              <a:gd name="connsiteY0" fmla="*/ 4302756 h 6913639"/>
              <a:gd name="connsiteX1" fmla="*/ 10757892 w 11478748"/>
              <a:gd name="connsiteY1" fmla="*/ 6912676 h 6913639"/>
              <a:gd name="connsiteX2" fmla="*/ -1406 w 11478748"/>
              <a:gd name="connsiteY2" fmla="*/ 6912676 h 6913639"/>
              <a:gd name="connsiteX3" fmla="*/ -1406 w 11478748"/>
              <a:gd name="connsiteY3" fmla="*/ -964 h 6913639"/>
              <a:gd name="connsiteX4" fmla="*/ 11477343 w 11478748"/>
              <a:gd name="connsiteY4" fmla="*/ -964 h 6913639"/>
              <a:gd name="connsiteX5" fmla="*/ 8283838 w 11478748"/>
              <a:gd name="connsiteY5" fmla="*/ 4302756 h 6913639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4969042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3477126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204536 w 8013654"/>
              <a:gd name="connsiteY3" fmla="*/ 19404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44560 w 8038065"/>
              <a:gd name="connsiteY0" fmla="*/ 4303720 h 6913640"/>
              <a:gd name="connsiteX1" fmla="*/ 7318614 w 8038065"/>
              <a:gd name="connsiteY1" fmla="*/ 6913640 h 6913640"/>
              <a:gd name="connsiteX2" fmla="*/ 24411 w 8038065"/>
              <a:gd name="connsiteY2" fmla="*/ 6913640 h 6913640"/>
              <a:gd name="connsiteX3" fmla="*/ 347 w 8038065"/>
              <a:gd name="connsiteY3" fmla="*/ 0 h 6913640"/>
              <a:gd name="connsiteX4" fmla="*/ 8038065 w 8038065"/>
              <a:gd name="connsiteY4" fmla="*/ 0 h 6913640"/>
              <a:gd name="connsiteX5" fmla="*/ 4844560 w 8038065"/>
              <a:gd name="connsiteY5" fmla="*/ 4303720 h 6913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8065" h="6913640">
                <a:moveTo>
                  <a:pt x="4844560" y="4303720"/>
                </a:moveTo>
                <a:cubicBezTo>
                  <a:pt x="5516134" y="5306541"/>
                  <a:pt x="6353324" y="6189016"/>
                  <a:pt x="7318614" y="6913640"/>
                </a:cubicBezTo>
                <a:lnTo>
                  <a:pt x="24411" y="6913640"/>
                </a:lnTo>
                <a:cubicBezTo>
                  <a:pt x="28421" y="4609093"/>
                  <a:pt x="-3663" y="2304547"/>
                  <a:pt x="347" y="0"/>
                </a:cubicBezTo>
                <a:lnTo>
                  <a:pt x="8038065" y="0"/>
                </a:lnTo>
                <a:cubicBezTo>
                  <a:pt x="6751858" y="1256045"/>
                  <a:pt x="5673994" y="2708775"/>
                  <a:pt x="4844560" y="4303720"/>
                </a:cubicBezTo>
                <a:close/>
              </a:path>
            </a:pathLst>
          </a:custGeom>
          <a:gradFill flip="none" rotWithShape="1">
            <a:gsLst>
              <a:gs pos="50000">
                <a:schemeClr val="tx2"/>
              </a:gs>
              <a:gs pos="100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12939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pic>
        <p:nvPicPr>
          <p:cNvPr id="9" name="Gráfico 8" hidden="1">
            <a:extLst>
              <a:ext uri="{FF2B5EF4-FFF2-40B4-BE49-F238E27FC236}">
                <a16:creationId xmlns:a16="http://schemas.microsoft.com/office/drawing/2014/main" id="{1FB67FC6-D1EE-4C4E-AC96-0FD99D0AF8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8793580A-ABFD-42EA-8AEF-A2CCC45221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5190998">
            <a:off x="-2800374" y="-1373358"/>
            <a:ext cx="11198069" cy="8809148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D6849553-3267-4704-9B97-6392A31E2DFF}"/>
              </a:ext>
            </a:extLst>
          </p:cNvPr>
          <p:cNvSpPr txBox="1"/>
          <p:nvPr/>
        </p:nvSpPr>
        <p:spPr>
          <a:xfrm>
            <a:off x="8313703" y="2154053"/>
            <a:ext cx="3637043" cy="175432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pt-BR" sz="3600" i="1" dirty="0">
                <a:solidFill>
                  <a:schemeClr val="bg1"/>
                </a:solidFill>
                <a:latin typeface="+mj-lt"/>
              </a:rPr>
              <a:t>Tipos de Modelos de Negócios</a:t>
            </a:r>
            <a:endParaRPr lang="pt-BR" sz="3600" i="1" dirty="0">
              <a:solidFill>
                <a:schemeClr val="bg1"/>
              </a:solidFill>
            </a:endParaRPr>
          </a:p>
        </p:txBody>
      </p:sp>
      <p:sp>
        <p:nvSpPr>
          <p:cNvPr id="13" name="Gráfico 8">
            <a:extLst>
              <a:ext uri="{FF2B5EF4-FFF2-40B4-BE49-F238E27FC236}">
                <a16:creationId xmlns:a16="http://schemas.microsoft.com/office/drawing/2014/main" id="{B546FB5B-1B01-4D8A-8879-037CE0414A68}"/>
              </a:ext>
            </a:extLst>
          </p:cNvPr>
          <p:cNvSpPr/>
          <p:nvPr/>
        </p:nvSpPr>
        <p:spPr>
          <a:xfrm rot="1974999">
            <a:off x="10954208" y="5279031"/>
            <a:ext cx="2203953" cy="277075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6CF72D7-0989-4366-8F25-F13C1EF597EC}"/>
              </a:ext>
            </a:extLst>
          </p:cNvPr>
          <p:cNvSpPr txBox="1"/>
          <p:nvPr/>
        </p:nvSpPr>
        <p:spPr>
          <a:xfrm>
            <a:off x="11430000" y="6181223"/>
            <a:ext cx="394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 algn="r"/>
              <a:t>19</a:t>
            </a:fld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D3FC334A-FAE7-41A1-88B0-7CD9D4DA24E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345219" flipH="1">
            <a:off x="10057994" y="-1641605"/>
            <a:ext cx="2549071" cy="306190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42814800"/>
      </p:ext>
    </p:extLst>
  </p:cSld>
  <p:clrMapOvr>
    <a:masterClrMapping/>
  </p:clrMapOvr>
  <p:transition spd="slow">
    <p:push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37D0C01C-434A-214C-4E88-5D3267C1696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93" t="3880" r="28654" b="3867"/>
          <a:stretch/>
        </p:blipFill>
        <p:spPr>
          <a:xfrm flipH="1">
            <a:off x="0" y="-2771"/>
            <a:ext cx="6414036" cy="7077364"/>
          </a:xfrm>
          <a:prstGeom prst="rect">
            <a:avLst/>
          </a:prstGeom>
        </p:spPr>
      </p:pic>
      <p:sp>
        <p:nvSpPr>
          <p:cNvPr id="190" name="Google Shape;190;p2"/>
          <p:cNvSpPr/>
          <p:nvPr/>
        </p:nvSpPr>
        <p:spPr>
          <a:xfrm flipH="1">
            <a:off x="2474658" y="-2"/>
            <a:ext cx="9999975" cy="6968505"/>
          </a:xfrm>
          <a:custGeom>
            <a:avLst/>
            <a:gdLst/>
            <a:ahLst/>
            <a:cxnLst/>
            <a:rect l="l" t="t" r="r" b="b"/>
            <a:pathLst>
              <a:path w="8038065" h="6913640" extrusionOk="0">
                <a:moveTo>
                  <a:pt x="4844560" y="4303720"/>
                </a:moveTo>
                <a:cubicBezTo>
                  <a:pt x="5516134" y="5306541"/>
                  <a:pt x="6353324" y="6189016"/>
                  <a:pt x="7318614" y="6913640"/>
                </a:cubicBezTo>
                <a:lnTo>
                  <a:pt x="24411" y="6913640"/>
                </a:lnTo>
                <a:cubicBezTo>
                  <a:pt x="28421" y="4609093"/>
                  <a:pt x="-3663" y="2304547"/>
                  <a:pt x="347" y="0"/>
                </a:cubicBezTo>
                <a:lnTo>
                  <a:pt x="8038065" y="0"/>
                </a:lnTo>
                <a:cubicBezTo>
                  <a:pt x="6751858" y="1256045"/>
                  <a:pt x="5673994" y="2708775"/>
                  <a:pt x="4844560" y="4303720"/>
                </a:cubicBezTo>
                <a:close/>
              </a:path>
            </a:pathLst>
          </a:custGeom>
          <a:gradFill>
            <a:gsLst>
              <a:gs pos="0">
                <a:schemeClr val="dk2"/>
              </a:gs>
              <a:gs pos="50000">
                <a:schemeClr val="dk2"/>
              </a:gs>
              <a:gs pos="100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191" name="Google Shape;191;p2"/>
          <p:cNvSpPr txBox="1"/>
          <p:nvPr/>
        </p:nvSpPr>
        <p:spPr>
          <a:xfrm>
            <a:off x="6208984" y="4567654"/>
            <a:ext cx="50304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Exo 2"/>
              <a:buNone/>
            </a:pPr>
            <a:r>
              <a:rPr lang="pt-BR" sz="3200" b="0" i="0" u="none" strike="noStrike" cap="none" dirty="0"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rPr>
              <a:t>Pilar Modelo de Negócios</a:t>
            </a:r>
            <a:endParaRPr b="0" i="0" u="none" strike="noStrike" cap="none" dirty="0">
              <a:solidFill>
                <a:schemeClr val="lt1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pic>
        <p:nvPicPr>
          <p:cNvPr id="193" name="Google Shape;193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9572297">
            <a:off x="9941435" y="-771043"/>
            <a:ext cx="2149677" cy="258215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4" name="Google Shape;194;p2"/>
          <p:cNvGrpSpPr/>
          <p:nvPr/>
        </p:nvGrpSpPr>
        <p:grpSpPr>
          <a:xfrm>
            <a:off x="7854176" y="1310683"/>
            <a:ext cx="1561658" cy="917056"/>
            <a:chOff x="5434011" y="3038318"/>
            <a:chExt cx="1326071" cy="779206"/>
          </a:xfrm>
        </p:grpSpPr>
        <p:sp>
          <p:nvSpPr>
            <p:cNvPr id="195" name="Google Shape;195;p2"/>
            <p:cNvSpPr/>
            <p:nvPr/>
          </p:nvSpPr>
          <p:spPr>
            <a:xfrm>
              <a:off x="5434011" y="3273252"/>
              <a:ext cx="635839" cy="544272"/>
            </a:xfrm>
            <a:custGeom>
              <a:avLst/>
              <a:gdLst/>
              <a:ahLst/>
              <a:cxnLst/>
              <a:rect l="l" t="t" r="r" b="b"/>
              <a:pathLst>
                <a:path w="635839" h="544272" extrusionOk="0">
                  <a:moveTo>
                    <a:pt x="530600" y="543195"/>
                  </a:moveTo>
                  <a:cubicBezTo>
                    <a:pt x="458209" y="463185"/>
                    <a:pt x="384677" y="383652"/>
                    <a:pt x="306477" y="311166"/>
                  </a:cubicBezTo>
                  <a:cubicBezTo>
                    <a:pt x="286285" y="292116"/>
                    <a:pt x="263519" y="270971"/>
                    <a:pt x="244945" y="254778"/>
                  </a:cubicBezTo>
                  <a:lnTo>
                    <a:pt x="244945" y="254778"/>
                  </a:lnTo>
                  <a:cubicBezTo>
                    <a:pt x="175794" y="195151"/>
                    <a:pt x="103403" y="139335"/>
                    <a:pt x="28156" y="87615"/>
                  </a:cubicBezTo>
                  <a:cubicBezTo>
                    <a:pt x="5582" y="72279"/>
                    <a:pt x="-4420" y="55515"/>
                    <a:pt x="-1562" y="40942"/>
                  </a:cubicBezTo>
                  <a:cubicBezTo>
                    <a:pt x="2820" y="18559"/>
                    <a:pt x="37109" y="175"/>
                    <a:pt x="105119" y="-968"/>
                  </a:cubicBezTo>
                  <a:cubicBezTo>
                    <a:pt x="281332" y="-3921"/>
                    <a:pt x="477355" y="53515"/>
                    <a:pt x="633661" y="135145"/>
                  </a:cubicBezTo>
                  <a:lnTo>
                    <a:pt x="632231" y="135811"/>
                  </a:lnTo>
                  <a:lnTo>
                    <a:pt x="633661" y="135145"/>
                  </a:lnTo>
                  <a:cubicBezTo>
                    <a:pt x="636329" y="277924"/>
                    <a:pt x="600801" y="418798"/>
                    <a:pt x="530600" y="543195"/>
                  </a:cubicBezTo>
                </a:path>
              </a:pathLst>
            </a:custGeom>
            <a:noFill/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5531171" y="3038318"/>
              <a:ext cx="538825" cy="695576"/>
            </a:xfrm>
            <a:custGeom>
              <a:avLst/>
              <a:gdLst/>
              <a:ahLst/>
              <a:cxnLst/>
              <a:rect l="l" t="t" r="r" b="b"/>
              <a:pathLst>
                <a:path w="538825" h="695576" extrusionOk="0">
                  <a:moveTo>
                    <a:pt x="268371" y="694500"/>
                  </a:moveTo>
                  <a:cubicBezTo>
                    <a:pt x="237319" y="591249"/>
                    <a:pt x="204935" y="487903"/>
                    <a:pt x="165407" y="388747"/>
                  </a:cubicBezTo>
                  <a:cubicBezTo>
                    <a:pt x="155120" y="363220"/>
                    <a:pt x="143881" y="334074"/>
                    <a:pt x="133975" y="311405"/>
                  </a:cubicBezTo>
                  <a:lnTo>
                    <a:pt x="133975" y="311405"/>
                  </a:lnTo>
                  <a:cubicBezTo>
                    <a:pt x="97207" y="227870"/>
                    <a:pt x="55870" y="146431"/>
                    <a:pt x="10149" y="67469"/>
                  </a:cubicBezTo>
                  <a:cubicBezTo>
                    <a:pt x="-3661" y="43848"/>
                    <a:pt x="-5473" y="24512"/>
                    <a:pt x="3387" y="12510"/>
                  </a:cubicBezTo>
                  <a:cubicBezTo>
                    <a:pt x="16912" y="-5874"/>
                    <a:pt x="55775" y="-7778"/>
                    <a:pt x="117687" y="20415"/>
                  </a:cubicBezTo>
                  <a:cubicBezTo>
                    <a:pt x="278182" y="93282"/>
                    <a:pt x="430582" y="229204"/>
                    <a:pt x="536787" y="369983"/>
                  </a:cubicBezTo>
                  <a:lnTo>
                    <a:pt x="536787" y="369983"/>
                  </a:lnTo>
                  <a:cubicBezTo>
                    <a:pt x="477921" y="500094"/>
                    <a:pt x="385338" y="612108"/>
                    <a:pt x="268657" y="694404"/>
                  </a:cubicBezTo>
                </a:path>
              </a:pathLst>
            </a:custGeom>
            <a:noFill/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6124244" y="3273252"/>
              <a:ext cx="635838" cy="544272"/>
            </a:xfrm>
            <a:custGeom>
              <a:avLst/>
              <a:gdLst/>
              <a:ahLst/>
              <a:cxnLst/>
              <a:rect l="l" t="t" r="r" b="b"/>
              <a:pathLst>
                <a:path w="635838" h="544272" extrusionOk="0">
                  <a:moveTo>
                    <a:pt x="101160" y="543195"/>
                  </a:moveTo>
                  <a:cubicBezTo>
                    <a:pt x="173551" y="463185"/>
                    <a:pt x="247084" y="383652"/>
                    <a:pt x="325284" y="311166"/>
                  </a:cubicBezTo>
                  <a:cubicBezTo>
                    <a:pt x="345478" y="292116"/>
                    <a:pt x="368242" y="270971"/>
                    <a:pt x="386817" y="254778"/>
                  </a:cubicBezTo>
                  <a:lnTo>
                    <a:pt x="386817" y="254778"/>
                  </a:lnTo>
                  <a:cubicBezTo>
                    <a:pt x="455967" y="195151"/>
                    <a:pt x="528358" y="139335"/>
                    <a:pt x="603604" y="87615"/>
                  </a:cubicBezTo>
                  <a:cubicBezTo>
                    <a:pt x="626179" y="72279"/>
                    <a:pt x="636181" y="55515"/>
                    <a:pt x="633323" y="40942"/>
                  </a:cubicBezTo>
                  <a:cubicBezTo>
                    <a:pt x="628942" y="18559"/>
                    <a:pt x="594651" y="175"/>
                    <a:pt x="526644" y="-968"/>
                  </a:cubicBezTo>
                  <a:cubicBezTo>
                    <a:pt x="350431" y="-3921"/>
                    <a:pt x="154406" y="53515"/>
                    <a:pt x="-1994" y="135145"/>
                  </a:cubicBezTo>
                  <a:lnTo>
                    <a:pt x="-471" y="135811"/>
                  </a:lnTo>
                  <a:lnTo>
                    <a:pt x="-1898" y="135145"/>
                  </a:lnTo>
                  <a:cubicBezTo>
                    <a:pt x="-4566" y="277924"/>
                    <a:pt x="30962" y="418798"/>
                    <a:pt x="101160" y="543195"/>
                  </a:cubicBezTo>
                </a:path>
              </a:pathLst>
            </a:custGeom>
            <a:noFill/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6124479" y="3038318"/>
              <a:ext cx="538824" cy="695576"/>
            </a:xfrm>
            <a:custGeom>
              <a:avLst/>
              <a:gdLst/>
              <a:ahLst/>
              <a:cxnLst/>
              <a:rect l="l" t="t" r="r" b="b"/>
              <a:pathLst>
                <a:path w="538824" h="695576" extrusionOk="0">
                  <a:moveTo>
                    <a:pt x="266376" y="694500"/>
                  </a:moveTo>
                  <a:cubicBezTo>
                    <a:pt x="297427" y="591249"/>
                    <a:pt x="329811" y="487903"/>
                    <a:pt x="369341" y="388747"/>
                  </a:cubicBezTo>
                  <a:cubicBezTo>
                    <a:pt x="379627" y="363220"/>
                    <a:pt x="390868" y="334074"/>
                    <a:pt x="400774" y="311405"/>
                  </a:cubicBezTo>
                  <a:lnTo>
                    <a:pt x="400774" y="311405"/>
                  </a:lnTo>
                  <a:cubicBezTo>
                    <a:pt x="437540" y="227870"/>
                    <a:pt x="478879" y="146431"/>
                    <a:pt x="524599" y="67469"/>
                  </a:cubicBezTo>
                  <a:cubicBezTo>
                    <a:pt x="538410" y="43848"/>
                    <a:pt x="540219" y="24512"/>
                    <a:pt x="531362" y="12510"/>
                  </a:cubicBezTo>
                  <a:cubicBezTo>
                    <a:pt x="517835" y="-5874"/>
                    <a:pt x="478974" y="-7778"/>
                    <a:pt x="417062" y="20415"/>
                  </a:cubicBezTo>
                  <a:cubicBezTo>
                    <a:pt x="256564" y="93282"/>
                    <a:pt x="104164" y="229204"/>
                    <a:pt x="-2038" y="369983"/>
                  </a:cubicBezTo>
                  <a:lnTo>
                    <a:pt x="-2038" y="369983"/>
                  </a:lnTo>
                  <a:cubicBezTo>
                    <a:pt x="56826" y="500094"/>
                    <a:pt x="149408" y="612108"/>
                    <a:pt x="266090" y="694404"/>
                  </a:cubicBezTo>
                </a:path>
              </a:pathLst>
            </a:custGeom>
            <a:noFill/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sp>
        <p:nvSpPr>
          <p:cNvPr id="3" name="CaixaDeTexto 2">
            <a:extLst>
              <a:ext uri="{FF2B5EF4-FFF2-40B4-BE49-F238E27FC236}">
                <a16:creationId xmlns:a16="http://schemas.microsoft.com/office/drawing/2014/main" id="{B07EE777-5894-2B54-6BFB-085E9BA41BE8}"/>
              </a:ext>
            </a:extLst>
          </p:cNvPr>
          <p:cNvSpPr txBox="1"/>
          <p:nvPr/>
        </p:nvSpPr>
        <p:spPr>
          <a:xfrm>
            <a:off x="6612939" y="2562434"/>
            <a:ext cx="4094376" cy="175432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spcBef>
                <a:spcPts val="1400"/>
              </a:spcBef>
            </a:pPr>
            <a:r>
              <a:rPr lang="pt-BR" sz="3600" b="1" i="1" dirty="0">
                <a:solidFill>
                  <a:schemeClr val="bg1"/>
                </a:solidFill>
                <a:latin typeface="+mj-lt"/>
              </a:rPr>
              <a:t>Introdução aos tipos de Modelos de Negócios</a:t>
            </a:r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63502DCC-E120-B45D-4860-CB97E1D931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6193163" flipH="1" flipV="1">
            <a:off x="-2839984" y="-2221173"/>
            <a:ext cx="9017865" cy="9567214"/>
          </a:xfrm>
          <a:prstGeom prst="rect">
            <a:avLst/>
          </a:prstGeom>
        </p:spPr>
      </p:pic>
    </p:spTree>
  </p:cSld>
  <p:clrMapOvr>
    <a:masterClrMapping/>
  </p:clrMapOvr>
  <p:transition spd="slow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770FE6DB-92BC-EF53-92FF-E143ECF64C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8" r="-9958"/>
          <a:stretch/>
        </p:blipFill>
        <p:spPr>
          <a:xfrm>
            <a:off x="0" y="631"/>
            <a:ext cx="10365392" cy="6913639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0026E656-16C2-43E8-A8D7-BDF1910078ED}"/>
              </a:ext>
            </a:extLst>
          </p:cNvPr>
          <p:cNvSpPr/>
          <p:nvPr/>
        </p:nvSpPr>
        <p:spPr>
          <a:xfrm flipH="1">
            <a:off x="2930377" y="-27819"/>
            <a:ext cx="9261623" cy="6913639"/>
          </a:xfrm>
          <a:prstGeom prst="rect">
            <a:avLst/>
          </a:prstGeom>
          <a:gradFill flip="none" rotWithShape="1">
            <a:gsLst>
              <a:gs pos="50000">
                <a:schemeClr val="bg1"/>
              </a:gs>
              <a:gs pos="100000">
                <a:schemeClr val="accent3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Gráfico 3">
            <a:extLst>
              <a:ext uri="{FF2B5EF4-FFF2-40B4-BE49-F238E27FC236}">
                <a16:creationId xmlns:a16="http://schemas.microsoft.com/office/drawing/2014/main" id="{312FEFA6-F1EF-4F56-97C5-0A160AC21A69}"/>
              </a:ext>
            </a:extLst>
          </p:cNvPr>
          <p:cNvSpPr/>
          <p:nvPr/>
        </p:nvSpPr>
        <p:spPr>
          <a:xfrm rot="1473581" flipH="1">
            <a:off x="5635839" y="127851"/>
            <a:ext cx="9121626" cy="7162245"/>
          </a:xfrm>
          <a:custGeom>
            <a:avLst/>
            <a:gdLst>
              <a:gd name="connsiteX0" fmla="*/ -1004 w 9121626"/>
              <a:gd name="connsiteY0" fmla="*/ 3692959 h 7162245"/>
              <a:gd name="connsiteX1" fmla="*/ 4011279 w 9121626"/>
              <a:gd name="connsiteY1" fmla="*/ 2277716 h 7162245"/>
              <a:gd name="connsiteX2" fmla="*/ 5025288 w 9121626"/>
              <a:gd name="connsiteY2" fmla="*/ 1849740 h 7162245"/>
              <a:gd name="connsiteX3" fmla="*/ 5025288 w 9121626"/>
              <a:gd name="connsiteY3" fmla="*/ 1849740 h 7162245"/>
              <a:gd name="connsiteX4" fmla="*/ 8213241 w 9121626"/>
              <a:gd name="connsiteY4" fmla="*/ 168227 h 7162245"/>
              <a:gd name="connsiteX5" fmla="*/ 8935444 w 9121626"/>
              <a:gd name="connsiteY5" fmla="*/ 67313 h 7162245"/>
              <a:gd name="connsiteX6" fmla="*/ 8852760 w 9121626"/>
              <a:gd name="connsiteY6" fmla="*/ 1574959 h 7162245"/>
              <a:gd name="connsiteX7" fmla="*/ 4328612 w 9121626"/>
              <a:gd name="connsiteY7" fmla="*/ 7161757 h 7162245"/>
              <a:gd name="connsiteX8" fmla="*/ 4328612 w 9121626"/>
              <a:gd name="connsiteY8" fmla="*/ 7161757 h 7162245"/>
              <a:gd name="connsiteX9" fmla="*/ 3856 w 9121626"/>
              <a:gd name="connsiteY9" fmla="*/ 3692959 h 7162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21626" h="7162245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gradFill flip="none" rotWithShape="1">
            <a:gsLst>
              <a:gs pos="50000">
                <a:schemeClr val="bg2"/>
              </a:gs>
              <a:gs pos="100000">
                <a:schemeClr val="accent1"/>
              </a:gs>
            </a:gsLst>
            <a:lin ang="2700000" scaled="1"/>
            <a:tileRect/>
          </a:gradFill>
          <a:ln w="121539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4D5070BD-131A-4C7F-A205-4233BF339C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250838" flipH="1">
            <a:off x="6200946" y="-157739"/>
            <a:ext cx="9118825" cy="7173476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1EDEB447-2225-4C86-99FB-45849C8231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1480000">
            <a:off x="7181241" y="-1454109"/>
            <a:ext cx="7053220" cy="8472211"/>
          </a:xfrm>
          <a:prstGeom prst="rect">
            <a:avLst/>
          </a:prstGeom>
        </p:spPr>
      </p:pic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2E0579E7-18AC-48A5-847F-994AADF09206}"/>
              </a:ext>
            </a:extLst>
          </p:cNvPr>
          <p:cNvSpPr/>
          <p:nvPr/>
        </p:nvSpPr>
        <p:spPr>
          <a:xfrm>
            <a:off x="5704765" y="750627"/>
            <a:ext cx="6119988" cy="5356746"/>
          </a:xfrm>
          <a:prstGeom prst="roundRect">
            <a:avLst>
              <a:gd name="adj" fmla="val 2395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Gráfico 3" hidden="1">
            <a:extLst>
              <a:ext uri="{FF2B5EF4-FFF2-40B4-BE49-F238E27FC236}">
                <a16:creationId xmlns:a16="http://schemas.microsoft.com/office/drawing/2014/main" id="{91EA2197-5EFB-4A2D-92EA-078963411F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076D5AD-C2CA-4578-8932-990FBF26FEE8}"/>
              </a:ext>
            </a:extLst>
          </p:cNvPr>
          <p:cNvSpPr txBox="1"/>
          <p:nvPr/>
        </p:nvSpPr>
        <p:spPr>
          <a:xfrm>
            <a:off x="5976023" y="1579044"/>
            <a:ext cx="5610927" cy="359072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30000"/>
              </a:lnSpc>
              <a:spcBef>
                <a:spcPts val="1400"/>
              </a:spcBef>
            </a:pPr>
            <a:r>
              <a:rPr lang="pt-BR" sz="2400" b="1" i="1" dirty="0">
                <a:solidFill>
                  <a:schemeClr val="tx2"/>
                </a:solidFill>
                <a:latin typeface="+mj-lt"/>
              </a:rPr>
              <a:t>B2C – Direta ao consumidor</a:t>
            </a:r>
          </a:p>
          <a:p>
            <a:pPr marL="360000" marR="0" lvl="0" indent="0" algn="l" defTabSz="914400" rtl="0" eaLnBrk="1" fontAlgn="auto" latinLnBrk="0" hangingPunct="1">
              <a:lnSpc>
                <a:spcPct val="130000"/>
              </a:lnSpc>
              <a:spcBef>
                <a:spcPts val="160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Nunito"/>
                <a:ea typeface="+mn-ea"/>
                <a:cs typeface="+mn-cs"/>
              </a:rPr>
              <a:t>O processo de compras é mais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F06478"/>
                </a:solidFill>
                <a:effectLst/>
                <a:uLnTx/>
                <a:uFillTx/>
                <a:latin typeface="Nunito" pitchFamily="2" charset="77"/>
                <a:ea typeface="+mn-ea"/>
                <a:cs typeface="+mn-cs"/>
              </a:rPr>
              <a:t>simplificado e direto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Nunito"/>
                <a:ea typeface="+mn-ea"/>
                <a:cs typeface="+mn-cs"/>
              </a:rPr>
              <a:t>;</a:t>
            </a:r>
          </a:p>
          <a:p>
            <a:pPr marL="360000" marR="0" lvl="0" indent="0" algn="l" defTabSz="914400" rtl="0" eaLnBrk="1" fontAlgn="auto" latinLnBrk="0" hangingPunct="1">
              <a:lnSpc>
                <a:spcPct val="130000"/>
              </a:lnSpc>
              <a:spcBef>
                <a:spcPts val="160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Nunito"/>
                <a:ea typeface="+mn-ea"/>
                <a:cs typeface="+mn-cs"/>
              </a:rPr>
              <a:t>A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F06478"/>
                </a:solidFill>
                <a:effectLst/>
                <a:uLnTx/>
                <a:uFillTx/>
                <a:latin typeface="Nunito" pitchFamily="2" charset="77"/>
                <a:ea typeface="+mn-ea"/>
                <a:cs typeface="+mn-cs"/>
              </a:rPr>
              <a:t>decisão de compra do consumidor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06478"/>
                </a:solidFill>
                <a:effectLst/>
                <a:uLnTx/>
                <a:uFillTx/>
                <a:latin typeface="Nunito"/>
                <a:ea typeface="+mn-ea"/>
                <a:cs typeface="+mn-cs"/>
              </a:rPr>
              <a:t>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Nunito"/>
                <a:ea typeface="+mn-ea"/>
                <a:cs typeface="+mn-cs"/>
              </a:rPr>
              <a:t>é feita por ele mesmo e está muito ligada a preço, desejo ou status;</a:t>
            </a:r>
          </a:p>
          <a:p>
            <a:pPr marL="360000" marR="0" lvl="0" indent="0" algn="l" defTabSz="914400" rtl="0" eaLnBrk="1" fontAlgn="auto" latinLnBrk="0" hangingPunct="1">
              <a:lnSpc>
                <a:spcPct val="130000"/>
              </a:lnSpc>
              <a:spcBef>
                <a:spcPts val="160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Nunito"/>
                <a:ea typeface="+mn-ea"/>
                <a:cs typeface="+mn-cs"/>
              </a:rPr>
              <a:t>A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F06478"/>
                </a:solidFill>
                <a:effectLst/>
                <a:uLnTx/>
                <a:uFillTx/>
                <a:latin typeface="Nunito" pitchFamily="2" charset="77"/>
                <a:ea typeface="+mn-ea"/>
                <a:cs typeface="+mn-cs"/>
              </a:rPr>
              <a:t>comunicação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06478"/>
                </a:solidFill>
                <a:effectLst/>
                <a:uLnTx/>
                <a:uFillTx/>
                <a:latin typeface="Nunito"/>
                <a:ea typeface="+mn-ea"/>
                <a:cs typeface="+mn-cs"/>
              </a:rPr>
              <a:t>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F06478"/>
                </a:solidFill>
                <a:effectLst/>
                <a:uLnTx/>
                <a:uFillTx/>
                <a:latin typeface="Nunito" pitchFamily="2" charset="77"/>
                <a:ea typeface="+mn-ea"/>
                <a:cs typeface="+mn-cs"/>
              </a:rPr>
              <a:t>é direta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Nunito"/>
                <a:ea typeface="+mn-ea"/>
                <a:cs typeface="+mn-cs"/>
              </a:rPr>
              <a:t>da empresa com o consumidor;</a:t>
            </a:r>
          </a:p>
          <a:p>
            <a:pPr marL="360000" marR="0" lvl="0" indent="0" algn="l" defTabSz="914400" rtl="0" eaLnBrk="1" fontAlgn="auto" latinLnBrk="0" hangingPunct="1">
              <a:lnSpc>
                <a:spcPct val="130000"/>
              </a:lnSpc>
              <a:spcBef>
                <a:spcPts val="160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Nunito"/>
                <a:ea typeface="+mn-ea"/>
                <a:cs typeface="+mn-cs"/>
              </a:rPr>
              <a:t>O feedback costuma ser imediato.</a:t>
            </a:r>
          </a:p>
        </p:txBody>
      </p:sp>
      <p:sp>
        <p:nvSpPr>
          <p:cNvPr id="15" name="Gráfico 8">
            <a:extLst>
              <a:ext uri="{FF2B5EF4-FFF2-40B4-BE49-F238E27FC236}">
                <a16:creationId xmlns:a16="http://schemas.microsoft.com/office/drawing/2014/main" id="{B01C986A-1AC0-4311-A043-78EB0F64A9F0}"/>
              </a:ext>
            </a:extLst>
          </p:cNvPr>
          <p:cNvSpPr/>
          <p:nvPr/>
        </p:nvSpPr>
        <p:spPr>
          <a:xfrm rot="18597044" flipH="1">
            <a:off x="-3188240" y="470061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accent4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DBA523C-6147-426F-9ADB-283D2C06BD00}"/>
              </a:ext>
            </a:extLst>
          </p:cNvPr>
          <p:cNvSpPr txBox="1"/>
          <p:nvPr/>
        </p:nvSpPr>
        <p:spPr>
          <a:xfrm>
            <a:off x="335792" y="6181223"/>
            <a:ext cx="394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/>
              <a:t>20</a:t>
            </a:fld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Gráfico 6">
            <a:extLst>
              <a:ext uri="{FF2B5EF4-FFF2-40B4-BE49-F238E27FC236}">
                <a16:creationId xmlns:a16="http://schemas.microsoft.com/office/drawing/2014/main" id="{BBE27955-730A-D2B1-1456-E2628C9CE823}"/>
              </a:ext>
            </a:extLst>
          </p:cNvPr>
          <p:cNvSpPr/>
          <p:nvPr/>
        </p:nvSpPr>
        <p:spPr>
          <a:xfrm>
            <a:off x="6092812" y="2423951"/>
            <a:ext cx="206476" cy="162124"/>
          </a:xfrm>
          <a:custGeom>
            <a:avLst/>
            <a:gdLst>
              <a:gd name="connsiteX0" fmla="*/ -1004 w 6038099"/>
              <a:gd name="connsiteY0" fmla="*/ 2444405 h 4741078"/>
              <a:gd name="connsiteX1" fmla="*/ 2654944 w 6038099"/>
              <a:gd name="connsiteY1" fmla="*/ 1507579 h 4741078"/>
              <a:gd name="connsiteX2" fmla="*/ 3326171 w 6038099"/>
              <a:gd name="connsiteY2" fmla="*/ 1224278 h 4741078"/>
              <a:gd name="connsiteX3" fmla="*/ 3326171 w 6038099"/>
              <a:gd name="connsiteY3" fmla="*/ 1224278 h 4741078"/>
              <a:gd name="connsiteX4" fmla="*/ 5436450 w 6038099"/>
              <a:gd name="connsiteY4" fmla="*/ 111193 h 4741078"/>
              <a:gd name="connsiteX5" fmla="*/ 5914516 w 6038099"/>
              <a:gd name="connsiteY5" fmla="*/ 44393 h 4741078"/>
              <a:gd name="connsiteX6" fmla="*/ 5859783 w 6038099"/>
              <a:gd name="connsiteY6" fmla="*/ 1042385 h 4741078"/>
              <a:gd name="connsiteX7" fmla="*/ 2865004 w 6038099"/>
              <a:gd name="connsiteY7" fmla="*/ 4740590 h 4741078"/>
              <a:gd name="connsiteX8" fmla="*/ 2865004 w 6038099"/>
              <a:gd name="connsiteY8" fmla="*/ 4740590 h 4741078"/>
              <a:gd name="connsiteX9" fmla="*/ 2213 w 6038099"/>
              <a:gd name="connsiteY9" fmla="*/ 2444405 h 4741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38099" h="4741078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bg2"/>
          </a:solidFill>
          <a:ln w="80391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CAF63AA5-69DF-FA5D-C88F-F9620E9667B9}"/>
              </a:ext>
            </a:extLst>
          </p:cNvPr>
          <p:cNvCxnSpPr>
            <a:cxnSpLocks/>
          </p:cNvCxnSpPr>
          <p:nvPr/>
        </p:nvCxnSpPr>
        <p:spPr>
          <a:xfrm>
            <a:off x="6092812" y="2781996"/>
            <a:ext cx="5332108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ráfico 6">
            <a:extLst>
              <a:ext uri="{FF2B5EF4-FFF2-40B4-BE49-F238E27FC236}">
                <a16:creationId xmlns:a16="http://schemas.microsoft.com/office/drawing/2014/main" id="{D96554A1-DDDB-A082-68FB-3E506E84854F}"/>
              </a:ext>
            </a:extLst>
          </p:cNvPr>
          <p:cNvSpPr/>
          <p:nvPr/>
        </p:nvSpPr>
        <p:spPr>
          <a:xfrm>
            <a:off x="6092812" y="3144310"/>
            <a:ext cx="206476" cy="162124"/>
          </a:xfrm>
          <a:custGeom>
            <a:avLst/>
            <a:gdLst>
              <a:gd name="connsiteX0" fmla="*/ -1004 w 6038099"/>
              <a:gd name="connsiteY0" fmla="*/ 2444405 h 4741078"/>
              <a:gd name="connsiteX1" fmla="*/ 2654944 w 6038099"/>
              <a:gd name="connsiteY1" fmla="*/ 1507579 h 4741078"/>
              <a:gd name="connsiteX2" fmla="*/ 3326171 w 6038099"/>
              <a:gd name="connsiteY2" fmla="*/ 1224278 h 4741078"/>
              <a:gd name="connsiteX3" fmla="*/ 3326171 w 6038099"/>
              <a:gd name="connsiteY3" fmla="*/ 1224278 h 4741078"/>
              <a:gd name="connsiteX4" fmla="*/ 5436450 w 6038099"/>
              <a:gd name="connsiteY4" fmla="*/ 111193 h 4741078"/>
              <a:gd name="connsiteX5" fmla="*/ 5914516 w 6038099"/>
              <a:gd name="connsiteY5" fmla="*/ 44393 h 4741078"/>
              <a:gd name="connsiteX6" fmla="*/ 5859783 w 6038099"/>
              <a:gd name="connsiteY6" fmla="*/ 1042385 h 4741078"/>
              <a:gd name="connsiteX7" fmla="*/ 2865004 w 6038099"/>
              <a:gd name="connsiteY7" fmla="*/ 4740590 h 4741078"/>
              <a:gd name="connsiteX8" fmla="*/ 2865004 w 6038099"/>
              <a:gd name="connsiteY8" fmla="*/ 4740590 h 4741078"/>
              <a:gd name="connsiteX9" fmla="*/ 2213 w 6038099"/>
              <a:gd name="connsiteY9" fmla="*/ 2444405 h 4741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38099" h="4741078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bg2"/>
          </a:solidFill>
          <a:ln w="80391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EE92BE13-5745-667E-09A9-9C3AB7C85537}"/>
              </a:ext>
            </a:extLst>
          </p:cNvPr>
          <p:cNvCxnSpPr>
            <a:cxnSpLocks/>
          </p:cNvCxnSpPr>
          <p:nvPr/>
        </p:nvCxnSpPr>
        <p:spPr>
          <a:xfrm>
            <a:off x="6176470" y="3901079"/>
            <a:ext cx="5332108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Gráfico 6">
            <a:extLst>
              <a:ext uri="{FF2B5EF4-FFF2-40B4-BE49-F238E27FC236}">
                <a16:creationId xmlns:a16="http://schemas.microsoft.com/office/drawing/2014/main" id="{E71ED2D3-8AD7-0EB6-DE72-F85B1B2FD2E6}"/>
              </a:ext>
            </a:extLst>
          </p:cNvPr>
          <p:cNvSpPr/>
          <p:nvPr/>
        </p:nvSpPr>
        <p:spPr>
          <a:xfrm>
            <a:off x="6073232" y="4178797"/>
            <a:ext cx="206476" cy="162124"/>
          </a:xfrm>
          <a:custGeom>
            <a:avLst/>
            <a:gdLst>
              <a:gd name="connsiteX0" fmla="*/ -1004 w 6038099"/>
              <a:gd name="connsiteY0" fmla="*/ 2444405 h 4741078"/>
              <a:gd name="connsiteX1" fmla="*/ 2654944 w 6038099"/>
              <a:gd name="connsiteY1" fmla="*/ 1507579 h 4741078"/>
              <a:gd name="connsiteX2" fmla="*/ 3326171 w 6038099"/>
              <a:gd name="connsiteY2" fmla="*/ 1224278 h 4741078"/>
              <a:gd name="connsiteX3" fmla="*/ 3326171 w 6038099"/>
              <a:gd name="connsiteY3" fmla="*/ 1224278 h 4741078"/>
              <a:gd name="connsiteX4" fmla="*/ 5436450 w 6038099"/>
              <a:gd name="connsiteY4" fmla="*/ 111193 h 4741078"/>
              <a:gd name="connsiteX5" fmla="*/ 5914516 w 6038099"/>
              <a:gd name="connsiteY5" fmla="*/ 44393 h 4741078"/>
              <a:gd name="connsiteX6" fmla="*/ 5859783 w 6038099"/>
              <a:gd name="connsiteY6" fmla="*/ 1042385 h 4741078"/>
              <a:gd name="connsiteX7" fmla="*/ 2865004 w 6038099"/>
              <a:gd name="connsiteY7" fmla="*/ 4740590 h 4741078"/>
              <a:gd name="connsiteX8" fmla="*/ 2865004 w 6038099"/>
              <a:gd name="connsiteY8" fmla="*/ 4740590 h 4741078"/>
              <a:gd name="connsiteX9" fmla="*/ 2213 w 6038099"/>
              <a:gd name="connsiteY9" fmla="*/ 2444405 h 4741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38099" h="4741078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bg2"/>
          </a:solidFill>
          <a:ln w="80391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1AD22375-365A-660C-989E-50B18BD7B704}"/>
              </a:ext>
            </a:extLst>
          </p:cNvPr>
          <p:cNvCxnSpPr>
            <a:cxnSpLocks/>
          </p:cNvCxnSpPr>
          <p:nvPr/>
        </p:nvCxnSpPr>
        <p:spPr>
          <a:xfrm>
            <a:off x="6115432" y="4649946"/>
            <a:ext cx="5332108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Gráfico 6">
            <a:extLst>
              <a:ext uri="{FF2B5EF4-FFF2-40B4-BE49-F238E27FC236}">
                <a16:creationId xmlns:a16="http://schemas.microsoft.com/office/drawing/2014/main" id="{6B0E35CE-ADEE-7DED-E9B5-89C41ED3F5E8}"/>
              </a:ext>
            </a:extLst>
          </p:cNvPr>
          <p:cNvSpPr/>
          <p:nvPr/>
        </p:nvSpPr>
        <p:spPr>
          <a:xfrm>
            <a:off x="6092812" y="4871681"/>
            <a:ext cx="206476" cy="162124"/>
          </a:xfrm>
          <a:custGeom>
            <a:avLst/>
            <a:gdLst>
              <a:gd name="connsiteX0" fmla="*/ -1004 w 6038099"/>
              <a:gd name="connsiteY0" fmla="*/ 2444405 h 4741078"/>
              <a:gd name="connsiteX1" fmla="*/ 2654944 w 6038099"/>
              <a:gd name="connsiteY1" fmla="*/ 1507579 h 4741078"/>
              <a:gd name="connsiteX2" fmla="*/ 3326171 w 6038099"/>
              <a:gd name="connsiteY2" fmla="*/ 1224278 h 4741078"/>
              <a:gd name="connsiteX3" fmla="*/ 3326171 w 6038099"/>
              <a:gd name="connsiteY3" fmla="*/ 1224278 h 4741078"/>
              <a:gd name="connsiteX4" fmla="*/ 5436450 w 6038099"/>
              <a:gd name="connsiteY4" fmla="*/ 111193 h 4741078"/>
              <a:gd name="connsiteX5" fmla="*/ 5914516 w 6038099"/>
              <a:gd name="connsiteY5" fmla="*/ 44393 h 4741078"/>
              <a:gd name="connsiteX6" fmla="*/ 5859783 w 6038099"/>
              <a:gd name="connsiteY6" fmla="*/ 1042385 h 4741078"/>
              <a:gd name="connsiteX7" fmla="*/ 2865004 w 6038099"/>
              <a:gd name="connsiteY7" fmla="*/ 4740590 h 4741078"/>
              <a:gd name="connsiteX8" fmla="*/ 2865004 w 6038099"/>
              <a:gd name="connsiteY8" fmla="*/ 4740590 h 4741078"/>
              <a:gd name="connsiteX9" fmla="*/ 2213 w 6038099"/>
              <a:gd name="connsiteY9" fmla="*/ 2444405 h 4741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38099" h="4741078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bg2"/>
          </a:solidFill>
          <a:ln w="80391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00705066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áfico 23">
            <a:extLst>
              <a:ext uri="{FF2B5EF4-FFF2-40B4-BE49-F238E27FC236}">
                <a16:creationId xmlns:a16="http://schemas.microsoft.com/office/drawing/2014/main" id="{C9A4715A-8604-418F-940B-F8487A709F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4011690" flipH="1">
            <a:off x="1222837" y="565073"/>
            <a:ext cx="12827102" cy="10090654"/>
          </a:xfrm>
          <a:prstGeom prst="rect">
            <a:avLst/>
          </a:prstGeom>
        </p:spPr>
      </p:pic>
      <p:pic>
        <p:nvPicPr>
          <p:cNvPr id="1030" name="Picture 6" descr="Qual é o seu negócio?: Franquia - Boutique de Rua">
            <a:extLst>
              <a:ext uri="{FF2B5EF4-FFF2-40B4-BE49-F238E27FC236}">
                <a16:creationId xmlns:a16="http://schemas.microsoft.com/office/drawing/2014/main" id="{0DB50B32-B74E-4A82-61B6-15421F4173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6119" y="0"/>
            <a:ext cx="9550400" cy="716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tângulo 20">
            <a:extLst>
              <a:ext uri="{FF2B5EF4-FFF2-40B4-BE49-F238E27FC236}">
                <a16:creationId xmlns:a16="http://schemas.microsoft.com/office/drawing/2014/main" id="{D3971361-FD04-48DB-AF95-7760AA89FBF8}"/>
              </a:ext>
            </a:extLst>
          </p:cNvPr>
          <p:cNvSpPr/>
          <p:nvPr/>
        </p:nvSpPr>
        <p:spPr>
          <a:xfrm>
            <a:off x="-192977" y="0"/>
            <a:ext cx="12192000" cy="6858001"/>
          </a:xfrm>
          <a:prstGeom prst="rect">
            <a:avLst/>
          </a:prstGeom>
          <a:gradFill flip="none" rotWithShape="1">
            <a:gsLst>
              <a:gs pos="39000">
                <a:schemeClr val="tx2"/>
              </a:gs>
              <a:gs pos="100000">
                <a:schemeClr val="accent3">
                  <a:alpha val="15000"/>
                </a:schemeClr>
              </a:gs>
              <a:gs pos="72000">
                <a:schemeClr val="tx2">
                  <a:alpha val="10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" name="Gráfico 1" hidden="1">
            <a:extLst>
              <a:ext uri="{FF2B5EF4-FFF2-40B4-BE49-F238E27FC236}">
                <a16:creationId xmlns:a16="http://schemas.microsoft.com/office/drawing/2014/main" id="{CFCA2B43-FADD-4264-9729-D1A3450298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25" name="Gráfico 8">
            <a:extLst>
              <a:ext uri="{FF2B5EF4-FFF2-40B4-BE49-F238E27FC236}">
                <a16:creationId xmlns:a16="http://schemas.microsoft.com/office/drawing/2014/main" id="{7B559F09-8D5B-4FA5-890A-31F948CFD0D9}"/>
              </a:ext>
            </a:extLst>
          </p:cNvPr>
          <p:cNvSpPr/>
          <p:nvPr/>
        </p:nvSpPr>
        <p:spPr>
          <a:xfrm rot="18597044" flipH="1">
            <a:off x="-3188240" y="470061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7C714550-FCFE-4215-83DB-2647CBE912E0}"/>
              </a:ext>
            </a:extLst>
          </p:cNvPr>
          <p:cNvSpPr txBox="1"/>
          <p:nvPr/>
        </p:nvSpPr>
        <p:spPr>
          <a:xfrm>
            <a:off x="335792" y="6181223"/>
            <a:ext cx="394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B1EA48-AE99-4102-B15A-1A3323D208F4}" type="slidenum">
              <a:rPr lang="pt-BR" sz="1400" smtClean="0">
                <a:solidFill>
                  <a:schemeClr val="bg2"/>
                </a:solidFill>
                <a:latin typeface="+mj-lt"/>
              </a:rPr>
              <a:pPr/>
              <a:t>21</a:t>
            </a:fld>
            <a:endParaRPr lang="pt-BR" sz="1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ED2D2E1-7F5C-4ED7-AF4B-6861F8A9B2F3}"/>
              </a:ext>
            </a:extLst>
          </p:cNvPr>
          <p:cNvSpPr txBox="1"/>
          <p:nvPr/>
        </p:nvSpPr>
        <p:spPr>
          <a:xfrm>
            <a:off x="628281" y="1239590"/>
            <a:ext cx="3712190" cy="38472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3600" i="1" dirty="0">
                <a:solidFill>
                  <a:srgbClr val="FFCD00"/>
                </a:solidFill>
                <a:latin typeface="+mj-lt"/>
              </a:rPr>
              <a:t>Exemplo:</a:t>
            </a:r>
          </a:p>
          <a:p>
            <a:r>
              <a:rPr lang="pt-BR" sz="4800" i="1" dirty="0">
                <a:solidFill>
                  <a:schemeClr val="bg1"/>
                </a:solidFill>
                <a:latin typeface="+mj-lt"/>
              </a:rPr>
              <a:t>Boutique de Rua </a:t>
            </a:r>
            <a:br>
              <a:rPr lang="pt-BR" sz="4800" i="1" dirty="0">
                <a:solidFill>
                  <a:schemeClr val="bg1"/>
                </a:solidFill>
                <a:latin typeface="+mj-lt"/>
              </a:rPr>
            </a:br>
            <a:br>
              <a:rPr lang="pt-BR" sz="2800" i="1" dirty="0">
                <a:solidFill>
                  <a:schemeClr val="bg1"/>
                </a:solidFill>
                <a:latin typeface="+mj-lt"/>
              </a:rPr>
            </a:br>
            <a:r>
              <a:rPr lang="pt-BR" sz="2800" dirty="0">
                <a:solidFill>
                  <a:schemeClr val="bg1"/>
                </a:solidFill>
                <a:latin typeface="Nunito" pitchFamily="2" charset="77"/>
              </a:rPr>
              <a:t>Uma van que vende roupas e atende o cliente em casa.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84217508"/>
      </p:ext>
    </p:extLst>
  </p:cSld>
  <p:clrMapOvr>
    <a:masterClrMapping/>
  </p:clrMapOvr>
  <p:transition spd="slow"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A67A54C-B2C6-48F0-83D0-C3C34989BCF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93" r="1641" b="18030"/>
          <a:stretch/>
        </p:blipFill>
        <p:spPr>
          <a:xfrm>
            <a:off x="0" y="1"/>
            <a:ext cx="8748215" cy="6913638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0026E656-16C2-43E8-A8D7-BDF1910078ED}"/>
              </a:ext>
            </a:extLst>
          </p:cNvPr>
          <p:cNvSpPr/>
          <p:nvPr/>
        </p:nvSpPr>
        <p:spPr>
          <a:xfrm flipH="1">
            <a:off x="2893324" y="0"/>
            <a:ext cx="9298675" cy="6913639"/>
          </a:xfrm>
          <a:prstGeom prst="rect">
            <a:avLst/>
          </a:prstGeom>
          <a:gradFill flip="none" rotWithShape="1">
            <a:gsLst>
              <a:gs pos="50000">
                <a:schemeClr val="bg1"/>
              </a:gs>
              <a:gs pos="100000">
                <a:schemeClr val="accent3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Gráfico 3">
            <a:extLst>
              <a:ext uri="{FF2B5EF4-FFF2-40B4-BE49-F238E27FC236}">
                <a16:creationId xmlns:a16="http://schemas.microsoft.com/office/drawing/2014/main" id="{FDA6A00B-E591-8C14-84F3-BC199174308E}"/>
              </a:ext>
            </a:extLst>
          </p:cNvPr>
          <p:cNvSpPr/>
          <p:nvPr/>
        </p:nvSpPr>
        <p:spPr>
          <a:xfrm rot="1473581" flipH="1">
            <a:off x="4758025" y="127851"/>
            <a:ext cx="9121626" cy="7162245"/>
          </a:xfrm>
          <a:custGeom>
            <a:avLst/>
            <a:gdLst>
              <a:gd name="connsiteX0" fmla="*/ -1004 w 9121626"/>
              <a:gd name="connsiteY0" fmla="*/ 3692959 h 7162245"/>
              <a:gd name="connsiteX1" fmla="*/ 4011279 w 9121626"/>
              <a:gd name="connsiteY1" fmla="*/ 2277716 h 7162245"/>
              <a:gd name="connsiteX2" fmla="*/ 5025288 w 9121626"/>
              <a:gd name="connsiteY2" fmla="*/ 1849740 h 7162245"/>
              <a:gd name="connsiteX3" fmla="*/ 5025288 w 9121626"/>
              <a:gd name="connsiteY3" fmla="*/ 1849740 h 7162245"/>
              <a:gd name="connsiteX4" fmla="*/ 8213241 w 9121626"/>
              <a:gd name="connsiteY4" fmla="*/ 168227 h 7162245"/>
              <a:gd name="connsiteX5" fmla="*/ 8935444 w 9121626"/>
              <a:gd name="connsiteY5" fmla="*/ 67313 h 7162245"/>
              <a:gd name="connsiteX6" fmla="*/ 8852760 w 9121626"/>
              <a:gd name="connsiteY6" fmla="*/ 1574959 h 7162245"/>
              <a:gd name="connsiteX7" fmla="*/ 4328612 w 9121626"/>
              <a:gd name="connsiteY7" fmla="*/ 7161757 h 7162245"/>
              <a:gd name="connsiteX8" fmla="*/ 4328612 w 9121626"/>
              <a:gd name="connsiteY8" fmla="*/ 7161757 h 7162245"/>
              <a:gd name="connsiteX9" fmla="*/ 3856 w 9121626"/>
              <a:gd name="connsiteY9" fmla="*/ 3692959 h 7162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21626" h="7162245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gradFill flip="none" rotWithShape="1">
            <a:gsLst>
              <a:gs pos="50000">
                <a:schemeClr val="bg2"/>
              </a:gs>
              <a:gs pos="100000">
                <a:schemeClr val="accent1"/>
              </a:gs>
            </a:gsLst>
            <a:lin ang="2700000" scaled="1"/>
            <a:tileRect/>
          </a:gradFill>
          <a:ln w="121539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pic>
        <p:nvPicPr>
          <p:cNvPr id="21" name="Gráfico 20">
            <a:extLst>
              <a:ext uri="{FF2B5EF4-FFF2-40B4-BE49-F238E27FC236}">
                <a16:creationId xmlns:a16="http://schemas.microsoft.com/office/drawing/2014/main" id="{128C4425-B92E-E2D8-E6D4-74E327F4B4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250838" flipH="1">
            <a:off x="5323132" y="-157739"/>
            <a:ext cx="9118825" cy="7173476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id="{BBABFBF0-0894-85B9-3B1B-151525FBE0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1480000">
            <a:off x="6303427" y="-1454109"/>
            <a:ext cx="7053220" cy="8472211"/>
          </a:xfrm>
          <a:prstGeom prst="rect">
            <a:avLst/>
          </a:prstGeom>
        </p:spPr>
      </p:pic>
      <p:sp>
        <p:nvSpPr>
          <p:cNvPr id="15" name="Gráfico 8">
            <a:extLst>
              <a:ext uri="{FF2B5EF4-FFF2-40B4-BE49-F238E27FC236}">
                <a16:creationId xmlns:a16="http://schemas.microsoft.com/office/drawing/2014/main" id="{B01C986A-1AC0-4311-A043-78EB0F64A9F0}"/>
              </a:ext>
            </a:extLst>
          </p:cNvPr>
          <p:cNvSpPr/>
          <p:nvPr/>
        </p:nvSpPr>
        <p:spPr>
          <a:xfrm rot="18597044" flipH="1">
            <a:off x="-3188240" y="470061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accent4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DBA523C-6147-426F-9ADB-283D2C06BD00}"/>
              </a:ext>
            </a:extLst>
          </p:cNvPr>
          <p:cNvSpPr txBox="1"/>
          <p:nvPr/>
        </p:nvSpPr>
        <p:spPr>
          <a:xfrm>
            <a:off x="335791" y="6181223"/>
            <a:ext cx="5103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/>
              <a:t>22</a:t>
            </a:fld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Retângulo: Cantos Arredondados 13">
            <a:extLst>
              <a:ext uri="{FF2B5EF4-FFF2-40B4-BE49-F238E27FC236}">
                <a16:creationId xmlns:a16="http://schemas.microsoft.com/office/drawing/2014/main" id="{AFE4EA8D-A689-6155-348A-6AF6BB362EC5}"/>
              </a:ext>
            </a:extLst>
          </p:cNvPr>
          <p:cNvSpPr/>
          <p:nvPr/>
        </p:nvSpPr>
        <p:spPr>
          <a:xfrm>
            <a:off x="4190778" y="504967"/>
            <a:ext cx="7606677" cy="5848066"/>
          </a:xfrm>
          <a:prstGeom prst="roundRect">
            <a:avLst>
              <a:gd name="adj" fmla="val 2395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Gráfico 3" hidden="1">
            <a:extLst>
              <a:ext uri="{FF2B5EF4-FFF2-40B4-BE49-F238E27FC236}">
                <a16:creationId xmlns:a16="http://schemas.microsoft.com/office/drawing/2014/main" id="{91EA2197-5EFB-4A2D-92EA-078963411F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076D5AD-C2CA-4578-8932-990FBF26FEE8}"/>
              </a:ext>
            </a:extLst>
          </p:cNvPr>
          <p:cNvSpPr txBox="1"/>
          <p:nvPr/>
        </p:nvSpPr>
        <p:spPr>
          <a:xfrm>
            <a:off x="4453690" y="1314357"/>
            <a:ext cx="7119611" cy="412010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Bef>
                <a:spcPts val="1400"/>
              </a:spcBef>
            </a:pPr>
            <a:r>
              <a:rPr lang="pt-BR" sz="2400" b="1" i="1" dirty="0">
                <a:solidFill>
                  <a:schemeClr val="tx2"/>
                </a:solidFill>
                <a:latin typeface="+mj-lt"/>
              </a:rPr>
              <a:t>B2B – Direta a outras empresas</a:t>
            </a:r>
          </a:p>
          <a:p>
            <a:pPr marL="360000" marR="0" lvl="0" indent="0" algn="l" defTabSz="914400" rtl="0" eaLnBrk="1" fontAlgn="auto" latinLnBrk="0" hangingPunct="1">
              <a:lnSpc>
                <a:spcPct val="130000"/>
              </a:lnSpc>
              <a:spcBef>
                <a:spcPts val="160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Nunito"/>
                <a:ea typeface="+mn-ea"/>
                <a:cs typeface="+mn-cs"/>
              </a:rPr>
              <a:t>A decisão de compra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F06478"/>
                </a:solidFill>
                <a:effectLst/>
                <a:uLnTx/>
                <a:uFillTx/>
                <a:latin typeface="Nunito" pitchFamily="2" charset="77"/>
                <a:ea typeface="+mn-ea"/>
                <a:cs typeface="+mn-cs"/>
              </a:rPr>
              <a:t>envolve um número de maior de pessoas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Nunito"/>
                <a:ea typeface="+mn-ea"/>
                <a:cs typeface="+mn-cs"/>
              </a:rPr>
              <a:t>, desde o comprador até o presidente da empresa;</a:t>
            </a:r>
          </a:p>
          <a:p>
            <a:pPr marL="360000" marR="0" lvl="0" indent="0" algn="l" defTabSz="914400" rtl="0" eaLnBrk="1" fontAlgn="auto" latinLnBrk="0" hangingPunct="1">
              <a:lnSpc>
                <a:spcPct val="130000"/>
              </a:lnSpc>
              <a:spcBef>
                <a:spcPts val="160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Nunito"/>
                <a:ea typeface="+mn-ea"/>
                <a:cs typeface="+mn-cs"/>
              </a:rPr>
              <a:t>O tempo de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F06478"/>
                </a:solidFill>
                <a:effectLst/>
                <a:uLnTx/>
                <a:uFillTx/>
                <a:latin typeface="Nunito" pitchFamily="2" charset="77"/>
                <a:ea typeface="+mn-ea"/>
                <a:cs typeface="+mn-cs"/>
              </a:rPr>
              <a:t>negociação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06478"/>
                </a:solidFill>
                <a:effectLst/>
                <a:uLnTx/>
                <a:uFillTx/>
                <a:latin typeface="Nunito"/>
                <a:ea typeface="+mn-ea"/>
                <a:cs typeface="+mn-cs"/>
              </a:rPr>
              <a:t>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Nunito"/>
                <a:ea typeface="+mn-ea"/>
                <a:cs typeface="+mn-cs"/>
              </a:rPr>
              <a:t>costuma ser mais extenso, muito pela complexidade da venda quanto pela quantidade de pessoas envolvidas;</a:t>
            </a:r>
          </a:p>
          <a:p>
            <a:pPr marL="360000" marR="0" lvl="0" indent="0" algn="l" defTabSz="914400" rtl="0" eaLnBrk="1" fontAlgn="auto" latinLnBrk="0" hangingPunct="1">
              <a:lnSpc>
                <a:spcPct val="130000"/>
              </a:lnSpc>
              <a:spcBef>
                <a:spcPts val="160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Nunito"/>
                <a:ea typeface="+mn-ea"/>
                <a:cs typeface="+mn-cs"/>
              </a:rPr>
              <a:t>O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F06478"/>
                </a:solidFill>
                <a:effectLst/>
                <a:uLnTx/>
                <a:uFillTx/>
                <a:latin typeface="Nunito" pitchFamily="2" charset="77"/>
                <a:ea typeface="+mn-ea"/>
                <a:cs typeface="+mn-cs"/>
              </a:rPr>
              <a:t>comprador já possui informações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Nunito"/>
                <a:ea typeface="+mn-ea"/>
                <a:cs typeface="+mn-cs"/>
              </a:rPr>
              <a:t>sobre os produtos/serviços antes mesmo de falar com a empresa vendedora;</a:t>
            </a:r>
          </a:p>
          <a:p>
            <a:pPr marL="360000" marR="0" lvl="0" indent="0" algn="l" defTabSz="914400" rtl="0" eaLnBrk="1" fontAlgn="auto" latinLnBrk="0" hangingPunct="1">
              <a:lnSpc>
                <a:spcPct val="130000"/>
              </a:lnSpc>
              <a:spcBef>
                <a:spcPts val="160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-70" normalizeH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Nunito"/>
                <a:ea typeface="+mn-ea"/>
                <a:cs typeface="+mn-cs"/>
              </a:rPr>
              <a:t>É possível manter um logo </a:t>
            </a:r>
            <a:r>
              <a:rPr kumimoji="0" lang="pt-BR" sz="1600" b="1" i="0" u="none" strike="noStrike" kern="1200" cap="none" spc="-70" normalizeH="0" noProof="0" dirty="0">
                <a:ln>
                  <a:noFill/>
                </a:ln>
                <a:solidFill>
                  <a:srgbClr val="F06478"/>
                </a:solidFill>
                <a:effectLst/>
                <a:uLnTx/>
                <a:uFillTx/>
                <a:latin typeface="Nunito" pitchFamily="2" charset="77"/>
                <a:ea typeface="+mn-ea"/>
                <a:cs typeface="+mn-cs"/>
              </a:rPr>
              <a:t>relacionamento de negócios </a:t>
            </a:r>
            <a:r>
              <a:rPr kumimoji="0" lang="pt-BR" sz="1600" b="0" i="0" u="none" strike="noStrike" kern="1200" cap="none" spc="-70" normalizeH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Nunito"/>
                <a:ea typeface="+mn-ea"/>
                <a:cs typeface="+mn-cs"/>
              </a:rPr>
              <a:t>com o mesmo cliente.</a:t>
            </a:r>
          </a:p>
        </p:txBody>
      </p:sp>
      <p:sp>
        <p:nvSpPr>
          <p:cNvPr id="7" name="Gráfico 6">
            <a:extLst>
              <a:ext uri="{FF2B5EF4-FFF2-40B4-BE49-F238E27FC236}">
                <a16:creationId xmlns:a16="http://schemas.microsoft.com/office/drawing/2014/main" id="{2323F46C-2C45-F353-09EB-659A0B16D7AE}"/>
              </a:ext>
            </a:extLst>
          </p:cNvPr>
          <p:cNvSpPr/>
          <p:nvPr/>
        </p:nvSpPr>
        <p:spPr>
          <a:xfrm>
            <a:off x="4576522" y="2030939"/>
            <a:ext cx="206476" cy="162124"/>
          </a:xfrm>
          <a:custGeom>
            <a:avLst/>
            <a:gdLst>
              <a:gd name="connsiteX0" fmla="*/ -1004 w 6038099"/>
              <a:gd name="connsiteY0" fmla="*/ 2444405 h 4741078"/>
              <a:gd name="connsiteX1" fmla="*/ 2654944 w 6038099"/>
              <a:gd name="connsiteY1" fmla="*/ 1507579 h 4741078"/>
              <a:gd name="connsiteX2" fmla="*/ 3326171 w 6038099"/>
              <a:gd name="connsiteY2" fmla="*/ 1224278 h 4741078"/>
              <a:gd name="connsiteX3" fmla="*/ 3326171 w 6038099"/>
              <a:gd name="connsiteY3" fmla="*/ 1224278 h 4741078"/>
              <a:gd name="connsiteX4" fmla="*/ 5436450 w 6038099"/>
              <a:gd name="connsiteY4" fmla="*/ 111193 h 4741078"/>
              <a:gd name="connsiteX5" fmla="*/ 5914516 w 6038099"/>
              <a:gd name="connsiteY5" fmla="*/ 44393 h 4741078"/>
              <a:gd name="connsiteX6" fmla="*/ 5859783 w 6038099"/>
              <a:gd name="connsiteY6" fmla="*/ 1042385 h 4741078"/>
              <a:gd name="connsiteX7" fmla="*/ 2865004 w 6038099"/>
              <a:gd name="connsiteY7" fmla="*/ 4740590 h 4741078"/>
              <a:gd name="connsiteX8" fmla="*/ 2865004 w 6038099"/>
              <a:gd name="connsiteY8" fmla="*/ 4740590 h 4741078"/>
              <a:gd name="connsiteX9" fmla="*/ 2213 w 6038099"/>
              <a:gd name="connsiteY9" fmla="*/ 2444405 h 4741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38099" h="4741078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bg2"/>
          </a:solidFill>
          <a:ln w="80391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0A4DAE78-5725-86F3-78A3-D52B40305B1B}"/>
              </a:ext>
            </a:extLst>
          </p:cNvPr>
          <p:cNvCxnSpPr>
            <a:cxnSpLocks/>
          </p:cNvCxnSpPr>
          <p:nvPr/>
        </p:nvCxnSpPr>
        <p:spPr>
          <a:xfrm>
            <a:off x="4576522" y="2757221"/>
            <a:ext cx="6840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Gráfico 6">
            <a:extLst>
              <a:ext uri="{FF2B5EF4-FFF2-40B4-BE49-F238E27FC236}">
                <a16:creationId xmlns:a16="http://schemas.microsoft.com/office/drawing/2014/main" id="{A1626A07-C23E-58DB-888A-CA7AB01B1FCF}"/>
              </a:ext>
            </a:extLst>
          </p:cNvPr>
          <p:cNvSpPr/>
          <p:nvPr/>
        </p:nvSpPr>
        <p:spPr>
          <a:xfrm>
            <a:off x="4562874" y="3084839"/>
            <a:ext cx="206476" cy="162124"/>
          </a:xfrm>
          <a:custGeom>
            <a:avLst/>
            <a:gdLst>
              <a:gd name="connsiteX0" fmla="*/ -1004 w 6038099"/>
              <a:gd name="connsiteY0" fmla="*/ 2444405 h 4741078"/>
              <a:gd name="connsiteX1" fmla="*/ 2654944 w 6038099"/>
              <a:gd name="connsiteY1" fmla="*/ 1507579 h 4741078"/>
              <a:gd name="connsiteX2" fmla="*/ 3326171 w 6038099"/>
              <a:gd name="connsiteY2" fmla="*/ 1224278 h 4741078"/>
              <a:gd name="connsiteX3" fmla="*/ 3326171 w 6038099"/>
              <a:gd name="connsiteY3" fmla="*/ 1224278 h 4741078"/>
              <a:gd name="connsiteX4" fmla="*/ 5436450 w 6038099"/>
              <a:gd name="connsiteY4" fmla="*/ 111193 h 4741078"/>
              <a:gd name="connsiteX5" fmla="*/ 5914516 w 6038099"/>
              <a:gd name="connsiteY5" fmla="*/ 44393 h 4741078"/>
              <a:gd name="connsiteX6" fmla="*/ 5859783 w 6038099"/>
              <a:gd name="connsiteY6" fmla="*/ 1042385 h 4741078"/>
              <a:gd name="connsiteX7" fmla="*/ 2865004 w 6038099"/>
              <a:gd name="connsiteY7" fmla="*/ 4740590 h 4741078"/>
              <a:gd name="connsiteX8" fmla="*/ 2865004 w 6038099"/>
              <a:gd name="connsiteY8" fmla="*/ 4740590 h 4741078"/>
              <a:gd name="connsiteX9" fmla="*/ 2213 w 6038099"/>
              <a:gd name="connsiteY9" fmla="*/ 2444405 h 4741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38099" h="4741078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bg2"/>
          </a:solidFill>
          <a:ln w="80391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16A2A068-059D-1083-CD52-1866C9E6EB8A}"/>
              </a:ext>
            </a:extLst>
          </p:cNvPr>
          <p:cNvCxnSpPr>
            <a:cxnSpLocks/>
          </p:cNvCxnSpPr>
          <p:nvPr/>
        </p:nvCxnSpPr>
        <p:spPr>
          <a:xfrm>
            <a:off x="4593495" y="3804223"/>
            <a:ext cx="6840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Gráfico 6">
            <a:extLst>
              <a:ext uri="{FF2B5EF4-FFF2-40B4-BE49-F238E27FC236}">
                <a16:creationId xmlns:a16="http://schemas.microsoft.com/office/drawing/2014/main" id="{F7B57E83-B2A3-C968-0717-E81816A8B389}"/>
              </a:ext>
            </a:extLst>
          </p:cNvPr>
          <p:cNvSpPr/>
          <p:nvPr/>
        </p:nvSpPr>
        <p:spPr>
          <a:xfrm>
            <a:off x="4562874" y="4095628"/>
            <a:ext cx="206476" cy="162124"/>
          </a:xfrm>
          <a:custGeom>
            <a:avLst/>
            <a:gdLst>
              <a:gd name="connsiteX0" fmla="*/ -1004 w 6038099"/>
              <a:gd name="connsiteY0" fmla="*/ 2444405 h 4741078"/>
              <a:gd name="connsiteX1" fmla="*/ 2654944 w 6038099"/>
              <a:gd name="connsiteY1" fmla="*/ 1507579 h 4741078"/>
              <a:gd name="connsiteX2" fmla="*/ 3326171 w 6038099"/>
              <a:gd name="connsiteY2" fmla="*/ 1224278 h 4741078"/>
              <a:gd name="connsiteX3" fmla="*/ 3326171 w 6038099"/>
              <a:gd name="connsiteY3" fmla="*/ 1224278 h 4741078"/>
              <a:gd name="connsiteX4" fmla="*/ 5436450 w 6038099"/>
              <a:gd name="connsiteY4" fmla="*/ 111193 h 4741078"/>
              <a:gd name="connsiteX5" fmla="*/ 5914516 w 6038099"/>
              <a:gd name="connsiteY5" fmla="*/ 44393 h 4741078"/>
              <a:gd name="connsiteX6" fmla="*/ 5859783 w 6038099"/>
              <a:gd name="connsiteY6" fmla="*/ 1042385 h 4741078"/>
              <a:gd name="connsiteX7" fmla="*/ 2865004 w 6038099"/>
              <a:gd name="connsiteY7" fmla="*/ 4740590 h 4741078"/>
              <a:gd name="connsiteX8" fmla="*/ 2865004 w 6038099"/>
              <a:gd name="connsiteY8" fmla="*/ 4740590 h 4741078"/>
              <a:gd name="connsiteX9" fmla="*/ 2213 w 6038099"/>
              <a:gd name="connsiteY9" fmla="*/ 2444405 h 4741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38099" h="4741078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bg2"/>
          </a:solidFill>
          <a:ln w="80391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5E59D4B0-7AE4-A9AD-EE19-7B4E4894C683}"/>
              </a:ext>
            </a:extLst>
          </p:cNvPr>
          <p:cNvCxnSpPr>
            <a:cxnSpLocks/>
          </p:cNvCxnSpPr>
          <p:nvPr/>
        </p:nvCxnSpPr>
        <p:spPr>
          <a:xfrm>
            <a:off x="4576522" y="4812841"/>
            <a:ext cx="6840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Gráfico 6">
            <a:extLst>
              <a:ext uri="{FF2B5EF4-FFF2-40B4-BE49-F238E27FC236}">
                <a16:creationId xmlns:a16="http://schemas.microsoft.com/office/drawing/2014/main" id="{6A8061DE-1C44-6AB2-19F1-16EFB950C7AD}"/>
              </a:ext>
            </a:extLst>
          </p:cNvPr>
          <p:cNvSpPr/>
          <p:nvPr/>
        </p:nvSpPr>
        <p:spPr>
          <a:xfrm>
            <a:off x="4601346" y="5083252"/>
            <a:ext cx="206476" cy="162124"/>
          </a:xfrm>
          <a:custGeom>
            <a:avLst/>
            <a:gdLst>
              <a:gd name="connsiteX0" fmla="*/ -1004 w 6038099"/>
              <a:gd name="connsiteY0" fmla="*/ 2444405 h 4741078"/>
              <a:gd name="connsiteX1" fmla="*/ 2654944 w 6038099"/>
              <a:gd name="connsiteY1" fmla="*/ 1507579 h 4741078"/>
              <a:gd name="connsiteX2" fmla="*/ 3326171 w 6038099"/>
              <a:gd name="connsiteY2" fmla="*/ 1224278 h 4741078"/>
              <a:gd name="connsiteX3" fmla="*/ 3326171 w 6038099"/>
              <a:gd name="connsiteY3" fmla="*/ 1224278 h 4741078"/>
              <a:gd name="connsiteX4" fmla="*/ 5436450 w 6038099"/>
              <a:gd name="connsiteY4" fmla="*/ 111193 h 4741078"/>
              <a:gd name="connsiteX5" fmla="*/ 5914516 w 6038099"/>
              <a:gd name="connsiteY5" fmla="*/ 44393 h 4741078"/>
              <a:gd name="connsiteX6" fmla="*/ 5859783 w 6038099"/>
              <a:gd name="connsiteY6" fmla="*/ 1042385 h 4741078"/>
              <a:gd name="connsiteX7" fmla="*/ 2865004 w 6038099"/>
              <a:gd name="connsiteY7" fmla="*/ 4740590 h 4741078"/>
              <a:gd name="connsiteX8" fmla="*/ 2865004 w 6038099"/>
              <a:gd name="connsiteY8" fmla="*/ 4740590 h 4741078"/>
              <a:gd name="connsiteX9" fmla="*/ 2213 w 6038099"/>
              <a:gd name="connsiteY9" fmla="*/ 2444405 h 4741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38099" h="4741078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bg2"/>
          </a:solidFill>
          <a:ln w="80391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45736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ACB3F3B9-B9FC-445B-BC0A-D3306C5AE23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700" r="16093"/>
          <a:stretch/>
        </p:blipFill>
        <p:spPr>
          <a:xfrm>
            <a:off x="2879678" y="0"/>
            <a:ext cx="9312321" cy="6858000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C6E90B4F-FA76-97A9-F9CD-9396C50640A1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gradFill flip="none" rotWithShape="1">
            <a:gsLst>
              <a:gs pos="39000">
                <a:schemeClr val="tx2"/>
              </a:gs>
              <a:gs pos="100000">
                <a:schemeClr val="accent3">
                  <a:alpha val="15000"/>
                </a:schemeClr>
              </a:gs>
              <a:gs pos="72000">
                <a:schemeClr val="tx2">
                  <a:alpha val="10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4" name="Gráfico 23">
            <a:extLst>
              <a:ext uri="{FF2B5EF4-FFF2-40B4-BE49-F238E27FC236}">
                <a16:creationId xmlns:a16="http://schemas.microsoft.com/office/drawing/2014/main" id="{C9A4715A-8604-418F-940B-F8487A709F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6032203" flipH="1">
            <a:off x="2805702" y="-3234842"/>
            <a:ext cx="14834190" cy="11669563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CB1F69CE-29A7-756D-8BF1-9AB941BD5880}"/>
              </a:ext>
            </a:extLst>
          </p:cNvPr>
          <p:cNvSpPr txBox="1"/>
          <p:nvPr/>
        </p:nvSpPr>
        <p:spPr>
          <a:xfrm>
            <a:off x="8542422" y="6065168"/>
            <a:ext cx="3438744" cy="435864"/>
          </a:xfrm>
          <a:prstGeom prst="round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>
              <a:lnSpc>
                <a:spcPct val="130000"/>
              </a:lnSpc>
              <a:spcBef>
                <a:spcPts val="1400"/>
              </a:spcBef>
            </a:pPr>
            <a:r>
              <a:rPr lang="pt-BR" sz="1600" b="1" dirty="0">
                <a:solidFill>
                  <a:schemeClr val="tx1">
                    <a:lumMod val="50000"/>
                  </a:schemeClr>
                </a:solidFill>
              </a:rPr>
              <a:t>Renata Galiotto, </a:t>
            </a:r>
            <a:r>
              <a:rPr lang="pt-BR" sz="1600" dirty="0">
                <a:solidFill>
                  <a:schemeClr val="tx1">
                    <a:lumMod val="50000"/>
                  </a:schemeClr>
                </a:solidFill>
              </a:rPr>
              <a:t>CEO da Ciamed</a:t>
            </a:r>
          </a:p>
        </p:txBody>
      </p:sp>
      <p:pic>
        <p:nvPicPr>
          <p:cNvPr id="2" name="Gráfico 1" hidden="1">
            <a:extLst>
              <a:ext uri="{FF2B5EF4-FFF2-40B4-BE49-F238E27FC236}">
                <a16:creationId xmlns:a16="http://schemas.microsoft.com/office/drawing/2014/main" id="{CFCA2B43-FADD-4264-9729-D1A3450298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25" name="Gráfico 8">
            <a:extLst>
              <a:ext uri="{FF2B5EF4-FFF2-40B4-BE49-F238E27FC236}">
                <a16:creationId xmlns:a16="http://schemas.microsoft.com/office/drawing/2014/main" id="{7B559F09-8D5B-4FA5-890A-31F948CFD0D9}"/>
              </a:ext>
            </a:extLst>
          </p:cNvPr>
          <p:cNvSpPr/>
          <p:nvPr/>
        </p:nvSpPr>
        <p:spPr>
          <a:xfrm rot="18597044" flipH="1">
            <a:off x="-3188240" y="470061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7C714550-FCFE-4215-83DB-2647CBE912E0}"/>
              </a:ext>
            </a:extLst>
          </p:cNvPr>
          <p:cNvSpPr txBox="1"/>
          <p:nvPr/>
        </p:nvSpPr>
        <p:spPr>
          <a:xfrm>
            <a:off x="335792" y="6181223"/>
            <a:ext cx="394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B1EA48-AE99-4102-B15A-1A3323D208F4}" type="slidenum">
              <a:rPr lang="pt-BR" sz="1400" smtClean="0">
                <a:solidFill>
                  <a:schemeClr val="bg2"/>
                </a:solidFill>
                <a:latin typeface="+mj-lt"/>
              </a:rPr>
              <a:pPr/>
              <a:t>23</a:t>
            </a:fld>
            <a:endParaRPr lang="pt-BR" sz="1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D8BDB9A-BE8B-CD45-7047-3515A5B715E0}"/>
              </a:ext>
            </a:extLst>
          </p:cNvPr>
          <p:cNvSpPr txBox="1"/>
          <p:nvPr/>
        </p:nvSpPr>
        <p:spPr>
          <a:xfrm>
            <a:off x="627797" y="1364355"/>
            <a:ext cx="3355267" cy="353943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pt-BR" sz="3600" i="1" dirty="0">
                <a:solidFill>
                  <a:srgbClr val="FFCD00"/>
                </a:solidFill>
                <a:latin typeface="+mj-lt"/>
              </a:rPr>
              <a:t>Exemplo:</a:t>
            </a:r>
          </a:p>
          <a:p>
            <a:r>
              <a:rPr lang="pt-BR" sz="4800" i="1" dirty="0" err="1">
                <a:solidFill>
                  <a:schemeClr val="bg1"/>
                </a:solidFill>
                <a:latin typeface="+mj-lt"/>
              </a:rPr>
              <a:t>Ciamed</a:t>
            </a:r>
            <a:endParaRPr lang="pt-BR" sz="4800" i="1" dirty="0">
              <a:solidFill>
                <a:schemeClr val="bg1"/>
              </a:solidFill>
              <a:latin typeface="+mj-lt"/>
            </a:endParaRPr>
          </a:p>
          <a:p>
            <a:br>
              <a:rPr lang="pt-BR" sz="2800" i="1" dirty="0">
                <a:solidFill>
                  <a:schemeClr val="bg1"/>
                </a:solidFill>
                <a:latin typeface="+mj-lt"/>
              </a:rPr>
            </a:br>
            <a:r>
              <a:rPr lang="pt-BR" sz="2800" dirty="0">
                <a:solidFill>
                  <a:schemeClr val="bg1"/>
                </a:solidFill>
                <a:latin typeface="Nunito" pitchFamily="2" charset="77"/>
              </a:rPr>
              <a:t>Uma distribuidora de medicamentos, presente em todo o Brasil.</a:t>
            </a:r>
            <a:endParaRPr lang="pt-BR" sz="2800" i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78028187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A67A54C-B2C6-48F0-83D0-C3C34989BCF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76" r="-8399"/>
          <a:stretch/>
        </p:blipFill>
        <p:spPr>
          <a:xfrm>
            <a:off x="0" y="0"/>
            <a:ext cx="8279042" cy="68580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0026E656-16C2-43E8-A8D7-BDF1910078ED}"/>
              </a:ext>
            </a:extLst>
          </p:cNvPr>
          <p:cNvSpPr/>
          <p:nvPr/>
        </p:nvSpPr>
        <p:spPr>
          <a:xfrm flipH="1">
            <a:off x="2806446" y="-27819"/>
            <a:ext cx="9385553" cy="6913639"/>
          </a:xfrm>
          <a:prstGeom prst="rect">
            <a:avLst/>
          </a:prstGeom>
          <a:gradFill flip="none" rotWithShape="1">
            <a:gsLst>
              <a:gs pos="50000">
                <a:schemeClr val="bg1"/>
              </a:gs>
              <a:gs pos="100000">
                <a:schemeClr val="accent3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Gráfico 3">
            <a:extLst>
              <a:ext uri="{FF2B5EF4-FFF2-40B4-BE49-F238E27FC236}">
                <a16:creationId xmlns:a16="http://schemas.microsoft.com/office/drawing/2014/main" id="{312FEFA6-F1EF-4F56-97C5-0A160AC21A69}"/>
              </a:ext>
            </a:extLst>
          </p:cNvPr>
          <p:cNvSpPr/>
          <p:nvPr/>
        </p:nvSpPr>
        <p:spPr>
          <a:xfrm rot="1473581" flipH="1">
            <a:off x="5635839" y="127851"/>
            <a:ext cx="9121626" cy="7162245"/>
          </a:xfrm>
          <a:custGeom>
            <a:avLst/>
            <a:gdLst>
              <a:gd name="connsiteX0" fmla="*/ -1004 w 9121626"/>
              <a:gd name="connsiteY0" fmla="*/ 3692959 h 7162245"/>
              <a:gd name="connsiteX1" fmla="*/ 4011279 w 9121626"/>
              <a:gd name="connsiteY1" fmla="*/ 2277716 h 7162245"/>
              <a:gd name="connsiteX2" fmla="*/ 5025288 w 9121626"/>
              <a:gd name="connsiteY2" fmla="*/ 1849740 h 7162245"/>
              <a:gd name="connsiteX3" fmla="*/ 5025288 w 9121626"/>
              <a:gd name="connsiteY3" fmla="*/ 1849740 h 7162245"/>
              <a:gd name="connsiteX4" fmla="*/ 8213241 w 9121626"/>
              <a:gd name="connsiteY4" fmla="*/ 168227 h 7162245"/>
              <a:gd name="connsiteX5" fmla="*/ 8935444 w 9121626"/>
              <a:gd name="connsiteY5" fmla="*/ 67313 h 7162245"/>
              <a:gd name="connsiteX6" fmla="*/ 8852760 w 9121626"/>
              <a:gd name="connsiteY6" fmla="*/ 1574959 h 7162245"/>
              <a:gd name="connsiteX7" fmla="*/ 4328612 w 9121626"/>
              <a:gd name="connsiteY7" fmla="*/ 7161757 h 7162245"/>
              <a:gd name="connsiteX8" fmla="*/ 4328612 w 9121626"/>
              <a:gd name="connsiteY8" fmla="*/ 7161757 h 7162245"/>
              <a:gd name="connsiteX9" fmla="*/ 3856 w 9121626"/>
              <a:gd name="connsiteY9" fmla="*/ 3692959 h 7162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21626" h="7162245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gradFill flip="none" rotWithShape="1">
            <a:gsLst>
              <a:gs pos="50000">
                <a:schemeClr val="bg2"/>
              </a:gs>
              <a:gs pos="100000">
                <a:schemeClr val="accent1"/>
              </a:gs>
            </a:gsLst>
            <a:lin ang="2700000" scaled="1"/>
            <a:tileRect/>
          </a:gradFill>
          <a:ln w="121539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4D5070BD-131A-4C7F-A205-4233BF339C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250838" flipH="1">
            <a:off x="6200946" y="-157739"/>
            <a:ext cx="9118825" cy="7173476"/>
          </a:xfrm>
          <a:prstGeom prst="rect">
            <a:avLst/>
          </a:prstGeom>
        </p:spPr>
      </p:pic>
      <p:sp>
        <p:nvSpPr>
          <p:cNvPr id="15" name="Gráfico 8">
            <a:extLst>
              <a:ext uri="{FF2B5EF4-FFF2-40B4-BE49-F238E27FC236}">
                <a16:creationId xmlns:a16="http://schemas.microsoft.com/office/drawing/2014/main" id="{B01C986A-1AC0-4311-A043-78EB0F64A9F0}"/>
              </a:ext>
            </a:extLst>
          </p:cNvPr>
          <p:cNvSpPr/>
          <p:nvPr/>
        </p:nvSpPr>
        <p:spPr>
          <a:xfrm rot="18597044" flipH="1">
            <a:off x="-3188240" y="470061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accent4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1EDEB447-2225-4C86-99FB-45849C8231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1480000">
            <a:off x="7181241" y="-1454109"/>
            <a:ext cx="7053220" cy="8472211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7DBA523C-6147-426F-9ADB-283D2C06BD00}"/>
              </a:ext>
            </a:extLst>
          </p:cNvPr>
          <p:cNvSpPr txBox="1"/>
          <p:nvPr/>
        </p:nvSpPr>
        <p:spPr>
          <a:xfrm>
            <a:off x="335792" y="6181223"/>
            <a:ext cx="394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/>
              <a:t>24</a:t>
            </a:fld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Retângulo: Cantos Arredondados 13">
            <a:extLst>
              <a:ext uri="{FF2B5EF4-FFF2-40B4-BE49-F238E27FC236}">
                <a16:creationId xmlns:a16="http://schemas.microsoft.com/office/drawing/2014/main" id="{1A9604B9-B009-179B-7004-9D3036284547}"/>
              </a:ext>
            </a:extLst>
          </p:cNvPr>
          <p:cNvSpPr/>
          <p:nvPr/>
        </p:nvSpPr>
        <p:spPr>
          <a:xfrm>
            <a:off x="4210918" y="369000"/>
            <a:ext cx="7613834" cy="4164900"/>
          </a:xfrm>
          <a:prstGeom prst="roundRect">
            <a:avLst>
              <a:gd name="adj" fmla="val 2395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Gráfico 3" hidden="1">
            <a:extLst>
              <a:ext uri="{FF2B5EF4-FFF2-40B4-BE49-F238E27FC236}">
                <a16:creationId xmlns:a16="http://schemas.microsoft.com/office/drawing/2014/main" id="{91EA2197-5EFB-4A2D-92EA-078963411F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076D5AD-C2CA-4578-8932-990FBF26FEE8}"/>
              </a:ext>
            </a:extLst>
          </p:cNvPr>
          <p:cNvSpPr txBox="1"/>
          <p:nvPr/>
        </p:nvSpPr>
        <p:spPr>
          <a:xfrm>
            <a:off x="4456487" y="863319"/>
            <a:ext cx="7122696" cy="31803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30000"/>
              </a:lnSpc>
              <a:spcBef>
                <a:spcPts val="1400"/>
              </a:spcBef>
            </a:pPr>
            <a:r>
              <a:rPr lang="pt-BR" sz="2400" b="1" i="1" dirty="0">
                <a:solidFill>
                  <a:schemeClr val="tx2"/>
                </a:solidFill>
                <a:latin typeface="+mj-lt"/>
              </a:rPr>
              <a:t>Venda Direta (Revendedoras)</a:t>
            </a:r>
          </a:p>
          <a:p>
            <a:pPr marL="360000">
              <a:lnSpc>
                <a:spcPct val="130000"/>
              </a:lnSpc>
              <a:spcBef>
                <a:spcPts val="1600"/>
              </a:spcBef>
              <a:spcAft>
                <a:spcPts val="1600"/>
              </a:spcAft>
            </a:pPr>
            <a:r>
              <a:rPr lang="pt-BR" sz="1600" dirty="0"/>
              <a:t>A revendedora </a:t>
            </a:r>
            <a:r>
              <a:rPr lang="pt-BR" sz="1600" b="1" dirty="0">
                <a:solidFill>
                  <a:schemeClr val="tx2"/>
                </a:solidFill>
                <a:latin typeface="Nunito" pitchFamily="2" charset="77"/>
              </a:rPr>
              <a:t>depende somente dela própria </a:t>
            </a:r>
            <a:r>
              <a:rPr lang="pt-BR" sz="1600" dirty="0"/>
              <a:t>para fazer sua renda, podendo alcançar valores muito maiores do que como funcionária;</a:t>
            </a:r>
          </a:p>
          <a:p>
            <a:pPr marL="360000">
              <a:lnSpc>
                <a:spcPct val="130000"/>
              </a:lnSpc>
              <a:spcBef>
                <a:spcPts val="1600"/>
              </a:spcBef>
              <a:spcAft>
                <a:spcPts val="1600"/>
              </a:spcAft>
            </a:pPr>
            <a:r>
              <a:rPr lang="pt-BR" sz="1600" dirty="0"/>
              <a:t>As empresas que utilizam a </a:t>
            </a:r>
            <a:r>
              <a:rPr lang="pt-BR" sz="1600" b="1" dirty="0">
                <a:solidFill>
                  <a:schemeClr val="tx2"/>
                </a:solidFill>
                <a:latin typeface="Nunito" pitchFamily="2" charset="77"/>
              </a:rPr>
              <a:t>Venda Direta </a:t>
            </a:r>
            <a:r>
              <a:rPr lang="pt-BR" sz="1600" dirty="0"/>
              <a:t>ficam mais próximas de seus clientes por meio do relacionamento feito pelas revendedoras;</a:t>
            </a:r>
          </a:p>
          <a:p>
            <a:pPr marL="360000">
              <a:lnSpc>
                <a:spcPct val="130000"/>
              </a:lnSpc>
              <a:spcBef>
                <a:spcPts val="1600"/>
              </a:spcBef>
              <a:spcAft>
                <a:spcPts val="1600"/>
              </a:spcAft>
            </a:pPr>
            <a:r>
              <a:rPr lang="pt-BR" sz="1600" b="1" dirty="0">
                <a:solidFill>
                  <a:schemeClr val="tx2"/>
                </a:solidFill>
                <a:latin typeface="Nunito" pitchFamily="2" charset="77"/>
              </a:rPr>
              <a:t>Redução dos custos </a:t>
            </a:r>
            <a:r>
              <a:rPr lang="pt-BR" sz="1600" dirty="0"/>
              <a:t>de divulgação e marketing.</a:t>
            </a:r>
          </a:p>
        </p:txBody>
      </p:sp>
      <p:sp>
        <p:nvSpPr>
          <p:cNvPr id="7" name="Gráfico 6">
            <a:extLst>
              <a:ext uri="{FF2B5EF4-FFF2-40B4-BE49-F238E27FC236}">
                <a16:creationId xmlns:a16="http://schemas.microsoft.com/office/drawing/2014/main" id="{B2E5DA61-FC40-CBAF-90D0-2038138602DA}"/>
              </a:ext>
            </a:extLst>
          </p:cNvPr>
          <p:cNvSpPr/>
          <p:nvPr/>
        </p:nvSpPr>
        <p:spPr>
          <a:xfrm>
            <a:off x="4507603" y="1708102"/>
            <a:ext cx="206476" cy="162124"/>
          </a:xfrm>
          <a:custGeom>
            <a:avLst/>
            <a:gdLst>
              <a:gd name="connsiteX0" fmla="*/ -1004 w 6038099"/>
              <a:gd name="connsiteY0" fmla="*/ 2444405 h 4741078"/>
              <a:gd name="connsiteX1" fmla="*/ 2654944 w 6038099"/>
              <a:gd name="connsiteY1" fmla="*/ 1507579 h 4741078"/>
              <a:gd name="connsiteX2" fmla="*/ 3326171 w 6038099"/>
              <a:gd name="connsiteY2" fmla="*/ 1224278 h 4741078"/>
              <a:gd name="connsiteX3" fmla="*/ 3326171 w 6038099"/>
              <a:gd name="connsiteY3" fmla="*/ 1224278 h 4741078"/>
              <a:gd name="connsiteX4" fmla="*/ 5436450 w 6038099"/>
              <a:gd name="connsiteY4" fmla="*/ 111193 h 4741078"/>
              <a:gd name="connsiteX5" fmla="*/ 5914516 w 6038099"/>
              <a:gd name="connsiteY5" fmla="*/ 44393 h 4741078"/>
              <a:gd name="connsiteX6" fmla="*/ 5859783 w 6038099"/>
              <a:gd name="connsiteY6" fmla="*/ 1042385 h 4741078"/>
              <a:gd name="connsiteX7" fmla="*/ 2865004 w 6038099"/>
              <a:gd name="connsiteY7" fmla="*/ 4740590 h 4741078"/>
              <a:gd name="connsiteX8" fmla="*/ 2865004 w 6038099"/>
              <a:gd name="connsiteY8" fmla="*/ 4740590 h 4741078"/>
              <a:gd name="connsiteX9" fmla="*/ 2213 w 6038099"/>
              <a:gd name="connsiteY9" fmla="*/ 2444405 h 4741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38099" h="4741078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bg2"/>
          </a:solidFill>
          <a:ln w="80391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3C9AF3F7-729E-9071-4B18-D78FC77FD9D7}"/>
              </a:ext>
            </a:extLst>
          </p:cNvPr>
          <p:cNvCxnSpPr>
            <a:cxnSpLocks/>
          </p:cNvCxnSpPr>
          <p:nvPr/>
        </p:nvCxnSpPr>
        <p:spPr>
          <a:xfrm>
            <a:off x="4577372" y="2453498"/>
            <a:ext cx="6840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Gráfico 6">
            <a:extLst>
              <a:ext uri="{FF2B5EF4-FFF2-40B4-BE49-F238E27FC236}">
                <a16:creationId xmlns:a16="http://schemas.microsoft.com/office/drawing/2014/main" id="{809E9DC6-9BCF-2CC8-56C0-C38E6ABC018E}"/>
              </a:ext>
            </a:extLst>
          </p:cNvPr>
          <p:cNvSpPr/>
          <p:nvPr/>
        </p:nvSpPr>
        <p:spPr>
          <a:xfrm>
            <a:off x="4506789" y="2742542"/>
            <a:ext cx="206476" cy="162124"/>
          </a:xfrm>
          <a:custGeom>
            <a:avLst/>
            <a:gdLst>
              <a:gd name="connsiteX0" fmla="*/ -1004 w 6038099"/>
              <a:gd name="connsiteY0" fmla="*/ 2444405 h 4741078"/>
              <a:gd name="connsiteX1" fmla="*/ 2654944 w 6038099"/>
              <a:gd name="connsiteY1" fmla="*/ 1507579 h 4741078"/>
              <a:gd name="connsiteX2" fmla="*/ 3326171 w 6038099"/>
              <a:gd name="connsiteY2" fmla="*/ 1224278 h 4741078"/>
              <a:gd name="connsiteX3" fmla="*/ 3326171 w 6038099"/>
              <a:gd name="connsiteY3" fmla="*/ 1224278 h 4741078"/>
              <a:gd name="connsiteX4" fmla="*/ 5436450 w 6038099"/>
              <a:gd name="connsiteY4" fmla="*/ 111193 h 4741078"/>
              <a:gd name="connsiteX5" fmla="*/ 5914516 w 6038099"/>
              <a:gd name="connsiteY5" fmla="*/ 44393 h 4741078"/>
              <a:gd name="connsiteX6" fmla="*/ 5859783 w 6038099"/>
              <a:gd name="connsiteY6" fmla="*/ 1042385 h 4741078"/>
              <a:gd name="connsiteX7" fmla="*/ 2865004 w 6038099"/>
              <a:gd name="connsiteY7" fmla="*/ 4740590 h 4741078"/>
              <a:gd name="connsiteX8" fmla="*/ 2865004 w 6038099"/>
              <a:gd name="connsiteY8" fmla="*/ 4740590 h 4741078"/>
              <a:gd name="connsiteX9" fmla="*/ 2213 w 6038099"/>
              <a:gd name="connsiteY9" fmla="*/ 2444405 h 4741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38099" h="4741078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bg2"/>
          </a:solidFill>
          <a:ln w="80391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B68C366B-2E29-DCD3-2F09-27B752C9BE0E}"/>
              </a:ext>
            </a:extLst>
          </p:cNvPr>
          <p:cNvCxnSpPr>
            <a:cxnSpLocks/>
          </p:cNvCxnSpPr>
          <p:nvPr/>
        </p:nvCxnSpPr>
        <p:spPr>
          <a:xfrm>
            <a:off x="4597835" y="3428999"/>
            <a:ext cx="6840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Gráfico 6">
            <a:extLst>
              <a:ext uri="{FF2B5EF4-FFF2-40B4-BE49-F238E27FC236}">
                <a16:creationId xmlns:a16="http://schemas.microsoft.com/office/drawing/2014/main" id="{C5B51F8F-02C9-37C4-939B-7A8EC4FF76BC}"/>
              </a:ext>
            </a:extLst>
          </p:cNvPr>
          <p:cNvSpPr/>
          <p:nvPr/>
        </p:nvSpPr>
        <p:spPr>
          <a:xfrm>
            <a:off x="4526743" y="3749449"/>
            <a:ext cx="206476" cy="162124"/>
          </a:xfrm>
          <a:custGeom>
            <a:avLst/>
            <a:gdLst>
              <a:gd name="connsiteX0" fmla="*/ -1004 w 6038099"/>
              <a:gd name="connsiteY0" fmla="*/ 2444405 h 4741078"/>
              <a:gd name="connsiteX1" fmla="*/ 2654944 w 6038099"/>
              <a:gd name="connsiteY1" fmla="*/ 1507579 h 4741078"/>
              <a:gd name="connsiteX2" fmla="*/ 3326171 w 6038099"/>
              <a:gd name="connsiteY2" fmla="*/ 1224278 h 4741078"/>
              <a:gd name="connsiteX3" fmla="*/ 3326171 w 6038099"/>
              <a:gd name="connsiteY3" fmla="*/ 1224278 h 4741078"/>
              <a:gd name="connsiteX4" fmla="*/ 5436450 w 6038099"/>
              <a:gd name="connsiteY4" fmla="*/ 111193 h 4741078"/>
              <a:gd name="connsiteX5" fmla="*/ 5914516 w 6038099"/>
              <a:gd name="connsiteY5" fmla="*/ 44393 h 4741078"/>
              <a:gd name="connsiteX6" fmla="*/ 5859783 w 6038099"/>
              <a:gd name="connsiteY6" fmla="*/ 1042385 h 4741078"/>
              <a:gd name="connsiteX7" fmla="*/ 2865004 w 6038099"/>
              <a:gd name="connsiteY7" fmla="*/ 4740590 h 4741078"/>
              <a:gd name="connsiteX8" fmla="*/ 2865004 w 6038099"/>
              <a:gd name="connsiteY8" fmla="*/ 4740590 h 4741078"/>
              <a:gd name="connsiteX9" fmla="*/ 2213 w 6038099"/>
              <a:gd name="connsiteY9" fmla="*/ 2444405 h 4741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38099" h="4741078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bg2"/>
          </a:solidFill>
          <a:ln w="80391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8552553"/>
      </p:ext>
    </p:extLst>
  </p:cSld>
  <p:clrMapOvr>
    <a:masterClrMapping/>
  </p:clrMapOvr>
  <p:transition spd="slow">
    <p:wipe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ACB3F3B9-B9FC-445B-BC0A-D3306C5AE23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913" t="8284" r="7913" b="42602"/>
          <a:stretch/>
        </p:blipFill>
        <p:spPr>
          <a:xfrm>
            <a:off x="2879678" y="0"/>
            <a:ext cx="9312321" cy="6858000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D89BBB40-0C20-F782-CD6B-4860AE19B1F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gradFill flip="none" rotWithShape="1">
            <a:gsLst>
              <a:gs pos="39000">
                <a:schemeClr val="tx2"/>
              </a:gs>
              <a:gs pos="100000">
                <a:schemeClr val="accent3">
                  <a:alpha val="15000"/>
                </a:schemeClr>
              </a:gs>
              <a:gs pos="72000">
                <a:schemeClr val="tx2">
                  <a:alpha val="10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4" name="Gráfico 23">
            <a:extLst>
              <a:ext uri="{FF2B5EF4-FFF2-40B4-BE49-F238E27FC236}">
                <a16:creationId xmlns:a16="http://schemas.microsoft.com/office/drawing/2014/main" id="{C9A4715A-8604-418F-940B-F8487A709F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3781831" flipH="1">
            <a:off x="2607845" y="-1591210"/>
            <a:ext cx="12827102" cy="10090654"/>
          </a:xfrm>
          <a:prstGeom prst="rect">
            <a:avLst/>
          </a:prstGeom>
        </p:spPr>
      </p:pic>
      <p:pic>
        <p:nvPicPr>
          <p:cNvPr id="2" name="Gráfico 1" hidden="1">
            <a:extLst>
              <a:ext uri="{FF2B5EF4-FFF2-40B4-BE49-F238E27FC236}">
                <a16:creationId xmlns:a16="http://schemas.microsoft.com/office/drawing/2014/main" id="{CFCA2B43-FADD-4264-9729-D1A3450298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25" name="Gráfico 8">
            <a:extLst>
              <a:ext uri="{FF2B5EF4-FFF2-40B4-BE49-F238E27FC236}">
                <a16:creationId xmlns:a16="http://schemas.microsoft.com/office/drawing/2014/main" id="{7B559F09-8D5B-4FA5-890A-31F948CFD0D9}"/>
              </a:ext>
            </a:extLst>
          </p:cNvPr>
          <p:cNvSpPr/>
          <p:nvPr/>
        </p:nvSpPr>
        <p:spPr>
          <a:xfrm rot="18597044" flipH="1">
            <a:off x="-3188240" y="470061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7C714550-FCFE-4215-83DB-2647CBE912E0}"/>
              </a:ext>
            </a:extLst>
          </p:cNvPr>
          <p:cNvSpPr txBox="1"/>
          <p:nvPr/>
        </p:nvSpPr>
        <p:spPr>
          <a:xfrm>
            <a:off x="335792" y="6181223"/>
            <a:ext cx="394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B1EA48-AE99-4102-B15A-1A3323D208F4}" type="slidenum">
              <a:rPr lang="pt-BR" sz="1400" smtClean="0">
                <a:solidFill>
                  <a:schemeClr val="bg2"/>
                </a:solidFill>
                <a:latin typeface="+mj-lt"/>
              </a:rPr>
              <a:pPr/>
              <a:t>25</a:t>
            </a:fld>
            <a:endParaRPr lang="pt-BR" sz="1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D8BDB9A-BE8B-CD45-7047-3515A5B715E0}"/>
              </a:ext>
            </a:extLst>
          </p:cNvPr>
          <p:cNvSpPr txBox="1"/>
          <p:nvPr/>
        </p:nvSpPr>
        <p:spPr>
          <a:xfrm>
            <a:off x="661738" y="1703073"/>
            <a:ext cx="3832769" cy="298543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pt-BR" sz="3600" i="1" dirty="0">
                <a:solidFill>
                  <a:srgbClr val="FFCD00"/>
                </a:solidFill>
                <a:latin typeface="+mj-lt"/>
              </a:rPr>
              <a:t>Exemplo:</a:t>
            </a:r>
          </a:p>
          <a:p>
            <a:r>
              <a:rPr lang="pt-BR" sz="4800" i="1" dirty="0">
                <a:solidFill>
                  <a:schemeClr val="bg1"/>
                </a:solidFill>
                <a:latin typeface="+mj-lt"/>
              </a:rPr>
              <a:t>Avon</a:t>
            </a:r>
          </a:p>
          <a:p>
            <a:br>
              <a:rPr lang="pt-BR" sz="2000" i="1" dirty="0">
                <a:solidFill>
                  <a:schemeClr val="bg1"/>
                </a:solidFill>
                <a:latin typeface="+mj-lt"/>
              </a:rPr>
            </a:br>
            <a:r>
              <a:rPr lang="pt-BR" sz="2800" dirty="0">
                <a:solidFill>
                  <a:schemeClr val="bg1"/>
                </a:solidFill>
                <a:latin typeface="Nunito" pitchFamily="2" charset="77"/>
              </a:rPr>
              <a:t>Uma das maiores empresas de cosméticos do mundo.</a:t>
            </a:r>
            <a:endParaRPr lang="pt-BR" sz="2800" i="1" dirty="0">
              <a:solidFill>
                <a:schemeClr val="bg1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B1F69CE-29A7-756D-8BF1-9AB941BD5880}"/>
              </a:ext>
            </a:extLst>
          </p:cNvPr>
          <p:cNvSpPr txBox="1"/>
          <p:nvPr/>
        </p:nvSpPr>
        <p:spPr>
          <a:xfrm>
            <a:off x="8903368" y="6073993"/>
            <a:ext cx="2952840" cy="435864"/>
          </a:xfrm>
          <a:prstGeom prst="round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>
              <a:lnSpc>
                <a:spcPct val="130000"/>
              </a:lnSpc>
              <a:spcBef>
                <a:spcPts val="1400"/>
              </a:spcBef>
            </a:pPr>
            <a:r>
              <a:rPr lang="pt-BR" sz="1600" b="1" dirty="0">
                <a:solidFill>
                  <a:schemeClr val="tx1">
                    <a:lumMod val="50000"/>
                  </a:schemeClr>
                </a:solidFill>
              </a:rPr>
              <a:t>Ângela Cretu, </a:t>
            </a:r>
            <a:r>
              <a:rPr lang="pt-BR" sz="1600" dirty="0">
                <a:solidFill>
                  <a:schemeClr val="tx1">
                    <a:lumMod val="50000"/>
                  </a:schemeClr>
                </a:solidFill>
              </a:rPr>
              <a:t>CEO da Avon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81840215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A67A54C-B2C6-48F0-83D0-C3C34989BCF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91" r="-205"/>
          <a:stretch/>
        </p:blipFill>
        <p:spPr>
          <a:xfrm>
            <a:off x="0" y="-27818"/>
            <a:ext cx="8312624" cy="6885818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0026E656-16C2-43E8-A8D7-BDF1910078ED}"/>
              </a:ext>
            </a:extLst>
          </p:cNvPr>
          <p:cNvSpPr/>
          <p:nvPr/>
        </p:nvSpPr>
        <p:spPr>
          <a:xfrm flipH="1">
            <a:off x="2723550" y="-27819"/>
            <a:ext cx="9468450" cy="6913639"/>
          </a:xfrm>
          <a:prstGeom prst="rect">
            <a:avLst/>
          </a:prstGeom>
          <a:gradFill flip="none" rotWithShape="1">
            <a:gsLst>
              <a:gs pos="50000">
                <a:schemeClr val="bg1"/>
              </a:gs>
              <a:gs pos="100000">
                <a:schemeClr val="accent3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Gráfico 3">
            <a:extLst>
              <a:ext uri="{FF2B5EF4-FFF2-40B4-BE49-F238E27FC236}">
                <a16:creationId xmlns:a16="http://schemas.microsoft.com/office/drawing/2014/main" id="{312FEFA6-F1EF-4F56-97C5-0A160AC21A69}"/>
              </a:ext>
            </a:extLst>
          </p:cNvPr>
          <p:cNvSpPr/>
          <p:nvPr/>
        </p:nvSpPr>
        <p:spPr>
          <a:xfrm rot="1473581" flipH="1">
            <a:off x="5635839" y="127851"/>
            <a:ext cx="9121626" cy="7162245"/>
          </a:xfrm>
          <a:custGeom>
            <a:avLst/>
            <a:gdLst>
              <a:gd name="connsiteX0" fmla="*/ -1004 w 9121626"/>
              <a:gd name="connsiteY0" fmla="*/ 3692959 h 7162245"/>
              <a:gd name="connsiteX1" fmla="*/ 4011279 w 9121626"/>
              <a:gd name="connsiteY1" fmla="*/ 2277716 h 7162245"/>
              <a:gd name="connsiteX2" fmla="*/ 5025288 w 9121626"/>
              <a:gd name="connsiteY2" fmla="*/ 1849740 h 7162245"/>
              <a:gd name="connsiteX3" fmla="*/ 5025288 w 9121626"/>
              <a:gd name="connsiteY3" fmla="*/ 1849740 h 7162245"/>
              <a:gd name="connsiteX4" fmla="*/ 8213241 w 9121626"/>
              <a:gd name="connsiteY4" fmla="*/ 168227 h 7162245"/>
              <a:gd name="connsiteX5" fmla="*/ 8935444 w 9121626"/>
              <a:gd name="connsiteY5" fmla="*/ 67313 h 7162245"/>
              <a:gd name="connsiteX6" fmla="*/ 8852760 w 9121626"/>
              <a:gd name="connsiteY6" fmla="*/ 1574959 h 7162245"/>
              <a:gd name="connsiteX7" fmla="*/ 4328612 w 9121626"/>
              <a:gd name="connsiteY7" fmla="*/ 7161757 h 7162245"/>
              <a:gd name="connsiteX8" fmla="*/ 4328612 w 9121626"/>
              <a:gd name="connsiteY8" fmla="*/ 7161757 h 7162245"/>
              <a:gd name="connsiteX9" fmla="*/ 3856 w 9121626"/>
              <a:gd name="connsiteY9" fmla="*/ 3692959 h 7162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21626" h="7162245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gradFill flip="none" rotWithShape="1">
            <a:gsLst>
              <a:gs pos="50000">
                <a:schemeClr val="bg2"/>
              </a:gs>
              <a:gs pos="100000">
                <a:schemeClr val="accent1"/>
              </a:gs>
            </a:gsLst>
            <a:lin ang="2700000" scaled="1"/>
            <a:tileRect/>
          </a:gradFill>
          <a:ln w="121539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4D5070BD-131A-4C7F-A205-4233BF339C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250838" flipH="1">
            <a:off x="6200946" y="-157739"/>
            <a:ext cx="9118825" cy="7173476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1EDEB447-2225-4C86-99FB-45849C8231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1480000">
            <a:off x="7181241" y="-1454109"/>
            <a:ext cx="7053220" cy="8472211"/>
          </a:xfrm>
          <a:prstGeom prst="rect">
            <a:avLst/>
          </a:prstGeom>
        </p:spPr>
      </p:pic>
      <p:sp>
        <p:nvSpPr>
          <p:cNvPr id="15" name="Gráfico 8">
            <a:extLst>
              <a:ext uri="{FF2B5EF4-FFF2-40B4-BE49-F238E27FC236}">
                <a16:creationId xmlns:a16="http://schemas.microsoft.com/office/drawing/2014/main" id="{B01C986A-1AC0-4311-A043-78EB0F64A9F0}"/>
              </a:ext>
            </a:extLst>
          </p:cNvPr>
          <p:cNvSpPr/>
          <p:nvPr/>
        </p:nvSpPr>
        <p:spPr>
          <a:xfrm rot="18597044" flipH="1">
            <a:off x="-3188240" y="470061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accent4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DBA523C-6147-426F-9ADB-283D2C06BD00}"/>
              </a:ext>
            </a:extLst>
          </p:cNvPr>
          <p:cNvSpPr txBox="1"/>
          <p:nvPr/>
        </p:nvSpPr>
        <p:spPr>
          <a:xfrm>
            <a:off x="335792" y="6181223"/>
            <a:ext cx="4601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/>
              <a:t>26</a:t>
            </a:fld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Retângulo: Cantos Arredondados 13">
            <a:extLst>
              <a:ext uri="{FF2B5EF4-FFF2-40B4-BE49-F238E27FC236}">
                <a16:creationId xmlns:a16="http://schemas.microsoft.com/office/drawing/2014/main" id="{C5298B7A-0A98-142A-83E0-D26AB7AA8755}"/>
              </a:ext>
            </a:extLst>
          </p:cNvPr>
          <p:cNvSpPr/>
          <p:nvPr/>
        </p:nvSpPr>
        <p:spPr>
          <a:xfrm>
            <a:off x="3820202" y="120316"/>
            <a:ext cx="7992517" cy="4832684"/>
          </a:xfrm>
          <a:prstGeom prst="roundRect">
            <a:avLst>
              <a:gd name="adj" fmla="val 2395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Gráfico 3" hidden="1">
            <a:extLst>
              <a:ext uri="{FF2B5EF4-FFF2-40B4-BE49-F238E27FC236}">
                <a16:creationId xmlns:a16="http://schemas.microsoft.com/office/drawing/2014/main" id="{91EA2197-5EFB-4A2D-92EA-078963411F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79280" y="369000"/>
            <a:ext cx="11457505" cy="6120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076D5AD-C2CA-4578-8932-990FBF26FEE8}"/>
              </a:ext>
            </a:extLst>
          </p:cNvPr>
          <p:cNvSpPr txBox="1"/>
          <p:nvPr/>
        </p:nvSpPr>
        <p:spPr>
          <a:xfrm>
            <a:off x="4049059" y="412444"/>
            <a:ext cx="7445214" cy="41406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30000"/>
              </a:lnSpc>
              <a:spcBef>
                <a:spcPts val="1400"/>
              </a:spcBef>
            </a:pPr>
            <a:r>
              <a:rPr lang="pt-BR" sz="2400" b="1" i="1" dirty="0">
                <a:solidFill>
                  <a:schemeClr val="tx2"/>
                </a:solidFill>
                <a:latin typeface="+mj-lt"/>
              </a:rPr>
              <a:t>Franquia</a:t>
            </a:r>
          </a:p>
          <a:p>
            <a:pPr marL="360000">
              <a:lnSpc>
                <a:spcPct val="130000"/>
              </a:lnSpc>
              <a:spcBef>
                <a:spcPts val="1600"/>
              </a:spcBef>
              <a:spcAft>
                <a:spcPts val="1600"/>
              </a:spcAft>
            </a:pPr>
            <a:r>
              <a:rPr lang="pt-BR" sz="1600" dirty="0"/>
              <a:t>Uma das principais características do modelo de Franquia é a </a:t>
            </a:r>
            <a:r>
              <a:rPr lang="pt-BR" sz="1600" b="1" dirty="0">
                <a:solidFill>
                  <a:schemeClr val="tx2"/>
                </a:solidFill>
                <a:latin typeface="Nunito" pitchFamily="2" charset="77"/>
              </a:rPr>
              <a:t>padronização</a:t>
            </a:r>
            <a:r>
              <a:rPr lang="pt-BR" sz="1600" dirty="0"/>
              <a:t>, uma vez que layout, processos, treinamentos e materiais têm o mesmo padrão em todas as unidades;</a:t>
            </a:r>
          </a:p>
          <a:p>
            <a:pPr marL="360000">
              <a:lnSpc>
                <a:spcPct val="130000"/>
              </a:lnSpc>
              <a:spcBef>
                <a:spcPts val="1600"/>
              </a:spcBef>
              <a:spcAft>
                <a:spcPts val="1600"/>
              </a:spcAft>
            </a:pPr>
            <a:r>
              <a:rPr lang="pt-BR" sz="1600" dirty="0"/>
              <a:t>A franqueada recebe todo o </a:t>
            </a:r>
            <a:r>
              <a:rPr lang="pt-BR" sz="1600" b="1" dirty="0">
                <a:solidFill>
                  <a:schemeClr val="tx2"/>
                </a:solidFill>
                <a:latin typeface="Nunito" pitchFamily="2" charset="77"/>
              </a:rPr>
              <a:t>suporte da franqueadora </a:t>
            </a:r>
            <a:r>
              <a:rPr lang="pt-BR" sz="1600" dirty="0"/>
              <a:t>em relação processo de administração de gestão do negócio, capacitação e treinamento de funcionários, planejamento de marketing e divulgação;</a:t>
            </a:r>
          </a:p>
          <a:p>
            <a:pPr marL="360000">
              <a:lnSpc>
                <a:spcPct val="130000"/>
              </a:lnSpc>
              <a:spcBef>
                <a:spcPts val="1600"/>
              </a:spcBef>
              <a:spcAft>
                <a:spcPts val="1600"/>
              </a:spcAft>
            </a:pPr>
            <a:r>
              <a:rPr lang="pt-BR" sz="1600" dirty="0"/>
              <a:t>O </a:t>
            </a:r>
            <a:r>
              <a:rPr lang="pt-BR" sz="1600" b="1" dirty="0">
                <a:solidFill>
                  <a:schemeClr val="tx2"/>
                </a:solidFill>
                <a:latin typeface="Nunito" pitchFamily="2" charset="77"/>
              </a:rPr>
              <a:t>pagamento de uma porcentagem </a:t>
            </a:r>
            <a:r>
              <a:rPr lang="pt-BR" sz="1600" dirty="0"/>
              <a:t>a franqueadora pelo franqueada garante a ele o direito de continuar utilizando a marca.</a:t>
            </a:r>
          </a:p>
        </p:txBody>
      </p:sp>
      <p:sp>
        <p:nvSpPr>
          <p:cNvPr id="10" name="Gráfico 6">
            <a:extLst>
              <a:ext uri="{FF2B5EF4-FFF2-40B4-BE49-F238E27FC236}">
                <a16:creationId xmlns:a16="http://schemas.microsoft.com/office/drawing/2014/main" id="{075799D4-C102-EF1B-10A3-D7F435D1CFBC}"/>
              </a:ext>
            </a:extLst>
          </p:cNvPr>
          <p:cNvSpPr/>
          <p:nvPr/>
        </p:nvSpPr>
        <p:spPr>
          <a:xfrm>
            <a:off x="4138316" y="1250700"/>
            <a:ext cx="206476" cy="162124"/>
          </a:xfrm>
          <a:custGeom>
            <a:avLst/>
            <a:gdLst>
              <a:gd name="connsiteX0" fmla="*/ -1004 w 6038099"/>
              <a:gd name="connsiteY0" fmla="*/ 2444405 h 4741078"/>
              <a:gd name="connsiteX1" fmla="*/ 2654944 w 6038099"/>
              <a:gd name="connsiteY1" fmla="*/ 1507579 h 4741078"/>
              <a:gd name="connsiteX2" fmla="*/ 3326171 w 6038099"/>
              <a:gd name="connsiteY2" fmla="*/ 1224278 h 4741078"/>
              <a:gd name="connsiteX3" fmla="*/ 3326171 w 6038099"/>
              <a:gd name="connsiteY3" fmla="*/ 1224278 h 4741078"/>
              <a:gd name="connsiteX4" fmla="*/ 5436450 w 6038099"/>
              <a:gd name="connsiteY4" fmla="*/ 111193 h 4741078"/>
              <a:gd name="connsiteX5" fmla="*/ 5914516 w 6038099"/>
              <a:gd name="connsiteY5" fmla="*/ 44393 h 4741078"/>
              <a:gd name="connsiteX6" fmla="*/ 5859783 w 6038099"/>
              <a:gd name="connsiteY6" fmla="*/ 1042385 h 4741078"/>
              <a:gd name="connsiteX7" fmla="*/ 2865004 w 6038099"/>
              <a:gd name="connsiteY7" fmla="*/ 4740590 h 4741078"/>
              <a:gd name="connsiteX8" fmla="*/ 2865004 w 6038099"/>
              <a:gd name="connsiteY8" fmla="*/ 4740590 h 4741078"/>
              <a:gd name="connsiteX9" fmla="*/ 2213 w 6038099"/>
              <a:gd name="connsiteY9" fmla="*/ 2444405 h 4741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38099" h="4741078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bg2"/>
          </a:solidFill>
          <a:ln w="80391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8AD6E33D-25AD-907A-E3A1-DF568CC7B08C}"/>
              </a:ext>
            </a:extLst>
          </p:cNvPr>
          <p:cNvCxnSpPr>
            <a:cxnSpLocks/>
          </p:cNvCxnSpPr>
          <p:nvPr/>
        </p:nvCxnSpPr>
        <p:spPr>
          <a:xfrm>
            <a:off x="4362788" y="2268214"/>
            <a:ext cx="7200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Gráfico 6">
            <a:extLst>
              <a:ext uri="{FF2B5EF4-FFF2-40B4-BE49-F238E27FC236}">
                <a16:creationId xmlns:a16="http://schemas.microsoft.com/office/drawing/2014/main" id="{81F56363-625A-60B8-44DA-484899700E70}"/>
              </a:ext>
            </a:extLst>
          </p:cNvPr>
          <p:cNvSpPr/>
          <p:nvPr/>
        </p:nvSpPr>
        <p:spPr>
          <a:xfrm>
            <a:off x="4156312" y="3964596"/>
            <a:ext cx="206476" cy="162124"/>
          </a:xfrm>
          <a:custGeom>
            <a:avLst/>
            <a:gdLst>
              <a:gd name="connsiteX0" fmla="*/ -1004 w 6038099"/>
              <a:gd name="connsiteY0" fmla="*/ 2444405 h 4741078"/>
              <a:gd name="connsiteX1" fmla="*/ 2654944 w 6038099"/>
              <a:gd name="connsiteY1" fmla="*/ 1507579 h 4741078"/>
              <a:gd name="connsiteX2" fmla="*/ 3326171 w 6038099"/>
              <a:gd name="connsiteY2" fmla="*/ 1224278 h 4741078"/>
              <a:gd name="connsiteX3" fmla="*/ 3326171 w 6038099"/>
              <a:gd name="connsiteY3" fmla="*/ 1224278 h 4741078"/>
              <a:gd name="connsiteX4" fmla="*/ 5436450 w 6038099"/>
              <a:gd name="connsiteY4" fmla="*/ 111193 h 4741078"/>
              <a:gd name="connsiteX5" fmla="*/ 5914516 w 6038099"/>
              <a:gd name="connsiteY5" fmla="*/ 44393 h 4741078"/>
              <a:gd name="connsiteX6" fmla="*/ 5859783 w 6038099"/>
              <a:gd name="connsiteY6" fmla="*/ 1042385 h 4741078"/>
              <a:gd name="connsiteX7" fmla="*/ 2865004 w 6038099"/>
              <a:gd name="connsiteY7" fmla="*/ 4740590 h 4741078"/>
              <a:gd name="connsiteX8" fmla="*/ 2865004 w 6038099"/>
              <a:gd name="connsiteY8" fmla="*/ 4740590 h 4741078"/>
              <a:gd name="connsiteX9" fmla="*/ 2213 w 6038099"/>
              <a:gd name="connsiteY9" fmla="*/ 2444405 h 4741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38099" h="4741078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bg2"/>
          </a:solidFill>
          <a:ln w="80391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6472A1A1-8F46-FA41-FF3E-6204240B8AB7}"/>
              </a:ext>
            </a:extLst>
          </p:cNvPr>
          <p:cNvCxnSpPr>
            <a:cxnSpLocks/>
          </p:cNvCxnSpPr>
          <p:nvPr/>
        </p:nvCxnSpPr>
        <p:spPr>
          <a:xfrm>
            <a:off x="4362788" y="3622333"/>
            <a:ext cx="7200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Gráfico 6">
            <a:extLst>
              <a:ext uri="{FF2B5EF4-FFF2-40B4-BE49-F238E27FC236}">
                <a16:creationId xmlns:a16="http://schemas.microsoft.com/office/drawing/2014/main" id="{659D1321-D6A5-9A1F-CAB1-1269D00B4C9E}"/>
              </a:ext>
            </a:extLst>
          </p:cNvPr>
          <p:cNvSpPr/>
          <p:nvPr/>
        </p:nvSpPr>
        <p:spPr>
          <a:xfrm>
            <a:off x="4156312" y="2561152"/>
            <a:ext cx="206476" cy="162124"/>
          </a:xfrm>
          <a:custGeom>
            <a:avLst/>
            <a:gdLst>
              <a:gd name="connsiteX0" fmla="*/ -1004 w 6038099"/>
              <a:gd name="connsiteY0" fmla="*/ 2444405 h 4741078"/>
              <a:gd name="connsiteX1" fmla="*/ 2654944 w 6038099"/>
              <a:gd name="connsiteY1" fmla="*/ 1507579 h 4741078"/>
              <a:gd name="connsiteX2" fmla="*/ 3326171 w 6038099"/>
              <a:gd name="connsiteY2" fmla="*/ 1224278 h 4741078"/>
              <a:gd name="connsiteX3" fmla="*/ 3326171 w 6038099"/>
              <a:gd name="connsiteY3" fmla="*/ 1224278 h 4741078"/>
              <a:gd name="connsiteX4" fmla="*/ 5436450 w 6038099"/>
              <a:gd name="connsiteY4" fmla="*/ 111193 h 4741078"/>
              <a:gd name="connsiteX5" fmla="*/ 5914516 w 6038099"/>
              <a:gd name="connsiteY5" fmla="*/ 44393 h 4741078"/>
              <a:gd name="connsiteX6" fmla="*/ 5859783 w 6038099"/>
              <a:gd name="connsiteY6" fmla="*/ 1042385 h 4741078"/>
              <a:gd name="connsiteX7" fmla="*/ 2865004 w 6038099"/>
              <a:gd name="connsiteY7" fmla="*/ 4740590 h 4741078"/>
              <a:gd name="connsiteX8" fmla="*/ 2865004 w 6038099"/>
              <a:gd name="connsiteY8" fmla="*/ 4740590 h 4741078"/>
              <a:gd name="connsiteX9" fmla="*/ 2213 w 6038099"/>
              <a:gd name="connsiteY9" fmla="*/ 2444405 h 4741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38099" h="4741078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bg2"/>
          </a:solidFill>
          <a:ln w="80391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06359513"/>
      </p:ext>
    </p:extLst>
  </p:cSld>
  <p:clrMapOvr>
    <a:masterClrMapping/>
  </p:clrMapOvr>
  <p:transition spd="slow">
    <p:wipe dir="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nata Moraes Vichi assume grupo dono da Kopenhagen e Brasil Cacau -  InfoMoney">
            <a:extLst>
              <a:ext uri="{FF2B5EF4-FFF2-40B4-BE49-F238E27FC236}">
                <a16:creationId xmlns:a16="http://schemas.microsoft.com/office/drawing/2014/main" id="{B775333D-A9CF-CDE9-4A77-74EB1633DA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5137" y="-1"/>
            <a:ext cx="79168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53514401-64CF-E15B-0DFE-970C8CD4C37F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gradFill flip="none" rotWithShape="1">
            <a:gsLst>
              <a:gs pos="60000">
                <a:schemeClr val="tx2"/>
              </a:gs>
              <a:gs pos="0">
                <a:schemeClr val="accent3">
                  <a:alpha val="15000"/>
                </a:schemeClr>
              </a:gs>
              <a:gs pos="32000">
                <a:schemeClr val="tx2">
                  <a:alpha val="10000"/>
                </a:schemeClr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4" name="Gráfico 23">
            <a:extLst>
              <a:ext uri="{FF2B5EF4-FFF2-40B4-BE49-F238E27FC236}">
                <a16:creationId xmlns:a16="http://schemas.microsoft.com/office/drawing/2014/main" id="{C9A4715A-8604-418F-940B-F8487A709F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5899617">
            <a:off x="1374234" y="-2468885"/>
            <a:ext cx="12827102" cy="10090654"/>
          </a:xfrm>
          <a:prstGeom prst="rect">
            <a:avLst/>
          </a:prstGeom>
        </p:spPr>
      </p:pic>
      <p:pic>
        <p:nvPicPr>
          <p:cNvPr id="2" name="Gráfico 1" hidden="1">
            <a:extLst>
              <a:ext uri="{FF2B5EF4-FFF2-40B4-BE49-F238E27FC236}">
                <a16:creationId xmlns:a16="http://schemas.microsoft.com/office/drawing/2014/main" id="{CFCA2B43-FADD-4264-9729-D1A3450298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25" name="Gráfico 8">
            <a:extLst>
              <a:ext uri="{FF2B5EF4-FFF2-40B4-BE49-F238E27FC236}">
                <a16:creationId xmlns:a16="http://schemas.microsoft.com/office/drawing/2014/main" id="{7B559F09-8D5B-4FA5-890A-31F948CFD0D9}"/>
              </a:ext>
            </a:extLst>
          </p:cNvPr>
          <p:cNvSpPr/>
          <p:nvPr/>
        </p:nvSpPr>
        <p:spPr>
          <a:xfrm rot="18597044" flipH="1">
            <a:off x="-3188240" y="470061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7C714550-FCFE-4215-83DB-2647CBE912E0}"/>
              </a:ext>
            </a:extLst>
          </p:cNvPr>
          <p:cNvSpPr txBox="1"/>
          <p:nvPr/>
        </p:nvSpPr>
        <p:spPr>
          <a:xfrm>
            <a:off x="335792" y="6181223"/>
            <a:ext cx="394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B1EA48-AE99-4102-B15A-1A3323D208F4}" type="slidenum">
              <a:rPr lang="pt-BR" sz="1400" smtClean="0">
                <a:solidFill>
                  <a:schemeClr val="bg2"/>
                </a:solidFill>
                <a:latin typeface="+mj-lt"/>
              </a:rPr>
              <a:pPr/>
              <a:t>27</a:t>
            </a:fld>
            <a:endParaRPr lang="pt-BR" sz="1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D8BDB9A-BE8B-CD45-7047-3515A5B715E0}"/>
              </a:ext>
            </a:extLst>
          </p:cNvPr>
          <p:cNvSpPr txBox="1"/>
          <p:nvPr/>
        </p:nvSpPr>
        <p:spPr>
          <a:xfrm>
            <a:off x="649706" y="1098111"/>
            <a:ext cx="4774702" cy="427809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3600" i="1" dirty="0">
                <a:solidFill>
                  <a:srgbClr val="FFCD00"/>
                </a:solidFill>
                <a:latin typeface="+mj-lt"/>
              </a:rPr>
              <a:t>Exemplo:</a:t>
            </a:r>
          </a:p>
          <a:p>
            <a:r>
              <a:rPr lang="pt-BR" sz="4800" i="1" dirty="0">
                <a:solidFill>
                  <a:schemeClr val="bg1"/>
                </a:solidFill>
                <a:latin typeface="+mj-lt"/>
              </a:rPr>
              <a:t>Kopenhagen Brasil</a:t>
            </a:r>
          </a:p>
          <a:p>
            <a:br>
              <a:rPr lang="pt-BR" sz="2800" i="1" dirty="0">
                <a:solidFill>
                  <a:schemeClr val="bg1"/>
                </a:solidFill>
                <a:latin typeface="+mj-lt"/>
              </a:rPr>
            </a:br>
            <a:r>
              <a:rPr lang="pt-BR" sz="2800" dirty="0">
                <a:solidFill>
                  <a:schemeClr val="bg1"/>
                </a:solidFill>
                <a:latin typeface="Nunito" pitchFamily="2" charset="77"/>
              </a:rPr>
              <a:t>Empresa especializada na produção e comercialização de chocolates, contando com uma rede de lojas.</a:t>
            </a:r>
            <a:endParaRPr lang="pt-BR" sz="2800" i="1" dirty="0">
              <a:solidFill>
                <a:schemeClr val="bg1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A7A3BEC-E096-E48D-0258-1F85A0343813}"/>
              </a:ext>
            </a:extLst>
          </p:cNvPr>
          <p:cNvSpPr txBox="1"/>
          <p:nvPr/>
        </p:nvSpPr>
        <p:spPr>
          <a:xfrm>
            <a:off x="7666463" y="6073993"/>
            <a:ext cx="4351178" cy="435864"/>
          </a:xfrm>
          <a:prstGeom prst="round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>
              <a:lnSpc>
                <a:spcPct val="130000"/>
              </a:lnSpc>
              <a:spcBef>
                <a:spcPts val="1400"/>
              </a:spcBef>
            </a:pPr>
            <a:r>
              <a:rPr lang="pt-BR" sz="1600" b="1" dirty="0">
                <a:solidFill>
                  <a:schemeClr val="tx1">
                    <a:lumMod val="50000"/>
                  </a:schemeClr>
                </a:solidFill>
              </a:rPr>
              <a:t>Renata Moraes Vichi, </a:t>
            </a:r>
            <a:r>
              <a:rPr lang="pt-BR" sz="1600" dirty="0">
                <a:solidFill>
                  <a:schemeClr val="tx1">
                    <a:lumMod val="50000"/>
                  </a:schemeClr>
                </a:solidFill>
              </a:rPr>
              <a:t>CEO da Kopenhagen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6365026"/>
      </p:ext>
    </p:extLst>
  </p:cSld>
  <p:clrMapOvr>
    <a:masterClrMapping/>
  </p:clrMapOvr>
  <p:transition spd="slow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EF04A49B-2FB8-21F2-9551-D36A79BF158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914" r="12914"/>
          <a:stretch/>
        </p:blipFill>
        <p:spPr>
          <a:xfrm flipH="1">
            <a:off x="-30657" y="-27819"/>
            <a:ext cx="10374213" cy="6913639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0026E656-16C2-43E8-A8D7-BDF1910078ED}"/>
              </a:ext>
            </a:extLst>
          </p:cNvPr>
          <p:cNvSpPr/>
          <p:nvPr/>
        </p:nvSpPr>
        <p:spPr>
          <a:xfrm flipH="1">
            <a:off x="3431646" y="-27821"/>
            <a:ext cx="8760354" cy="6913639"/>
          </a:xfrm>
          <a:prstGeom prst="rect">
            <a:avLst/>
          </a:prstGeom>
          <a:gradFill flip="none" rotWithShape="1">
            <a:gsLst>
              <a:gs pos="50000">
                <a:schemeClr val="bg1"/>
              </a:gs>
              <a:gs pos="100000">
                <a:schemeClr val="accent3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Gráfico 3">
            <a:extLst>
              <a:ext uri="{FF2B5EF4-FFF2-40B4-BE49-F238E27FC236}">
                <a16:creationId xmlns:a16="http://schemas.microsoft.com/office/drawing/2014/main" id="{312FEFA6-F1EF-4F56-97C5-0A160AC21A69}"/>
              </a:ext>
            </a:extLst>
          </p:cNvPr>
          <p:cNvSpPr/>
          <p:nvPr/>
        </p:nvSpPr>
        <p:spPr>
          <a:xfrm rot="1473581" flipH="1">
            <a:off x="5635839" y="127851"/>
            <a:ext cx="9121626" cy="7162245"/>
          </a:xfrm>
          <a:custGeom>
            <a:avLst/>
            <a:gdLst>
              <a:gd name="connsiteX0" fmla="*/ -1004 w 9121626"/>
              <a:gd name="connsiteY0" fmla="*/ 3692959 h 7162245"/>
              <a:gd name="connsiteX1" fmla="*/ 4011279 w 9121626"/>
              <a:gd name="connsiteY1" fmla="*/ 2277716 h 7162245"/>
              <a:gd name="connsiteX2" fmla="*/ 5025288 w 9121626"/>
              <a:gd name="connsiteY2" fmla="*/ 1849740 h 7162245"/>
              <a:gd name="connsiteX3" fmla="*/ 5025288 w 9121626"/>
              <a:gd name="connsiteY3" fmla="*/ 1849740 h 7162245"/>
              <a:gd name="connsiteX4" fmla="*/ 8213241 w 9121626"/>
              <a:gd name="connsiteY4" fmla="*/ 168227 h 7162245"/>
              <a:gd name="connsiteX5" fmla="*/ 8935444 w 9121626"/>
              <a:gd name="connsiteY5" fmla="*/ 67313 h 7162245"/>
              <a:gd name="connsiteX6" fmla="*/ 8852760 w 9121626"/>
              <a:gd name="connsiteY6" fmla="*/ 1574959 h 7162245"/>
              <a:gd name="connsiteX7" fmla="*/ 4328612 w 9121626"/>
              <a:gd name="connsiteY7" fmla="*/ 7161757 h 7162245"/>
              <a:gd name="connsiteX8" fmla="*/ 4328612 w 9121626"/>
              <a:gd name="connsiteY8" fmla="*/ 7161757 h 7162245"/>
              <a:gd name="connsiteX9" fmla="*/ 3856 w 9121626"/>
              <a:gd name="connsiteY9" fmla="*/ 3692959 h 7162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21626" h="7162245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gradFill flip="none" rotWithShape="1">
            <a:gsLst>
              <a:gs pos="50000">
                <a:schemeClr val="bg2"/>
              </a:gs>
              <a:gs pos="100000">
                <a:schemeClr val="accent1"/>
              </a:gs>
            </a:gsLst>
            <a:lin ang="2700000" scaled="1"/>
            <a:tileRect/>
          </a:gradFill>
          <a:ln w="121539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4D5070BD-131A-4C7F-A205-4233BF339C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250838" flipH="1">
            <a:off x="6200946" y="-157739"/>
            <a:ext cx="9118825" cy="7173476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1EDEB447-2225-4C86-99FB-45849C8231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1480000">
            <a:off x="7181241" y="-1454109"/>
            <a:ext cx="7053220" cy="8472211"/>
          </a:xfrm>
          <a:prstGeom prst="rect">
            <a:avLst/>
          </a:prstGeom>
        </p:spPr>
      </p:pic>
      <p:sp>
        <p:nvSpPr>
          <p:cNvPr id="15" name="Gráfico 8">
            <a:extLst>
              <a:ext uri="{FF2B5EF4-FFF2-40B4-BE49-F238E27FC236}">
                <a16:creationId xmlns:a16="http://schemas.microsoft.com/office/drawing/2014/main" id="{B01C986A-1AC0-4311-A043-78EB0F64A9F0}"/>
              </a:ext>
            </a:extLst>
          </p:cNvPr>
          <p:cNvSpPr/>
          <p:nvPr/>
        </p:nvSpPr>
        <p:spPr>
          <a:xfrm rot="18597044" flipH="1">
            <a:off x="-3188240" y="470061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accent4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DBA523C-6147-426F-9ADB-283D2C06BD00}"/>
              </a:ext>
            </a:extLst>
          </p:cNvPr>
          <p:cNvSpPr txBox="1"/>
          <p:nvPr/>
        </p:nvSpPr>
        <p:spPr>
          <a:xfrm>
            <a:off x="335791" y="6214820"/>
            <a:ext cx="5872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/>
              <a:t>28</a:t>
            </a:fld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Retângulo: Cantos Arredondados 13">
            <a:extLst>
              <a:ext uri="{FF2B5EF4-FFF2-40B4-BE49-F238E27FC236}">
                <a16:creationId xmlns:a16="http://schemas.microsoft.com/office/drawing/2014/main" id="{0B9E0C36-ED2E-9BE0-17C9-313E98AFB0E8}"/>
              </a:ext>
            </a:extLst>
          </p:cNvPr>
          <p:cNvSpPr/>
          <p:nvPr/>
        </p:nvSpPr>
        <p:spPr>
          <a:xfrm>
            <a:off x="4192847" y="497305"/>
            <a:ext cx="7631904" cy="4417595"/>
          </a:xfrm>
          <a:prstGeom prst="roundRect">
            <a:avLst>
              <a:gd name="adj" fmla="val 2395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Gráfico 3" hidden="1">
            <a:extLst>
              <a:ext uri="{FF2B5EF4-FFF2-40B4-BE49-F238E27FC236}">
                <a16:creationId xmlns:a16="http://schemas.microsoft.com/office/drawing/2014/main" id="{91EA2197-5EFB-4A2D-92EA-078963411F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076D5AD-C2CA-4578-8932-990FBF26FEE8}"/>
              </a:ext>
            </a:extLst>
          </p:cNvPr>
          <p:cNvSpPr txBox="1"/>
          <p:nvPr/>
        </p:nvSpPr>
        <p:spPr>
          <a:xfrm>
            <a:off x="4555613" y="757036"/>
            <a:ext cx="7099027" cy="391081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30000"/>
              </a:lnSpc>
              <a:spcBef>
                <a:spcPts val="1400"/>
              </a:spcBef>
            </a:pPr>
            <a:r>
              <a:rPr lang="pt-BR" sz="2400" b="1" i="1" dirty="0">
                <a:solidFill>
                  <a:schemeClr val="tx2"/>
                </a:solidFill>
                <a:latin typeface="+mj-lt"/>
              </a:rPr>
              <a:t>Assinatura</a:t>
            </a:r>
          </a:p>
          <a:p>
            <a:pPr marL="360000">
              <a:lnSpc>
                <a:spcPct val="130000"/>
              </a:lnSpc>
              <a:spcBef>
                <a:spcPts val="1600"/>
              </a:spcBef>
              <a:spcAft>
                <a:spcPts val="1600"/>
              </a:spcAft>
            </a:pPr>
            <a:r>
              <a:rPr lang="pt-BR" sz="1600" dirty="0"/>
              <a:t>Permite ao cliente pagar um </a:t>
            </a:r>
            <a:r>
              <a:rPr lang="pt-BR" sz="1600" b="1" dirty="0">
                <a:solidFill>
                  <a:schemeClr val="tx2"/>
                </a:solidFill>
                <a:latin typeface="Nunito" pitchFamily="2" charset="77"/>
              </a:rPr>
              <a:t>valor único</a:t>
            </a:r>
            <a:r>
              <a:rPr lang="pt-BR" sz="1600" dirty="0">
                <a:solidFill>
                  <a:schemeClr val="tx2"/>
                </a:solidFill>
              </a:rPr>
              <a:t> </a:t>
            </a:r>
            <a:r>
              <a:rPr lang="pt-BR" sz="1600" dirty="0"/>
              <a:t>e ter acesso a uma gama</a:t>
            </a:r>
            <a:br>
              <a:rPr lang="pt-BR" sz="1600" dirty="0"/>
            </a:br>
            <a:r>
              <a:rPr lang="pt-BR" sz="1600" dirty="0"/>
              <a:t>de produtos/serviços;</a:t>
            </a:r>
          </a:p>
          <a:p>
            <a:pPr marL="360000">
              <a:lnSpc>
                <a:spcPct val="130000"/>
              </a:lnSpc>
              <a:spcBef>
                <a:spcPts val="1600"/>
              </a:spcBef>
              <a:spcAft>
                <a:spcPts val="1600"/>
              </a:spcAft>
            </a:pPr>
            <a:r>
              <a:rPr lang="pt-BR" sz="1600" dirty="0"/>
              <a:t>Por causa da </a:t>
            </a:r>
            <a:r>
              <a:rPr lang="pt-BR" sz="1600" b="1" dirty="0">
                <a:solidFill>
                  <a:schemeClr val="tx2"/>
                </a:solidFill>
                <a:latin typeface="Nunito" pitchFamily="2" charset="77"/>
              </a:rPr>
              <a:t>receita recorrente</a:t>
            </a:r>
            <a:r>
              <a:rPr lang="pt-BR" sz="1600" dirty="0"/>
              <a:t>, permite a empresa realizar planejamento financeiro e estratégias comerciais com previsibilidade;</a:t>
            </a:r>
          </a:p>
          <a:p>
            <a:pPr marL="360000">
              <a:lnSpc>
                <a:spcPct val="130000"/>
              </a:lnSpc>
              <a:spcBef>
                <a:spcPts val="1600"/>
              </a:spcBef>
              <a:spcAft>
                <a:spcPts val="1600"/>
              </a:spcAft>
            </a:pPr>
            <a:r>
              <a:rPr lang="pt-BR" sz="1600" b="1" dirty="0">
                <a:solidFill>
                  <a:schemeClr val="tx2"/>
                </a:solidFill>
                <a:latin typeface="Nunito" pitchFamily="2" charset="77"/>
              </a:rPr>
              <a:t>Fidelização do cliente </a:t>
            </a:r>
            <a:r>
              <a:rPr lang="pt-BR" sz="1600" dirty="0"/>
              <a:t>enquanto durar a assinatura;</a:t>
            </a:r>
          </a:p>
          <a:p>
            <a:pPr marL="360000">
              <a:lnSpc>
                <a:spcPct val="130000"/>
              </a:lnSpc>
              <a:spcBef>
                <a:spcPts val="1600"/>
              </a:spcBef>
              <a:spcAft>
                <a:spcPts val="1600"/>
              </a:spcAft>
            </a:pPr>
            <a:r>
              <a:rPr lang="pt-BR" sz="1600" dirty="0"/>
              <a:t>Aproximação entre empresa e o cliente é muito mais forte.</a:t>
            </a:r>
          </a:p>
        </p:txBody>
      </p:sp>
      <p:sp>
        <p:nvSpPr>
          <p:cNvPr id="5" name="Gráfico 6">
            <a:extLst>
              <a:ext uri="{FF2B5EF4-FFF2-40B4-BE49-F238E27FC236}">
                <a16:creationId xmlns:a16="http://schemas.microsoft.com/office/drawing/2014/main" id="{80D8B3BC-593A-77EF-3655-A2C8ACCF4F58}"/>
              </a:ext>
            </a:extLst>
          </p:cNvPr>
          <p:cNvSpPr/>
          <p:nvPr/>
        </p:nvSpPr>
        <p:spPr>
          <a:xfrm>
            <a:off x="4670095" y="1574939"/>
            <a:ext cx="206476" cy="162124"/>
          </a:xfrm>
          <a:custGeom>
            <a:avLst/>
            <a:gdLst>
              <a:gd name="connsiteX0" fmla="*/ -1004 w 6038099"/>
              <a:gd name="connsiteY0" fmla="*/ 2444405 h 4741078"/>
              <a:gd name="connsiteX1" fmla="*/ 2654944 w 6038099"/>
              <a:gd name="connsiteY1" fmla="*/ 1507579 h 4741078"/>
              <a:gd name="connsiteX2" fmla="*/ 3326171 w 6038099"/>
              <a:gd name="connsiteY2" fmla="*/ 1224278 h 4741078"/>
              <a:gd name="connsiteX3" fmla="*/ 3326171 w 6038099"/>
              <a:gd name="connsiteY3" fmla="*/ 1224278 h 4741078"/>
              <a:gd name="connsiteX4" fmla="*/ 5436450 w 6038099"/>
              <a:gd name="connsiteY4" fmla="*/ 111193 h 4741078"/>
              <a:gd name="connsiteX5" fmla="*/ 5914516 w 6038099"/>
              <a:gd name="connsiteY5" fmla="*/ 44393 h 4741078"/>
              <a:gd name="connsiteX6" fmla="*/ 5859783 w 6038099"/>
              <a:gd name="connsiteY6" fmla="*/ 1042385 h 4741078"/>
              <a:gd name="connsiteX7" fmla="*/ 2865004 w 6038099"/>
              <a:gd name="connsiteY7" fmla="*/ 4740590 h 4741078"/>
              <a:gd name="connsiteX8" fmla="*/ 2865004 w 6038099"/>
              <a:gd name="connsiteY8" fmla="*/ 4740590 h 4741078"/>
              <a:gd name="connsiteX9" fmla="*/ 2213 w 6038099"/>
              <a:gd name="connsiteY9" fmla="*/ 2444405 h 4741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38099" h="4741078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bg2"/>
          </a:solidFill>
          <a:ln w="80391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97E8F3F2-6086-F538-A227-2B2C3514800E}"/>
              </a:ext>
            </a:extLst>
          </p:cNvPr>
          <p:cNvCxnSpPr>
            <a:cxnSpLocks/>
          </p:cNvCxnSpPr>
          <p:nvPr/>
        </p:nvCxnSpPr>
        <p:spPr>
          <a:xfrm>
            <a:off x="4670095" y="3428998"/>
            <a:ext cx="6840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Gráfico 6">
            <a:extLst>
              <a:ext uri="{FF2B5EF4-FFF2-40B4-BE49-F238E27FC236}">
                <a16:creationId xmlns:a16="http://schemas.microsoft.com/office/drawing/2014/main" id="{49B47F7C-2BE4-B11D-E680-7698857BED36}"/>
              </a:ext>
            </a:extLst>
          </p:cNvPr>
          <p:cNvSpPr/>
          <p:nvPr/>
        </p:nvSpPr>
        <p:spPr>
          <a:xfrm>
            <a:off x="4670095" y="2609407"/>
            <a:ext cx="206476" cy="162124"/>
          </a:xfrm>
          <a:custGeom>
            <a:avLst/>
            <a:gdLst>
              <a:gd name="connsiteX0" fmla="*/ -1004 w 6038099"/>
              <a:gd name="connsiteY0" fmla="*/ 2444405 h 4741078"/>
              <a:gd name="connsiteX1" fmla="*/ 2654944 w 6038099"/>
              <a:gd name="connsiteY1" fmla="*/ 1507579 h 4741078"/>
              <a:gd name="connsiteX2" fmla="*/ 3326171 w 6038099"/>
              <a:gd name="connsiteY2" fmla="*/ 1224278 h 4741078"/>
              <a:gd name="connsiteX3" fmla="*/ 3326171 w 6038099"/>
              <a:gd name="connsiteY3" fmla="*/ 1224278 h 4741078"/>
              <a:gd name="connsiteX4" fmla="*/ 5436450 w 6038099"/>
              <a:gd name="connsiteY4" fmla="*/ 111193 h 4741078"/>
              <a:gd name="connsiteX5" fmla="*/ 5914516 w 6038099"/>
              <a:gd name="connsiteY5" fmla="*/ 44393 h 4741078"/>
              <a:gd name="connsiteX6" fmla="*/ 5859783 w 6038099"/>
              <a:gd name="connsiteY6" fmla="*/ 1042385 h 4741078"/>
              <a:gd name="connsiteX7" fmla="*/ 2865004 w 6038099"/>
              <a:gd name="connsiteY7" fmla="*/ 4740590 h 4741078"/>
              <a:gd name="connsiteX8" fmla="*/ 2865004 w 6038099"/>
              <a:gd name="connsiteY8" fmla="*/ 4740590 h 4741078"/>
              <a:gd name="connsiteX9" fmla="*/ 2213 w 6038099"/>
              <a:gd name="connsiteY9" fmla="*/ 2444405 h 4741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38099" h="4741078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bg2"/>
          </a:solidFill>
          <a:ln w="80391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7E83F25E-C3A7-1AD8-438F-C0C777D40EB5}"/>
              </a:ext>
            </a:extLst>
          </p:cNvPr>
          <p:cNvCxnSpPr>
            <a:cxnSpLocks/>
          </p:cNvCxnSpPr>
          <p:nvPr/>
        </p:nvCxnSpPr>
        <p:spPr>
          <a:xfrm>
            <a:off x="4670095" y="2285579"/>
            <a:ext cx="6840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Gráfico 6">
            <a:extLst>
              <a:ext uri="{FF2B5EF4-FFF2-40B4-BE49-F238E27FC236}">
                <a16:creationId xmlns:a16="http://schemas.microsoft.com/office/drawing/2014/main" id="{2B06D607-CED4-AB86-6BBA-FDFC6A3E940A}"/>
              </a:ext>
            </a:extLst>
          </p:cNvPr>
          <p:cNvSpPr/>
          <p:nvPr/>
        </p:nvSpPr>
        <p:spPr>
          <a:xfrm>
            <a:off x="4670095" y="3663315"/>
            <a:ext cx="206476" cy="162124"/>
          </a:xfrm>
          <a:custGeom>
            <a:avLst/>
            <a:gdLst>
              <a:gd name="connsiteX0" fmla="*/ -1004 w 6038099"/>
              <a:gd name="connsiteY0" fmla="*/ 2444405 h 4741078"/>
              <a:gd name="connsiteX1" fmla="*/ 2654944 w 6038099"/>
              <a:gd name="connsiteY1" fmla="*/ 1507579 h 4741078"/>
              <a:gd name="connsiteX2" fmla="*/ 3326171 w 6038099"/>
              <a:gd name="connsiteY2" fmla="*/ 1224278 h 4741078"/>
              <a:gd name="connsiteX3" fmla="*/ 3326171 w 6038099"/>
              <a:gd name="connsiteY3" fmla="*/ 1224278 h 4741078"/>
              <a:gd name="connsiteX4" fmla="*/ 5436450 w 6038099"/>
              <a:gd name="connsiteY4" fmla="*/ 111193 h 4741078"/>
              <a:gd name="connsiteX5" fmla="*/ 5914516 w 6038099"/>
              <a:gd name="connsiteY5" fmla="*/ 44393 h 4741078"/>
              <a:gd name="connsiteX6" fmla="*/ 5859783 w 6038099"/>
              <a:gd name="connsiteY6" fmla="*/ 1042385 h 4741078"/>
              <a:gd name="connsiteX7" fmla="*/ 2865004 w 6038099"/>
              <a:gd name="connsiteY7" fmla="*/ 4740590 h 4741078"/>
              <a:gd name="connsiteX8" fmla="*/ 2865004 w 6038099"/>
              <a:gd name="connsiteY8" fmla="*/ 4740590 h 4741078"/>
              <a:gd name="connsiteX9" fmla="*/ 2213 w 6038099"/>
              <a:gd name="connsiteY9" fmla="*/ 2444405 h 4741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38099" h="4741078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bg2"/>
          </a:solidFill>
          <a:ln w="80391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14" name="Gráfico 6">
            <a:extLst>
              <a:ext uri="{FF2B5EF4-FFF2-40B4-BE49-F238E27FC236}">
                <a16:creationId xmlns:a16="http://schemas.microsoft.com/office/drawing/2014/main" id="{B572DCB4-B4E4-5551-D83A-716EA68DE080}"/>
              </a:ext>
            </a:extLst>
          </p:cNvPr>
          <p:cNvSpPr/>
          <p:nvPr/>
        </p:nvSpPr>
        <p:spPr>
          <a:xfrm>
            <a:off x="4670095" y="4424665"/>
            <a:ext cx="206476" cy="162124"/>
          </a:xfrm>
          <a:custGeom>
            <a:avLst/>
            <a:gdLst>
              <a:gd name="connsiteX0" fmla="*/ -1004 w 6038099"/>
              <a:gd name="connsiteY0" fmla="*/ 2444405 h 4741078"/>
              <a:gd name="connsiteX1" fmla="*/ 2654944 w 6038099"/>
              <a:gd name="connsiteY1" fmla="*/ 1507579 h 4741078"/>
              <a:gd name="connsiteX2" fmla="*/ 3326171 w 6038099"/>
              <a:gd name="connsiteY2" fmla="*/ 1224278 h 4741078"/>
              <a:gd name="connsiteX3" fmla="*/ 3326171 w 6038099"/>
              <a:gd name="connsiteY3" fmla="*/ 1224278 h 4741078"/>
              <a:gd name="connsiteX4" fmla="*/ 5436450 w 6038099"/>
              <a:gd name="connsiteY4" fmla="*/ 111193 h 4741078"/>
              <a:gd name="connsiteX5" fmla="*/ 5914516 w 6038099"/>
              <a:gd name="connsiteY5" fmla="*/ 44393 h 4741078"/>
              <a:gd name="connsiteX6" fmla="*/ 5859783 w 6038099"/>
              <a:gd name="connsiteY6" fmla="*/ 1042385 h 4741078"/>
              <a:gd name="connsiteX7" fmla="*/ 2865004 w 6038099"/>
              <a:gd name="connsiteY7" fmla="*/ 4740590 h 4741078"/>
              <a:gd name="connsiteX8" fmla="*/ 2865004 w 6038099"/>
              <a:gd name="connsiteY8" fmla="*/ 4740590 h 4741078"/>
              <a:gd name="connsiteX9" fmla="*/ 2213 w 6038099"/>
              <a:gd name="connsiteY9" fmla="*/ 2444405 h 4741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38099" h="4741078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bg2"/>
          </a:solidFill>
          <a:ln w="80391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C773EFAE-52ED-2F5B-1A48-A69458BAC065}"/>
              </a:ext>
            </a:extLst>
          </p:cNvPr>
          <p:cNvCxnSpPr>
            <a:cxnSpLocks/>
          </p:cNvCxnSpPr>
          <p:nvPr/>
        </p:nvCxnSpPr>
        <p:spPr>
          <a:xfrm>
            <a:off x="4555613" y="4125408"/>
            <a:ext cx="6840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717575347"/>
      </p:ext>
    </p:extLst>
  </p:cSld>
  <p:clrMapOvr>
    <a:masterClrMapping/>
  </p:clrMapOvr>
  <p:transition spd="slow">
    <p:wipe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ébora Luz, fundadora do Clube da Preta, conta dicas sobre o Instagram no  Empreende aí Cast - Desenrola E Não Me Enrola">
            <a:extLst>
              <a:ext uri="{FF2B5EF4-FFF2-40B4-BE49-F238E27FC236}">
                <a16:creationId xmlns:a16="http://schemas.microsoft.com/office/drawing/2014/main" id="{F0E5BBF9-0F68-EA44-3EE7-F297C1835B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" t="12252" r="4561" b="7422"/>
          <a:stretch/>
        </p:blipFill>
        <p:spPr bwMode="auto">
          <a:xfrm>
            <a:off x="4139596" y="-1"/>
            <a:ext cx="808364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B266F97C-BCB0-2C2E-2707-A9862EED0644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gradFill flip="none" rotWithShape="1">
            <a:gsLst>
              <a:gs pos="38000">
                <a:schemeClr val="tx2"/>
              </a:gs>
              <a:gs pos="100000">
                <a:schemeClr val="accent3">
                  <a:alpha val="15000"/>
                </a:schemeClr>
              </a:gs>
              <a:gs pos="65000">
                <a:schemeClr val="tx2">
                  <a:alpha val="10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4" name="Gráfico 23">
            <a:extLst>
              <a:ext uri="{FF2B5EF4-FFF2-40B4-BE49-F238E27FC236}">
                <a16:creationId xmlns:a16="http://schemas.microsoft.com/office/drawing/2014/main" id="{C9A4715A-8604-418F-940B-F8487A709F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3986836" flipH="1">
            <a:off x="2274804" y="-1616328"/>
            <a:ext cx="12827102" cy="10090654"/>
          </a:xfrm>
          <a:prstGeom prst="rect">
            <a:avLst/>
          </a:prstGeom>
        </p:spPr>
      </p:pic>
      <p:pic>
        <p:nvPicPr>
          <p:cNvPr id="2" name="Gráfico 1" hidden="1">
            <a:extLst>
              <a:ext uri="{FF2B5EF4-FFF2-40B4-BE49-F238E27FC236}">
                <a16:creationId xmlns:a16="http://schemas.microsoft.com/office/drawing/2014/main" id="{CFCA2B43-FADD-4264-9729-D1A3450298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25" name="Gráfico 8">
            <a:extLst>
              <a:ext uri="{FF2B5EF4-FFF2-40B4-BE49-F238E27FC236}">
                <a16:creationId xmlns:a16="http://schemas.microsoft.com/office/drawing/2014/main" id="{7B559F09-8D5B-4FA5-890A-31F948CFD0D9}"/>
              </a:ext>
            </a:extLst>
          </p:cNvPr>
          <p:cNvSpPr/>
          <p:nvPr/>
        </p:nvSpPr>
        <p:spPr>
          <a:xfrm rot="18597044" flipH="1">
            <a:off x="-3188240" y="470061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7C714550-FCFE-4215-83DB-2647CBE912E0}"/>
              </a:ext>
            </a:extLst>
          </p:cNvPr>
          <p:cNvSpPr txBox="1"/>
          <p:nvPr/>
        </p:nvSpPr>
        <p:spPr>
          <a:xfrm>
            <a:off x="335792" y="6181223"/>
            <a:ext cx="394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B1EA48-AE99-4102-B15A-1A3323D208F4}" type="slidenum">
              <a:rPr lang="pt-BR" sz="1400" smtClean="0">
                <a:solidFill>
                  <a:schemeClr val="bg2"/>
                </a:solidFill>
                <a:latin typeface="+mj-lt"/>
              </a:rPr>
              <a:pPr/>
              <a:t>29</a:t>
            </a:fld>
            <a:endParaRPr lang="pt-BR" sz="1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D8BDB9A-BE8B-CD45-7047-3515A5B715E0}"/>
              </a:ext>
            </a:extLst>
          </p:cNvPr>
          <p:cNvSpPr txBox="1"/>
          <p:nvPr/>
        </p:nvSpPr>
        <p:spPr>
          <a:xfrm>
            <a:off x="641685" y="1289956"/>
            <a:ext cx="3753852" cy="427809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3600" i="1" dirty="0">
                <a:solidFill>
                  <a:srgbClr val="FFCD00"/>
                </a:solidFill>
                <a:latin typeface="+mj-lt"/>
              </a:rPr>
              <a:t>Exemplo:</a:t>
            </a:r>
          </a:p>
          <a:p>
            <a:r>
              <a:rPr lang="pt-BR" sz="4800" i="1" dirty="0">
                <a:solidFill>
                  <a:schemeClr val="bg1"/>
                </a:solidFill>
                <a:latin typeface="+mj-lt"/>
              </a:rPr>
              <a:t>Clube da Preta</a:t>
            </a:r>
          </a:p>
          <a:p>
            <a:br>
              <a:rPr lang="pt-BR" sz="2800" i="1" dirty="0">
                <a:solidFill>
                  <a:schemeClr val="bg1"/>
                </a:solidFill>
                <a:latin typeface="+mj-lt"/>
              </a:rPr>
            </a:br>
            <a:r>
              <a:rPr lang="pt-BR" sz="2800" dirty="0">
                <a:solidFill>
                  <a:schemeClr val="bg1"/>
                </a:solidFill>
                <a:latin typeface="Nunito" pitchFamily="2" charset="77"/>
              </a:rPr>
              <a:t>Clube de assinatura para divulgar produtos feitos por </a:t>
            </a:r>
            <a:r>
              <a:rPr lang="pt-BR" sz="2800" dirty="0" err="1">
                <a:solidFill>
                  <a:schemeClr val="bg1"/>
                </a:solidFill>
                <a:latin typeface="Nunito" pitchFamily="2" charset="77"/>
              </a:rPr>
              <a:t>afroempreendedoras</a:t>
            </a:r>
            <a:r>
              <a:rPr lang="pt-BR" sz="2800" dirty="0">
                <a:solidFill>
                  <a:schemeClr val="bg1"/>
                </a:solidFill>
                <a:latin typeface="Nunito" pitchFamily="2" charset="77"/>
              </a:rPr>
              <a:t>.</a:t>
            </a:r>
            <a:endParaRPr lang="pt-BR" sz="2800" i="1" dirty="0">
              <a:solidFill>
                <a:schemeClr val="bg1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1C8BA83-E9F4-FE91-C4D1-449581E95185}"/>
              </a:ext>
            </a:extLst>
          </p:cNvPr>
          <p:cNvSpPr txBox="1"/>
          <p:nvPr/>
        </p:nvSpPr>
        <p:spPr>
          <a:xfrm>
            <a:off x="8181474" y="5492728"/>
            <a:ext cx="3643278" cy="394150"/>
          </a:xfrm>
          <a:prstGeom prst="round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>
              <a:lnSpc>
                <a:spcPct val="130000"/>
              </a:lnSpc>
              <a:spcBef>
                <a:spcPts val="1400"/>
              </a:spcBef>
            </a:pPr>
            <a:r>
              <a:rPr lang="pt-BR" sz="1400" b="1" dirty="0">
                <a:solidFill>
                  <a:schemeClr val="tx1">
                    <a:lumMod val="50000"/>
                  </a:schemeClr>
                </a:solidFill>
              </a:rPr>
              <a:t>Debora Luz, </a:t>
            </a:r>
            <a:r>
              <a:rPr lang="pt-BR" sz="1400" dirty="0">
                <a:solidFill>
                  <a:schemeClr val="tx1">
                    <a:lumMod val="50000"/>
                  </a:schemeClr>
                </a:solidFill>
              </a:rPr>
              <a:t>fundadora do Clube da Preta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6460527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9D3712DF-70F8-AEBE-45C8-854D5E5052F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8" r="18746"/>
          <a:stretch/>
        </p:blipFill>
        <p:spPr>
          <a:xfrm>
            <a:off x="7910348" y="3856224"/>
            <a:ext cx="2347971" cy="2458225"/>
          </a:xfrm>
          <a:prstGeom prst="rect">
            <a:avLst/>
          </a:prstGeom>
        </p:spPr>
      </p:pic>
      <p:pic>
        <p:nvPicPr>
          <p:cNvPr id="3" name="Imagem 2" descr="Mulher com os braços para cima&#10;&#10;Descrição gerada automaticamente com confiança média">
            <a:extLst>
              <a:ext uri="{FF2B5EF4-FFF2-40B4-BE49-F238E27FC236}">
                <a16:creationId xmlns:a16="http://schemas.microsoft.com/office/drawing/2014/main" id="{7D52D4FE-3EE9-CDC0-7B68-7063A74F297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t="2559" b="23599"/>
          <a:stretch/>
        </p:blipFill>
        <p:spPr>
          <a:xfrm>
            <a:off x="3662258" y="3856225"/>
            <a:ext cx="2663201" cy="2458225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3"/>
          <p:cNvSpPr txBox="1"/>
          <p:nvPr/>
        </p:nvSpPr>
        <p:spPr>
          <a:xfrm>
            <a:off x="11341569" y="6088299"/>
            <a:ext cx="29209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 sz="1400" b="1" i="0" u="none" strike="noStrike" cap="none">
                <a:solidFill>
                  <a:srgbClr val="5B5B5B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3</a:t>
            </a:fld>
            <a:endParaRPr sz="1400" b="1" i="0" u="none" strike="noStrike" cap="none">
              <a:solidFill>
                <a:srgbClr val="5B5B5B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sp>
        <p:nvSpPr>
          <p:cNvPr id="212" name="Google Shape;212;p3"/>
          <p:cNvSpPr/>
          <p:nvPr/>
        </p:nvSpPr>
        <p:spPr>
          <a:xfrm>
            <a:off x="2662195" y="2332841"/>
            <a:ext cx="794802" cy="794802"/>
          </a:xfrm>
          <a:prstGeom prst="ellipse">
            <a:avLst/>
          </a:prstGeom>
          <a:solidFill>
            <a:srgbClr val="F8BD09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Nunito"/>
              <a:buNone/>
            </a:pPr>
            <a:endParaRPr sz="5400" b="0" i="0" u="none" strike="noStrike" cap="none">
              <a:solidFill>
                <a:srgbClr val="FFFFFF"/>
              </a:solidFill>
              <a:latin typeface="Exo 2 Medium"/>
              <a:ea typeface="Exo 2 Medium"/>
              <a:cs typeface="Exo 2 Medium"/>
              <a:sym typeface="Exo 2 Medium"/>
            </a:endParaRPr>
          </a:p>
        </p:txBody>
      </p:sp>
      <p:sp>
        <p:nvSpPr>
          <p:cNvPr id="213" name="Google Shape;213;p3"/>
          <p:cNvSpPr/>
          <p:nvPr/>
        </p:nvSpPr>
        <p:spPr>
          <a:xfrm>
            <a:off x="6718124" y="2332841"/>
            <a:ext cx="794802" cy="794802"/>
          </a:xfrm>
          <a:prstGeom prst="ellipse">
            <a:avLst/>
          </a:prstGeom>
          <a:solidFill>
            <a:srgbClr val="F8BD09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Nunito"/>
              <a:buNone/>
            </a:pPr>
            <a:endParaRPr sz="5400" b="0" i="0" u="none" strike="noStrike" cap="none">
              <a:solidFill>
                <a:srgbClr val="FFFFFF"/>
              </a:solidFill>
              <a:latin typeface="Exo 2 Medium"/>
              <a:ea typeface="Exo 2 Medium"/>
              <a:cs typeface="Exo 2 Medium"/>
              <a:sym typeface="Exo 2 Medium"/>
            </a:endParaRPr>
          </a:p>
        </p:txBody>
      </p:sp>
      <p:sp>
        <p:nvSpPr>
          <p:cNvPr id="214" name="Google Shape;214;p3"/>
          <p:cNvSpPr txBox="1"/>
          <p:nvPr/>
        </p:nvSpPr>
        <p:spPr>
          <a:xfrm>
            <a:off x="2808678" y="2222083"/>
            <a:ext cx="57372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Exo 2 Medium"/>
              <a:buNone/>
            </a:pPr>
            <a:r>
              <a:rPr lang="pt-BR" sz="5400" b="1" i="0" u="none" strike="noStrike" cap="none" dirty="0">
                <a:solidFill>
                  <a:srgbClr val="FFFFFF"/>
                </a:solidFill>
                <a:latin typeface="Exo 2.0" pitchFamily="2" charset="77"/>
                <a:ea typeface="Exo 2 Medium"/>
                <a:cs typeface="Exo 2 Medium"/>
                <a:sym typeface="Exo 2 Medium"/>
              </a:rPr>
              <a:t>1</a:t>
            </a:r>
            <a:endParaRPr sz="1400" b="1" i="0" u="none" strike="noStrike" cap="none" dirty="0">
              <a:solidFill>
                <a:srgbClr val="000000"/>
              </a:solidFill>
              <a:latin typeface="Exo 2.0" pitchFamily="2" charset="77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3"/>
          <p:cNvSpPr txBox="1"/>
          <p:nvPr/>
        </p:nvSpPr>
        <p:spPr>
          <a:xfrm>
            <a:off x="6844482" y="2222083"/>
            <a:ext cx="692212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Exo 2 Medium"/>
              <a:buNone/>
            </a:pPr>
            <a:r>
              <a:rPr lang="pt-BR" sz="5400" b="1" i="0" u="none" strike="noStrike" cap="none">
                <a:solidFill>
                  <a:srgbClr val="FFFFFF"/>
                </a:solidFill>
                <a:latin typeface="Exo 2.0" pitchFamily="2" charset="77"/>
                <a:ea typeface="Exo 2 Medium"/>
                <a:cs typeface="Exo 2 Medium"/>
                <a:sym typeface="Exo 2 Medium"/>
              </a:rPr>
              <a:t>2</a:t>
            </a:r>
            <a:endParaRPr sz="1400" b="1" i="0" u="none" strike="noStrike" cap="none">
              <a:solidFill>
                <a:srgbClr val="000000"/>
              </a:solidFill>
              <a:latin typeface="Exo 2.0" pitchFamily="2" charset="77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3"/>
          <p:cNvSpPr txBox="1"/>
          <p:nvPr/>
        </p:nvSpPr>
        <p:spPr>
          <a:xfrm>
            <a:off x="3539868" y="2296687"/>
            <a:ext cx="299220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B5B"/>
              </a:buClr>
              <a:buSzPts val="2400"/>
              <a:buFont typeface="Exo 2 Medium"/>
              <a:buNone/>
            </a:pPr>
            <a:r>
              <a:rPr lang="pt-BR" sz="2400" dirty="0">
                <a:solidFill>
                  <a:srgbClr val="5B5B5B"/>
                </a:solidFill>
                <a:latin typeface="Exo 2.0" pitchFamily="2" charset="77"/>
                <a:ea typeface="Exo 2 Medium"/>
                <a:cs typeface="Exo 2 Medium"/>
                <a:sym typeface="Exo 2 Medium"/>
              </a:rPr>
              <a:t>Como eu estou chegando hoje</a:t>
            </a:r>
            <a:r>
              <a:rPr lang="pt-BR" sz="2400" b="0" i="0" u="none" strike="noStrike" cap="none" dirty="0">
                <a:solidFill>
                  <a:srgbClr val="5B5B5B"/>
                </a:solidFill>
                <a:latin typeface="Exo 2.0" pitchFamily="2" charset="77"/>
                <a:ea typeface="Exo 2 Medium"/>
                <a:cs typeface="Exo 2 Medium"/>
                <a:sym typeface="Exo 2 Medium"/>
              </a:rPr>
              <a:t>?</a:t>
            </a:r>
            <a:endParaRPr sz="1400" b="0" i="0" u="none" strike="noStrike" cap="none" dirty="0">
              <a:solidFill>
                <a:srgbClr val="000000"/>
              </a:solidFill>
              <a:latin typeface="Exo 2.0" pitchFamily="2" charset="77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3"/>
          <p:cNvSpPr txBox="1"/>
          <p:nvPr/>
        </p:nvSpPr>
        <p:spPr>
          <a:xfrm>
            <a:off x="7664684" y="2360951"/>
            <a:ext cx="3591637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B5B"/>
              </a:buClr>
              <a:buSzPts val="2400"/>
              <a:buFont typeface="Exo 2 Medium"/>
              <a:buNone/>
            </a:pPr>
            <a:r>
              <a:rPr lang="pt-BR" sz="2400" dirty="0">
                <a:solidFill>
                  <a:srgbClr val="5B5B5B"/>
                </a:solidFill>
                <a:latin typeface="Exo 2.0" pitchFamily="2" charset="77"/>
                <a:ea typeface="Exo 2 Medium"/>
                <a:cs typeface="Exo 2 Medium"/>
                <a:sym typeface="Exo 2 Medium"/>
              </a:rPr>
              <a:t>Você sabe o que é um modelo de negócios?</a:t>
            </a:r>
            <a:endParaRPr sz="1400" b="0" i="0" u="none" strike="noStrike" cap="none" dirty="0">
              <a:solidFill>
                <a:srgbClr val="000000"/>
              </a:solidFill>
              <a:latin typeface="Exo 2.0" pitchFamily="2" charset="77"/>
              <a:ea typeface="Arial"/>
              <a:cs typeface="Arial"/>
              <a:sym typeface="Arial"/>
            </a:endParaRPr>
          </a:p>
        </p:txBody>
      </p:sp>
      <p:pic>
        <p:nvPicPr>
          <p:cNvPr id="218" name="Google Shape;218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2345219" flipH="1">
            <a:off x="10057994" y="-1641605"/>
            <a:ext cx="2549071" cy="3061902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3"/>
          <p:cNvSpPr/>
          <p:nvPr/>
        </p:nvSpPr>
        <p:spPr>
          <a:xfrm>
            <a:off x="3662258" y="3780031"/>
            <a:ext cx="2578200" cy="2623200"/>
          </a:xfrm>
          <a:prstGeom prst="roundRect">
            <a:avLst>
              <a:gd name="adj" fmla="val 7799"/>
            </a:avLst>
          </a:prstGeom>
          <a:noFill/>
          <a:ln w="1270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unito"/>
              <a:buNone/>
            </a:pPr>
            <a:endParaRPr sz="2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3"/>
          <p:cNvSpPr/>
          <p:nvPr/>
        </p:nvSpPr>
        <p:spPr>
          <a:xfrm>
            <a:off x="7836750" y="3780025"/>
            <a:ext cx="2514600" cy="2558400"/>
          </a:xfrm>
          <a:prstGeom prst="roundRect">
            <a:avLst>
              <a:gd name="adj" fmla="val 7799"/>
            </a:avLst>
          </a:prstGeom>
          <a:noFill/>
          <a:ln w="1270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unito"/>
              <a:buNone/>
            </a:pPr>
            <a:endParaRPr sz="2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" name="Google Shape;209;p3">
            <a:extLst>
              <a:ext uri="{FF2B5EF4-FFF2-40B4-BE49-F238E27FC236}">
                <a16:creationId xmlns:a16="http://schemas.microsoft.com/office/drawing/2014/main" id="{A0EBABC7-227B-BB0B-4D1F-53B6F6EC5BA5}"/>
              </a:ext>
            </a:extLst>
          </p:cNvPr>
          <p:cNvGrpSpPr/>
          <p:nvPr/>
        </p:nvGrpSpPr>
        <p:grpSpPr>
          <a:xfrm rot="-2590511">
            <a:off x="-5209788" y="-5263125"/>
            <a:ext cx="11273304" cy="10326224"/>
            <a:chOff x="-4250821" y="-1969690"/>
            <a:chExt cx="11273304" cy="10326224"/>
          </a:xfrm>
        </p:grpSpPr>
        <p:sp>
          <p:nvSpPr>
            <p:cNvPr id="5" name="Google Shape;210;p3">
              <a:extLst>
                <a:ext uri="{FF2B5EF4-FFF2-40B4-BE49-F238E27FC236}">
                  <a16:creationId xmlns:a16="http://schemas.microsoft.com/office/drawing/2014/main" id="{924919CF-EA68-9654-4043-274FBDF5A67C}"/>
                </a:ext>
              </a:extLst>
            </p:cNvPr>
            <p:cNvSpPr/>
            <p:nvPr/>
          </p:nvSpPr>
          <p:spPr>
            <a:xfrm rot="-1473581">
              <a:off x="-3174982" y="-377383"/>
              <a:ext cx="9121626" cy="7162245"/>
            </a:xfrm>
            <a:custGeom>
              <a:avLst/>
              <a:gdLst/>
              <a:ahLst/>
              <a:cxnLst/>
              <a:rect l="l" t="t" r="r" b="b"/>
              <a:pathLst>
                <a:path w="9121626" h="7162245" extrusionOk="0">
                  <a:moveTo>
                    <a:pt x="-1004" y="3692959"/>
                  </a:moveTo>
                  <a:cubicBezTo>
                    <a:pt x="1354664" y="3263763"/>
                    <a:pt x="2710332" y="2817551"/>
                    <a:pt x="4011279" y="2277716"/>
                  </a:cubicBezTo>
                  <a:cubicBezTo>
                    <a:pt x="4346853" y="2137895"/>
                    <a:pt x="4728629" y="1983480"/>
                    <a:pt x="5025288" y="1849740"/>
                  </a:cubicBezTo>
                  <a:lnTo>
                    <a:pt x="5025288" y="1849740"/>
                  </a:lnTo>
                  <a:cubicBezTo>
                    <a:pt x="6118330" y="1347596"/>
                    <a:pt x="7182193" y="786363"/>
                    <a:pt x="8213241" y="168227"/>
                  </a:cubicBezTo>
                  <a:cubicBezTo>
                    <a:pt x="8520837" y="-19014"/>
                    <a:pt x="8776176" y="-46976"/>
                    <a:pt x="8935444" y="67313"/>
                  </a:cubicBezTo>
                  <a:cubicBezTo>
                    <a:pt x="9178613" y="242395"/>
                    <a:pt x="9212660" y="753047"/>
                    <a:pt x="8852760" y="1574959"/>
                  </a:cubicBezTo>
                  <a:cubicBezTo>
                    <a:pt x="7923869" y="3702681"/>
                    <a:pt x="6162113" y="5735575"/>
                    <a:pt x="4328612" y="7161757"/>
                  </a:cubicBezTo>
                  <a:lnTo>
                    <a:pt x="4328612" y="7161757"/>
                  </a:lnTo>
                  <a:cubicBezTo>
                    <a:pt x="2603338" y="6411828"/>
                    <a:pt x="1110278" y="5214218"/>
                    <a:pt x="3856" y="3692959"/>
                  </a:cubicBezTo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accen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pic>
          <p:nvPicPr>
            <p:cNvPr id="6" name="Google Shape;211;p3">
              <a:extLst>
                <a:ext uri="{FF2B5EF4-FFF2-40B4-BE49-F238E27FC236}">
                  <a16:creationId xmlns:a16="http://schemas.microsoft.com/office/drawing/2014/main" id="{D145EBB4-60CC-A5D3-ED69-86DC5B5FD27A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120000" flipH="1">
              <a:off x="-2637760" y="-1850333"/>
              <a:ext cx="6986513" cy="839208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Google Shape;213;p3">
            <a:extLst>
              <a:ext uri="{FF2B5EF4-FFF2-40B4-BE49-F238E27FC236}">
                <a16:creationId xmlns:a16="http://schemas.microsoft.com/office/drawing/2014/main" id="{B7726FA8-EC46-B539-92DD-D92CDFC531CE}"/>
              </a:ext>
            </a:extLst>
          </p:cNvPr>
          <p:cNvSpPr txBox="1"/>
          <p:nvPr/>
        </p:nvSpPr>
        <p:spPr>
          <a:xfrm>
            <a:off x="382029" y="923478"/>
            <a:ext cx="365894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800" b="1" i="1" dirty="0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Check-in</a:t>
            </a:r>
            <a:endParaRPr sz="3200" b="1" i="1" dirty="0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55BA7506-FA00-76D5-D95D-527CBA4928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6723975" flipH="1" flipV="1">
            <a:off x="-4914650" y="-5478101"/>
            <a:ext cx="9017865" cy="9567214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64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áfico 14" hidden="1">
            <a:extLst>
              <a:ext uri="{FF2B5EF4-FFF2-40B4-BE49-F238E27FC236}">
                <a16:creationId xmlns:a16="http://schemas.microsoft.com/office/drawing/2014/main" id="{04F0227D-0A2F-4961-875D-D289BA3808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5029405" flipH="1">
            <a:off x="8921802" y="4743510"/>
            <a:ext cx="3764173" cy="4521463"/>
          </a:xfrm>
          <a:prstGeom prst="rect">
            <a:avLst/>
          </a:prstGeom>
        </p:spPr>
      </p:pic>
      <p:pic>
        <p:nvPicPr>
          <p:cNvPr id="19" name="Gráfico 18">
            <a:extLst>
              <a:ext uri="{FF2B5EF4-FFF2-40B4-BE49-F238E27FC236}">
                <a16:creationId xmlns:a16="http://schemas.microsoft.com/office/drawing/2014/main" id="{9AB91C8E-FDCC-4F0B-9B9C-208E727FC5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7202965">
            <a:off x="-3913808" y="-578505"/>
            <a:ext cx="14794220" cy="12508884"/>
          </a:xfrm>
          <a:prstGeom prst="rect">
            <a:avLst/>
          </a:prstGeom>
        </p:spPr>
      </p:pic>
      <p:grpSp>
        <p:nvGrpSpPr>
          <p:cNvPr id="5" name="Agrupar 4">
            <a:extLst>
              <a:ext uri="{FF2B5EF4-FFF2-40B4-BE49-F238E27FC236}">
                <a16:creationId xmlns:a16="http://schemas.microsoft.com/office/drawing/2014/main" id="{E5233517-917B-3112-31C9-2B17ABB09166}"/>
              </a:ext>
            </a:extLst>
          </p:cNvPr>
          <p:cNvGrpSpPr/>
          <p:nvPr/>
        </p:nvGrpSpPr>
        <p:grpSpPr>
          <a:xfrm>
            <a:off x="335792" y="368999"/>
            <a:ext cx="11290249" cy="6120002"/>
            <a:chOff x="367248" y="1463284"/>
            <a:chExt cx="7252752" cy="3931433"/>
          </a:xfrm>
        </p:grpSpPr>
        <p:sp>
          <p:nvSpPr>
            <p:cNvPr id="3" name="Retângulo: Cantos Arredondados 2">
              <a:extLst>
                <a:ext uri="{FF2B5EF4-FFF2-40B4-BE49-F238E27FC236}">
                  <a16:creationId xmlns:a16="http://schemas.microsoft.com/office/drawing/2014/main" id="{2B444B38-0459-4CA1-95D3-F1AE72080515}"/>
                </a:ext>
              </a:extLst>
            </p:cNvPr>
            <p:cNvSpPr/>
            <p:nvPr/>
          </p:nvSpPr>
          <p:spPr>
            <a:xfrm>
              <a:off x="367248" y="1520676"/>
              <a:ext cx="7252752" cy="3874041"/>
            </a:xfrm>
            <a:prstGeom prst="roundRect">
              <a:avLst>
                <a:gd name="adj" fmla="val 5068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ExtraLight"/>
                <a:ea typeface="+mn-ea"/>
                <a:cs typeface="+mn-cs"/>
              </a:endParaRPr>
            </a:p>
          </p:txBody>
        </p:sp>
        <p:grpSp>
          <p:nvGrpSpPr>
            <p:cNvPr id="10" name="Agrupar 9">
              <a:extLst>
                <a:ext uri="{FF2B5EF4-FFF2-40B4-BE49-F238E27FC236}">
                  <a16:creationId xmlns:a16="http://schemas.microsoft.com/office/drawing/2014/main" id="{69BF2726-9B14-4F89-8B30-925B6555F87B}"/>
                </a:ext>
              </a:extLst>
            </p:cNvPr>
            <p:cNvGrpSpPr/>
            <p:nvPr/>
          </p:nvGrpSpPr>
          <p:grpSpPr>
            <a:xfrm>
              <a:off x="4142464" y="1463284"/>
              <a:ext cx="2050703" cy="79612"/>
              <a:chOff x="5582194" y="296091"/>
              <a:chExt cx="3988526" cy="125765"/>
            </a:xfrm>
          </p:grpSpPr>
          <p:sp>
            <p:nvSpPr>
              <p:cNvPr id="7" name="Retângulo: Cantos Arredondados 6">
                <a:extLst>
                  <a:ext uri="{FF2B5EF4-FFF2-40B4-BE49-F238E27FC236}">
                    <a16:creationId xmlns:a16="http://schemas.microsoft.com/office/drawing/2014/main" id="{524ACCF7-0A6F-4ABB-9BE6-44B2E453D8BC}"/>
                  </a:ext>
                </a:extLst>
              </p:cNvPr>
              <p:cNvSpPr/>
              <p:nvPr/>
            </p:nvSpPr>
            <p:spPr>
              <a:xfrm>
                <a:off x="8543109" y="296091"/>
                <a:ext cx="1027611" cy="125765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unito ExtraLight"/>
                  <a:ea typeface="+mn-ea"/>
                  <a:cs typeface="+mn-cs"/>
                </a:endParaRPr>
              </a:p>
            </p:txBody>
          </p:sp>
          <p:sp>
            <p:nvSpPr>
              <p:cNvPr id="8" name="Retângulo: Cantos Arredondados 7">
                <a:extLst>
                  <a:ext uri="{FF2B5EF4-FFF2-40B4-BE49-F238E27FC236}">
                    <a16:creationId xmlns:a16="http://schemas.microsoft.com/office/drawing/2014/main" id="{FB7BC41F-63A1-4A66-A6AB-2AB1EB2CC811}"/>
                  </a:ext>
                </a:extLst>
              </p:cNvPr>
              <p:cNvSpPr/>
              <p:nvPr/>
            </p:nvSpPr>
            <p:spPr>
              <a:xfrm>
                <a:off x="7324138" y="296091"/>
                <a:ext cx="1027611" cy="125765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unito ExtraLight"/>
                  <a:ea typeface="+mn-ea"/>
                  <a:cs typeface="+mn-cs"/>
                </a:endParaRPr>
              </a:p>
            </p:txBody>
          </p:sp>
          <p:sp>
            <p:nvSpPr>
              <p:cNvPr id="9" name="Retângulo: Cantos Arredondados 8">
                <a:extLst>
                  <a:ext uri="{FF2B5EF4-FFF2-40B4-BE49-F238E27FC236}">
                    <a16:creationId xmlns:a16="http://schemas.microsoft.com/office/drawing/2014/main" id="{6530C6C2-CFC4-4345-BAFC-DFC7E5305C2D}"/>
                  </a:ext>
                </a:extLst>
              </p:cNvPr>
              <p:cNvSpPr/>
              <p:nvPr/>
            </p:nvSpPr>
            <p:spPr>
              <a:xfrm>
                <a:off x="5582194" y="296091"/>
                <a:ext cx="1027611" cy="125765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unito ExtraLight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2" name="Gráfico 1" hidden="1">
            <a:extLst>
              <a:ext uri="{FF2B5EF4-FFF2-40B4-BE49-F238E27FC236}">
                <a16:creationId xmlns:a16="http://schemas.microsoft.com/office/drawing/2014/main" id="{2A0C6902-BC68-486A-ABC4-3EE3123C6A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11" name="Gráfico 8">
            <a:extLst>
              <a:ext uri="{FF2B5EF4-FFF2-40B4-BE49-F238E27FC236}">
                <a16:creationId xmlns:a16="http://schemas.microsoft.com/office/drawing/2014/main" id="{70F39AA4-7404-43FF-9051-858F59A58C7F}"/>
              </a:ext>
            </a:extLst>
          </p:cNvPr>
          <p:cNvSpPr/>
          <p:nvPr/>
        </p:nvSpPr>
        <p:spPr>
          <a:xfrm rot="5947211">
            <a:off x="8917474" y="-2808361"/>
            <a:ext cx="3772831" cy="4743102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>
            <a:solidFill>
              <a:schemeClr val="tx2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Nunito ExtraLight"/>
              <a:ea typeface="+mn-ea"/>
              <a:cs typeface="+mn-cs"/>
            </a:endParaRPr>
          </a:p>
        </p:txBody>
      </p:sp>
      <p:sp>
        <p:nvSpPr>
          <p:cNvPr id="12" name="Gráfico 8">
            <a:extLst>
              <a:ext uri="{FF2B5EF4-FFF2-40B4-BE49-F238E27FC236}">
                <a16:creationId xmlns:a16="http://schemas.microsoft.com/office/drawing/2014/main" id="{5334C666-A620-46C1-97E5-20A1A5562FF7}"/>
              </a:ext>
            </a:extLst>
          </p:cNvPr>
          <p:cNvSpPr/>
          <p:nvPr/>
        </p:nvSpPr>
        <p:spPr>
          <a:xfrm rot="18597044" flipH="1">
            <a:off x="-3188240" y="470061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bg2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Nunito ExtraLight"/>
              <a:ea typeface="+mn-ea"/>
              <a:cs typeface="+mn-cs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4F7AF784-E367-4164-A9B5-EC30143922DC}"/>
              </a:ext>
            </a:extLst>
          </p:cNvPr>
          <p:cNvSpPr txBox="1"/>
          <p:nvPr/>
        </p:nvSpPr>
        <p:spPr>
          <a:xfrm>
            <a:off x="335792" y="6181224"/>
            <a:ext cx="41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B1EA48-AE99-4102-B15A-1A3323D208F4}" type="slidenum">
              <a:rPr kumimoji="0" lang="pt-BR" sz="1400" b="0" i="0" u="none" strike="noStrike" kern="1200" cap="none" spc="0" normalizeH="0" baseline="0" noProof="0" smtClean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Exo 2.0 Extra Bold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Exo 2.0 Extra Bold"/>
              <a:ea typeface="+mn-ea"/>
              <a:cs typeface="+mn-cs"/>
            </a:endParaRPr>
          </a:p>
        </p:txBody>
      </p:sp>
      <p:pic>
        <p:nvPicPr>
          <p:cNvPr id="6" name="Mídia Online 5" descr="Empreendedores Da Quebrada - Clube Da Preta (kondzilla.com)">
            <a:hlinkClick r:id="" action="ppaction://media"/>
            <a:extLst>
              <a:ext uri="{FF2B5EF4-FFF2-40B4-BE49-F238E27FC236}">
                <a16:creationId xmlns:a16="http://schemas.microsoft.com/office/drawing/2014/main" id="{9C2DED50-D376-84A1-55EB-676D8FE8E7C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10"/>
          <a:stretch>
            <a:fillRect/>
          </a:stretch>
        </p:blipFill>
        <p:spPr>
          <a:xfrm>
            <a:off x="1193183" y="722913"/>
            <a:ext cx="9666334" cy="5461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4037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A67A54C-B2C6-48F0-83D0-C3C34989BCF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8" t="2678" r="17578"/>
          <a:stretch/>
        </p:blipFill>
        <p:spPr>
          <a:xfrm flipH="1">
            <a:off x="0" y="0"/>
            <a:ext cx="8279042" cy="68580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0026E656-16C2-43E8-A8D7-BDF1910078ED}"/>
              </a:ext>
            </a:extLst>
          </p:cNvPr>
          <p:cNvSpPr/>
          <p:nvPr/>
        </p:nvSpPr>
        <p:spPr>
          <a:xfrm flipH="1">
            <a:off x="2310054" y="1"/>
            <a:ext cx="9881946" cy="6858000"/>
          </a:xfrm>
          <a:prstGeom prst="rect">
            <a:avLst/>
          </a:prstGeom>
          <a:gradFill flip="none" rotWithShape="1">
            <a:gsLst>
              <a:gs pos="50000">
                <a:schemeClr val="bg1"/>
              </a:gs>
              <a:gs pos="100000">
                <a:schemeClr val="accent3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Gráfico 3">
            <a:extLst>
              <a:ext uri="{FF2B5EF4-FFF2-40B4-BE49-F238E27FC236}">
                <a16:creationId xmlns:a16="http://schemas.microsoft.com/office/drawing/2014/main" id="{312FEFA6-F1EF-4F56-97C5-0A160AC21A69}"/>
              </a:ext>
            </a:extLst>
          </p:cNvPr>
          <p:cNvSpPr/>
          <p:nvPr/>
        </p:nvSpPr>
        <p:spPr>
          <a:xfrm rot="1473581" flipH="1">
            <a:off x="5635839" y="127851"/>
            <a:ext cx="9121626" cy="7162245"/>
          </a:xfrm>
          <a:custGeom>
            <a:avLst/>
            <a:gdLst>
              <a:gd name="connsiteX0" fmla="*/ -1004 w 9121626"/>
              <a:gd name="connsiteY0" fmla="*/ 3692959 h 7162245"/>
              <a:gd name="connsiteX1" fmla="*/ 4011279 w 9121626"/>
              <a:gd name="connsiteY1" fmla="*/ 2277716 h 7162245"/>
              <a:gd name="connsiteX2" fmla="*/ 5025288 w 9121626"/>
              <a:gd name="connsiteY2" fmla="*/ 1849740 h 7162245"/>
              <a:gd name="connsiteX3" fmla="*/ 5025288 w 9121626"/>
              <a:gd name="connsiteY3" fmla="*/ 1849740 h 7162245"/>
              <a:gd name="connsiteX4" fmla="*/ 8213241 w 9121626"/>
              <a:gd name="connsiteY4" fmla="*/ 168227 h 7162245"/>
              <a:gd name="connsiteX5" fmla="*/ 8935444 w 9121626"/>
              <a:gd name="connsiteY5" fmla="*/ 67313 h 7162245"/>
              <a:gd name="connsiteX6" fmla="*/ 8852760 w 9121626"/>
              <a:gd name="connsiteY6" fmla="*/ 1574959 h 7162245"/>
              <a:gd name="connsiteX7" fmla="*/ 4328612 w 9121626"/>
              <a:gd name="connsiteY7" fmla="*/ 7161757 h 7162245"/>
              <a:gd name="connsiteX8" fmla="*/ 4328612 w 9121626"/>
              <a:gd name="connsiteY8" fmla="*/ 7161757 h 7162245"/>
              <a:gd name="connsiteX9" fmla="*/ 3856 w 9121626"/>
              <a:gd name="connsiteY9" fmla="*/ 3692959 h 7162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21626" h="7162245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gradFill flip="none" rotWithShape="1">
            <a:gsLst>
              <a:gs pos="50000">
                <a:schemeClr val="bg2"/>
              </a:gs>
              <a:gs pos="100000">
                <a:schemeClr val="accent1"/>
              </a:gs>
            </a:gsLst>
            <a:lin ang="2700000" scaled="1"/>
            <a:tileRect/>
          </a:gradFill>
          <a:ln w="121539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4D5070BD-131A-4C7F-A205-4233BF339C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250838" flipH="1">
            <a:off x="6200946" y="-157739"/>
            <a:ext cx="9118825" cy="7173476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1EDEB447-2225-4C86-99FB-45849C8231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1480000">
            <a:off x="7181241" y="-1454109"/>
            <a:ext cx="7053220" cy="8472211"/>
          </a:xfrm>
          <a:prstGeom prst="rect">
            <a:avLst/>
          </a:prstGeom>
        </p:spPr>
      </p:pic>
      <p:sp>
        <p:nvSpPr>
          <p:cNvPr id="15" name="Gráfico 8">
            <a:extLst>
              <a:ext uri="{FF2B5EF4-FFF2-40B4-BE49-F238E27FC236}">
                <a16:creationId xmlns:a16="http://schemas.microsoft.com/office/drawing/2014/main" id="{B01C986A-1AC0-4311-A043-78EB0F64A9F0}"/>
              </a:ext>
            </a:extLst>
          </p:cNvPr>
          <p:cNvSpPr/>
          <p:nvPr/>
        </p:nvSpPr>
        <p:spPr>
          <a:xfrm rot="18597044" flipH="1">
            <a:off x="-3188240" y="470061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accent4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DBA523C-6147-426F-9ADB-283D2C06BD00}"/>
              </a:ext>
            </a:extLst>
          </p:cNvPr>
          <p:cNvSpPr txBox="1"/>
          <p:nvPr/>
        </p:nvSpPr>
        <p:spPr>
          <a:xfrm>
            <a:off x="335791" y="6181223"/>
            <a:ext cx="4462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/>
              <a:t>31</a:t>
            </a:fld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Retângulo: Cantos Arredondados 13">
            <a:extLst>
              <a:ext uri="{FF2B5EF4-FFF2-40B4-BE49-F238E27FC236}">
                <a16:creationId xmlns:a16="http://schemas.microsoft.com/office/drawing/2014/main" id="{CAC8C70B-5BD4-C25D-5D49-5087329CD62D}"/>
              </a:ext>
            </a:extLst>
          </p:cNvPr>
          <p:cNvSpPr/>
          <p:nvPr/>
        </p:nvSpPr>
        <p:spPr>
          <a:xfrm>
            <a:off x="4158288" y="733926"/>
            <a:ext cx="7666463" cy="3210746"/>
          </a:xfrm>
          <a:prstGeom prst="roundRect">
            <a:avLst>
              <a:gd name="adj" fmla="val 2395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Gráfico 3" hidden="1">
            <a:extLst>
              <a:ext uri="{FF2B5EF4-FFF2-40B4-BE49-F238E27FC236}">
                <a16:creationId xmlns:a16="http://schemas.microsoft.com/office/drawing/2014/main" id="{91EA2197-5EFB-4A2D-92EA-078963411F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076D5AD-C2CA-4578-8932-990FBF26FEE8}"/>
              </a:ext>
            </a:extLst>
          </p:cNvPr>
          <p:cNvSpPr txBox="1"/>
          <p:nvPr/>
        </p:nvSpPr>
        <p:spPr>
          <a:xfrm>
            <a:off x="4439055" y="888816"/>
            <a:ext cx="7100412" cy="25401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30000"/>
              </a:lnSpc>
              <a:spcBef>
                <a:spcPts val="1400"/>
              </a:spcBef>
            </a:pPr>
            <a:r>
              <a:rPr lang="pt-BR" sz="2400" b="1" i="1" dirty="0">
                <a:solidFill>
                  <a:schemeClr val="tx2"/>
                </a:solidFill>
                <a:latin typeface="+mj-lt"/>
              </a:rPr>
              <a:t>Economia Colaborativa</a:t>
            </a:r>
          </a:p>
          <a:p>
            <a:pPr marL="360000">
              <a:lnSpc>
                <a:spcPct val="130000"/>
              </a:lnSpc>
              <a:spcBef>
                <a:spcPts val="1600"/>
              </a:spcBef>
              <a:spcAft>
                <a:spcPts val="1600"/>
              </a:spcAft>
            </a:pPr>
            <a:r>
              <a:rPr lang="pt-BR" sz="1600" b="1" dirty="0">
                <a:solidFill>
                  <a:schemeClr val="tx2"/>
                </a:solidFill>
                <a:latin typeface="Nunito" pitchFamily="2" charset="77"/>
              </a:rPr>
              <a:t>Compartilhamento de recursos </a:t>
            </a:r>
            <a:r>
              <a:rPr lang="pt-BR" sz="1600" dirty="0"/>
              <a:t>e valorização da experiência do cliente;</a:t>
            </a:r>
          </a:p>
          <a:p>
            <a:pPr marL="360000">
              <a:lnSpc>
                <a:spcPct val="130000"/>
              </a:lnSpc>
              <a:spcBef>
                <a:spcPts val="1600"/>
              </a:spcBef>
              <a:spcAft>
                <a:spcPts val="1600"/>
              </a:spcAft>
            </a:pPr>
            <a:r>
              <a:rPr lang="pt-BR" sz="1600" dirty="0"/>
              <a:t>Valorização do acesso ao invés da posse;</a:t>
            </a:r>
          </a:p>
          <a:p>
            <a:pPr marL="360000">
              <a:lnSpc>
                <a:spcPct val="130000"/>
              </a:lnSpc>
              <a:spcBef>
                <a:spcPts val="1600"/>
              </a:spcBef>
              <a:spcAft>
                <a:spcPts val="1600"/>
              </a:spcAft>
            </a:pPr>
            <a:r>
              <a:rPr lang="pt-BR" sz="1600" b="1" dirty="0">
                <a:solidFill>
                  <a:schemeClr val="tx2"/>
                </a:solidFill>
                <a:latin typeface="Nunito" pitchFamily="2" charset="77"/>
              </a:rPr>
              <a:t>Economia de gastos </a:t>
            </a:r>
            <a:r>
              <a:rPr lang="pt-BR" sz="1600" dirty="0"/>
              <a:t>para os grupos consumidores e para a empresa.</a:t>
            </a:r>
          </a:p>
        </p:txBody>
      </p:sp>
      <p:sp>
        <p:nvSpPr>
          <p:cNvPr id="7" name="Gráfico 6">
            <a:extLst>
              <a:ext uri="{FF2B5EF4-FFF2-40B4-BE49-F238E27FC236}">
                <a16:creationId xmlns:a16="http://schemas.microsoft.com/office/drawing/2014/main" id="{FC0E1378-C584-7A4A-4DE0-F56AD1BB9D6D}"/>
              </a:ext>
            </a:extLst>
          </p:cNvPr>
          <p:cNvSpPr/>
          <p:nvPr/>
        </p:nvSpPr>
        <p:spPr>
          <a:xfrm>
            <a:off x="4571126" y="1703475"/>
            <a:ext cx="206476" cy="162124"/>
          </a:xfrm>
          <a:custGeom>
            <a:avLst/>
            <a:gdLst>
              <a:gd name="connsiteX0" fmla="*/ -1004 w 6038099"/>
              <a:gd name="connsiteY0" fmla="*/ 2444405 h 4741078"/>
              <a:gd name="connsiteX1" fmla="*/ 2654944 w 6038099"/>
              <a:gd name="connsiteY1" fmla="*/ 1507579 h 4741078"/>
              <a:gd name="connsiteX2" fmla="*/ 3326171 w 6038099"/>
              <a:gd name="connsiteY2" fmla="*/ 1224278 h 4741078"/>
              <a:gd name="connsiteX3" fmla="*/ 3326171 w 6038099"/>
              <a:gd name="connsiteY3" fmla="*/ 1224278 h 4741078"/>
              <a:gd name="connsiteX4" fmla="*/ 5436450 w 6038099"/>
              <a:gd name="connsiteY4" fmla="*/ 111193 h 4741078"/>
              <a:gd name="connsiteX5" fmla="*/ 5914516 w 6038099"/>
              <a:gd name="connsiteY5" fmla="*/ 44393 h 4741078"/>
              <a:gd name="connsiteX6" fmla="*/ 5859783 w 6038099"/>
              <a:gd name="connsiteY6" fmla="*/ 1042385 h 4741078"/>
              <a:gd name="connsiteX7" fmla="*/ 2865004 w 6038099"/>
              <a:gd name="connsiteY7" fmla="*/ 4740590 h 4741078"/>
              <a:gd name="connsiteX8" fmla="*/ 2865004 w 6038099"/>
              <a:gd name="connsiteY8" fmla="*/ 4740590 h 4741078"/>
              <a:gd name="connsiteX9" fmla="*/ 2213 w 6038099"/>
              <a:gd name="connsiteY9" fmla="*/ 2444405 h 4741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38099" h="4741078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bg2"/>
          </a:solidFill>
          <a:ln w="80391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EA19C9B7-3557-DAEB-8446-73B15C94E1EB}"/>
              </a:ext>
            </a:extLst>
          </p:cNvPr>
          <p:cNvCxnSpPr>
            <a:cxnSpLocks/>
          </p:cNvCxnSpPr>
          <p:nvPr/>
        </p:nvCxnSpPr>
        <p:spPr>
          <a:xfrm>
            <a:off x="4569261" y="2158907"/>
            <a:ext cx="6840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Gráfico 6">
            <a:extLst>
              <a:ext uri="{FF2B5EF4-FFF2-40B4-BE49-F238E27FC236}">
                <a16:creationId xmlns:a16="http://schemas.microsoft.com/office/drawing/2014/main" id="{CC565F46-3E93-1DCB-C868-7FA35A317D53}"/>
              </a:ext>
            </a:extLst>
          </p:cNvPr>
          <p:cNvSpPr/>
          <p:nvPr/>
        </p:nvSpPr>
        <p:spPr>
          <a:xfrm>
            <a:off x="4575239" y="2462748"/>
            <a:ext cx="206476" cy="162124"/>
          </a:xfrm>
          <a:custGeom>
            <a:avLst/>
            <a:gdLst>
              <a:gd name="connsiteX0" fmla="*/ -1004 w 6038099"/>
              <a:gd name="connsiteY0" fmla="*/ 2444405 h 4741078"/>
              <a:gd name="connsiteX1" fmla="*/ 2654944 w 6038099"/>
              <a:gd name="connsiteY1" fmla="*/ 1507579 h 4741078"/>
              <a:gd name="connsiteX2" fmla="*/ 3326171 w 6038099"/>
              <a:gd name="connsiteY2" fmla="*/ 1224278 h 4741078"/>
              <a:gd name="connsiteX3" fmla="*/ 3326171 w 6038099"/>
              <a:gd name="connsiteY3" fmla="*/ 1224278 h 4741078"/>
              <a:gd name="connsiteX4" fmla="*/ 5436450 w 6038099"/>
              <a:gd name="connsiteY4" fmla="*/ 111193 h 4741078"/>
              <a:gd name="connsiteX5" fmla="*/ 5914516 w 6038099"/>
              <a:gd name="connsiteY5" fmla="*/ 44393 h 4741078"/>
              <a:gd name="connsiteX6" fmla="*/ 5859783 w 6038099"/>
              <a:gd name="connsiteY6" fmla="*/ 1042385 h 4741078"/>
              <a:gd name="connsiteX7" fmla="*/ 2865004 w 6038099"/>
              <a:gd name="connsiteY7" fmla="*/ 4740590 h 4741078"/>
              <a:gd name="connsiteX8" fmla="*/ 2865004 w 6038099"/>
              <a:gd name="connsiteY8" fmla="*/ 4740590 h 4741078"/>
              <a:gd name="connsiteX9" fmla="*/ 2213 w 6038099"/>
              <a:gd name="connsiteY9" fmla="*/ 2444405 h 4741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38099" h="4741078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bg2"/>
          </a:solidFill>
          <a:ln w="80391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F7D3AF49-78D2-DFAF-F459-F6D4B583A111}"/>
              </a:ext>
            </a:extLst>
          </p:cNvPr>
          <p:cNvCxnSpPr>
            <a:cxnSpLocks/>
          </p:cNvCxnSpPr>
          <p:nvPr/>
        </p:nvCxnSpPr>
        <p:spPr>
          <a:xfrm>
            <a:off x="4569261" y="2906682"/>
            <a:ext cx="6840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Gráfico 6">
            <a:extLst>
              <a:ext uri="{FF2B5EF4-FFF2-40B4-BE49-F238E27FC236}">
                <a16:creationId xmlns:a16="http://schemas.microsoft.com/office/drawing/2014/main" id="{3F2EBAD5-F272-2907-2CE6-BDFE547A3386}"/>
              </a:ext>
            </a:extLst>
          </p:cNvPr>
          <p:cNvSpPr/>
          <p:nvPr/>
        </p:nvSpPr>
        <p:spPr>
          <a:xfrm>
            <a:off x="4557325" y="3150179"/>
            <a:ext cx="206476" cy="162124"/>
          </a:xfrm>
          <a:custGeom>
            <a:avLst/>
            <a:gdLst>
              <a:gd name="connsiteX0" fmla="*/ -1004 w 6038099"/>
              <a:gd name="connsiteY0" fmla="*/ 2444405 h 4741078"/>
              <a:gd name="connsiteX1" fmla="*/ 2654944 w 6038099"/>
              <a:gd name="connsiteY1" fmla="*/ 1507579 h 4741078"/>
              <a:gd name="connsiteX2" fmla="*/ 3326171 w 6038099"/>
              <a:gd name="connsiteY2" fmla="*/ 1224278 h 4741078"/>
              <a:gd name="connsiteX3" fmla="*/ 3326171 w 6038099"/>
              <a:gd name="connsiteY3" fmla="*/ 1224278 h 4741078"/>
              <a:gd name="connsiteX4" fmla="*/ 5436450 w 6038099"/>
              <a:gd name="connsiteY4" fmla="*/ 111193 h 4741078"/>
              <a:gd name="connsiteX5" fmla="*/ 5914516 w 6038099"/>
              <a:gd name="connsiteY5" fmla="*/ 44393 h 4741078"/>
              <a:gd name="connsiteX6" fmla="*/ 5859783 w 6038099"/>
              <a:gd name="connsiteY6" fmla="*/ 1042385 h 4741078"/>
              <a:gd name="connsiteX7" fmla="*/ 2865004 w 6038099"/>
              <a:gd name="connsiteY7" fmla="*/ 4740590 h 4741078"/>
              <a:gd name="connsiteX8" fmla="*/ 2865004 w 6038099"/>
              <a:gd name="connsiteY8" fmla="*/ 4740590 h 4741078"/>
              <a:gd name="connsiteX9" fmla="*/ 2213 w 6038099"/>
              <a:gd name="connsiteY9" fmla="*/ 2444405 h 4741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38099" h="4741078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bg2"/>
          </a:solidFill>
          <a:ln w="80391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99883322"/>
      </p:ext>
    </p:extLst>
  </p:cSld>
  <p:clrMapOvr>
    <a:masterClrMapping/>
  </p:clrMapOvr>
  <p:transition spd="slow">
    <p:strips dir="ld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ACB3F3B9-B9FC-445B-BC0A-D3306C5AE23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4" t="18367" r="33605"/>
          <a:stretch/>
        </p:blipFill>
        <p:spPr>
          <a:xfrm>
            <a:off x="1379130" y="1"/>
            <a:ext cx="10812870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765348B3-83FC-1745-1B6C-12E41ECBA397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gradFill flip="none" rotWithShape="1">
            <a:gsLst>
              <a:gs pos="38000">
                <a:schemeClr val="tx2"/>
              </a:gs>
              <a:gs pos="100000">
                <a:schemeClr val="accent3">
                  <a:alpha val="15000"/>
                </a:schemeClr>
              </a:gs>
              <a:gs pos="65000">
                <a:schemeClr val="tx2">
                  <a:alpha val="10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4" name="Gráfico 23">
            <a:extLst>
              <a:ext uri="{FF2B5EF4-FFF2-40B4-BE49-F238E27FC236}">
                <a16:creationId xmlns:a16="http://schemas.microsoft.com/office/drawing/2014/main" id="{C9A4715A-8604-418F-940B-F8487A709F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3781831" flipH="1">
            <a:off x="2563561" y="-1955899"/>
            <a:ext cx="12827102" cy="10090654"/>
          </a:xfrm>
          <a:prstGeom prst="rect">
            <a:avLst/>
          </a:prstGeom>
        </p:spPr>
      </p:pic>
      <p:pic>
        <p:nvPicPr>
          <p:cNvPr id="2" name="Gráfico 1" hidden="1">
            <a:extLst>
              <a:ext uri="{FF2B5EF4-FFF2-40B4-BE49-F238E27FC236}">
                <a16:creationId xmlns:a16="http://schemas.microsoft.com/office/drawing/2014/main" id="{CFCA2B43-FADD-4264-9729-D1A3450298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25" name="Gráfico 8">
            <a:extLst>
              <a:ext uri="{FF2B5EF4-FFF2-40B4-BE49-F238E27FC236}">
                <a16:creationId xmlns:a16="http://schemas.microsoft.com/office/drawing/2014/main" id="{7B559F09-8D5B-4FA5-890A-31F948CFD0D9}"/>
              </a:ext>
            </a:extLst>
          </p:cNvPr>
          <p:cNvSpPr/>
          <p:nvPr/>
        </p:nvSpPr>
        <p:spPr>
          <a:xfrm rot="18597044" flipH="1">
            <a:off x="-3188240" y="470061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7C714550-FCFE-4215-83DB-2647CBE912E0}"/>
              </a:ext>
            </a:extLst>
          </p:cNvPr>
          <p:cNvSpPr txBox="1"/>
          <p:nvPr/>
        </p:nvSpPr>
        <p:spPr>
          <a:xfrm>
            <a:off x="335792" y="6181223"/>
            <a:ext cx="394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B1EA48-AE99-4102-B15A-1A3323D208F4}" type="slidenum">
              <a:rPr lang="pt-BR" sz="1400" smtClean="0">
                <a:solidFill>
                  <a:schemeClr val="bg2"/>
                </a:solidFill>
                <a:latin typeface="+mj-lt"/>
              </a:rPr>
              <a:pPr/>
              <a:t>32</a:t>
            </a:fld>
            <a:endParaRPr lang="pt-BR" sz="1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D8BDB9A-BE8B-CD45-7047-3515A5B715E0}"/>
              </a:ext>
            </a:extLst>
          </p:cNvPr>
          <p:cNvSpPr txBox="1"/>
          <p:nvPr/>
        </p:nvSpPr>
        <p:spPr>
          <a:xfrm>
            <a:off x="628281" y="1200376"/>
            <a:ext cx="3691263" cy="39703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3600" i="1" dirty="0">
                <a:solidFill>
                  <a:srgbClr val="FFCD00"/>
                </a:solidFill>
                <a:latin typeface="+mj-lt"/>
              </a:rPr>
              <a:t>Exemplo:</a:t>
            </a:r>
          </a:p>
          <a:p>
            <a:r>
              <a:rPr lang="pt-BR" sz="4800" i="1" dirty="0">
                <a:solidFill>
                  <a:schemeClr val="bg1"/>
                </a:solidFill>
                <a:latin typeface="+mj-lt"/>
              </a:rPr>
              <a:t>Enjoei</a:t>
            </a:r>
          </a:p>
          <a:p>
            <a:endParaRPr lang="pt-BR" sz="2800" i="1" dirty="0">
              <a:solidFill>
                <a:schemeClr val="bg1"/>
              </a:solidFill>
            </a:endParaRPr>
          </a:p>
          <a:p>
            <a:r>
              <a:rPr lang="pt-BR" sz="2800" dirty="0">
                <a:solidFill>
                  <a:schemeClr val="bg1"/>
                </a:solidFill>
                <a:latin typeface="Nunito" pitchFamily="2" charset="77"/>
              </a:rPr>
              <a:t>Plataforma que conecta quem tem algum produto usado para vender com quem deseja comprar.</a:t>
            </a:r>
            <a:endParaRPr lang="pt-BR" sz="2800" i="1" dirty="0">
              <a:solidFill>
                <a:schemeClr val="bg1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E121754-9933-BB29-02FA-E5AED1E051E6}"/>
              </a:ext>
            </a:extLst>
          </p:cNvPr>
          <p:cNvSpPr txBox="1"/>
          <p:nvPr/>
        </p:nvSpPr>
        <p:spPr>
          <a:xfrm>
            <a:off x="7186422" y="764512"/>
            <a:ext cx="4669786" cy="435864"/>
          </a:xfrm>
          <a:prstGeom prst="round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>
              <a:lnSpc>
                <a:spcPct val="130000"/>
              </a:lnSpc>
              <a:spcBef>
                <a:spcPts val="1400"/>
              </a:spcBef>
            </a:pPr>
            <a:r>
              <a:rPr lang="pt-BR" sz="1600" b="1" dirty="0">
                <a:solidFill>
                  <a:schemeClr val="tx1">
                    <a:lumMod val="50000"/>
                  </a:schemeClr>
                </a:solidFill>
              </a:rPr>
              <a:t>Ana Luiza McLaren, </a:t>
            </a:r>
            <a:r>
              <a:rPr lang="pt-BR" sz="1600" dirty="0">
                <a:solidFill>
                  <a:schemeClr val="tx1">
                    <a:lumMod val="50000"/>
                  </a:schemeClr>
                </a:solidFill>
              </a:rPr>
              <a:t>CEO e Fundadora da Enjoei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99722841"/>
      </p:ext>
    </p:extLst>
  </p:cSld>
  <p:clrMapOvr>
    <a:masterClrMapping/>
  </p:clrMapOvr>
  <p:transition spd="slow">
    <p:strips dir="rd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FC73B339-E087-5E27-2DFC-7EFA0DD61BF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8" r="36323" b="4894"/>
          <a:stretch/>
        </p:blipFill>
        <p:spPr>
          <a:xfrm flipH="1">
            <a:off x="-1" y="0"/>
            <a:ext cx="7035552" cy="6913639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0026E656-16C2-43E8-A8D7-BDF1910078ED}"/>
              </a:ext>
            </a:extLst>
          </p:cNvPr>
          <p:cNvSpPr/>
          <p:nvPr/>
        </p:nvSpPr>
        <p:spPr>
          <a:xfrm flipH="1">
            <a:off x="2258546" y="0"/>
            <a:ext cx="9970240" cy="6913639"/>
          </a:xfrm>
          <a:prstGeom prst="rect">
            <a:avLst/>
          </a:prstGeom>
          <a:gradFill flip="none" rotWithShape="1">
            <a:gsLst>
              <a:gs pos="59000">
                <a:schemeClr val="bg1"/>
              </a:gs>
              <a:gs pos="100000">
                <a:schemeClr val="accent3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Gráfico 3">
            <a:extLst>
              <a:ext uri="{FF2B5EF4-FFF2-40B4-BE49-F238E27FC236}">
                <a16:creationId xmlns:a16="http://schemas.microsoft.com/office/drawing/2014/main" id="{312FEFA6-F1EF-4F56-97C5-0A160AC21A69}"/>
              </a:ext>
            </a:extLst>
          </p:cNvPr>
          <p:cNvSpPr/>
          <p:nvPr/>
        </p:nvSpPr>
        <p:spPr>
          <a:xfrm rot="1473581" flipH="1">
            <a:off x="5635839" y="127851"/>
            <a:ext cx="9121626" cy="7162245"/>
          </a:xfrm>
          <a:custGeom>
            <a:avLst/>
            <a:gdLst>
              <a:gd name="connsiteX0" fmla="*/ -1004 w 9121626"/>
              <a:gd name="connsiteY0" fmla="*/ 3692959 h 7162245"/>
              <a:gd name="connsiteX1" fmla="*/ 4011279 w 9121626"/>
              <a:gd name="connsiteY1" fmla="*/ 2277716 h 7162245"/>
              <a:gd name="connsiteX2" fmla="*/ 5025288 w 9121626"/>
              <a:gd name="connsiteY2" fmla="*/ 1849740 h 7162245"/>
              <a:gd name="connsiteX3" fmla="*/ 5025288 w 9121626"/>
              <a:gd name="connsiteY3" fmla="*/ 1849740 h 7162245"/>
              <a:gd name="connsiteX4" fmla="*/ 8213241 w 9121626"/>
              <a:gd name="connsiteY4" fmla="*/ 168227 h 7162245"/>
              <a:gd name="connsiteX5" fmla="*/ 8935444 w 9121626"/>
              <a:gd name="connsiteY5" fmla="*/ 67313 h 7162245"/>
              <a:gd name="connsiteX6" fmla="*/ 8852760 w 9121626"/>
              <a:gd name="connsiteY6" fmla="*/ 1574959 h 7162245"/>
              <a:gd name="connsiteX7" fmla="*/ 4328612 w 9121626"/>
              <a:gd name="connsiteY7" fmla="*/ 7161757 h 7162245"/>
              <a:gd name="connsiteX8" fmla="*/ 4328612 w 9121626"/>
              <a:gd name="connsiteY8" fmla="*/ 7161757 h 7162245"/>
              <a:gd name="connsiteX9" fmla="*/ 3856 w 9121626"/>
              <a:gd name="connsiteY9" fmla="*/ 3692959 h 7162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21626" h="7162245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gradFill flip="none" rotWithShape="1">
            <a:gsLst>
              <a:gs pos="50000">
                <a:schemeClr val="bg2"/>
              </a:gs>
              <a:gs pos="100000">
                <a:schemeClr val="accent1"/>
              </a:gs>
            </a:gsLst>
            <a:lin ang="2700000" scaled="1"/>
            <a:tileRect/>
          </a:gradFill>
          <a:ln w="121539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4D5070BD-131A-4C7F-A205-4233BF339C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250838" flipH="1">
            <a:off x="6200946" y="-157739"/>
            <a:ext cx="9118825" cy="7173476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1EDEB447-2225-4C86-99FB-45849C8231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1480000">
            <a:off x="7181241" y="-1454109"/>
            <a:ext cx="7053220" cy="8472211"/>
          </a:xfrm>
          <a:prstGeom prst="rect">
            <a:avLst/>
          </a:prstGeom>
        </p:spPr>
      </p:pic>
      <p:sp>
        <p:nvSpPr>
          <p:cNvPr id="15" name="Gráfico 8">
            <a:extLst>
              <a:ext uri="{FF2B5EF4-FFF2-40B4-BE49-F238E27FC236}">
                <a16:creationId xmlns:a16="http://schemas.microsoft.com/office/drawing/2014/main" id="{B01C986A-1AC0-4311-A043-78EB0F64A9F0}"/>
              </a:ext>
            </a:extLst>
          </p:cNvPr>
          <p:cNvSpPr/>
          <p:nvPr/>
        </p:nvSpPr>
        <p:spPr>
          <a:xfrm rot="18597044" flipH="1">
            <a:off x="-3188240" y="470061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accent4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DBA523C-6147-426F-9ADB-283D2C06BD00}"/>
              </a:ext>
            </a:extLst>
          </p:cNvPr>
          <p:cNvSpPr txBox="1"/>
          <p:nvPr/>
        </p:nvSpPr>
        <p:spPr>
          <a:xfrm>
            <a:off x="335792" y="6181223"/>
            <a:ext cx="394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/>
              <a:t>33</a:t>
            </a:fld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Retângulo: Cantos Arredondados 13">
            <a:extLst>
              <a:ext uri="{FF2B5EF4-FFF2-40B4-BE49-F238E27FC236}">
                <a16:creationId xmlns:a16="http://schemas.microsoft.com/office/drawing/2014/main" id="{5A3D5D19-23D1-768D-F186-B1A0072233BB}"/>
              </a:ext>
            </a:extLst>
          </p:cNvPr>
          <p:cNvSpPr/>
          <p:nvPr/>
        </p:nvSpPr>
        <p:spPr>
          <a:xfrm>
            <a:off x="5333451" y="497305"/>
            <a:ext cx="6491299" cy="4265195"/>
          </a:xfrm>
          <a:prstGeom prst="roundRect">
            <a:avLst>
              <a:gd name="adj" fmla="val 2395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Gráfico 3" hidden="1">
            <a:extLst>
              <a:ext uri="{FF2B5EF4-FFF2-40B4-BE49-F238E27FC236}">
                <a16:creationId xmlns:a16="http://schemas.microsoft.com/office/drawing/2014/main" id="{91EA2197-5EFB-4A2D-92EA-078963411F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076D5AD-C2CA-4578-8932-990FBF26FEE8}"/>
              </a:ext>
            </a:extLst>
          </p:cNvPr>
          <p:cNvSpPr txBox="1"/>
          <p:nvPr/>
        </p:nvSpPr>
        <p:spPr>
          <a:xfrm>
            <a:off x="5586891" y="772616"/>
            <a:ext cx="6083124" cy="359072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30000"/>
              </a:lnSpc>
              <a:spcBef>
                <a:spcPts val="1400"/>
              </a:spcBef>
            </a:pPr>
            <a:r>
              <a:rPr lang="pt-BR" sz="2400" b="1" i="1" dirty="0">
                <a:solidFill>
                  <a:schemeClr val="tx2"/>
                </a:solidFill>
                <a:latin typeface="+mj-lt"/>
              </a:rPr>
              <a:t>Negócios Sociais</a:t>
            </a:r>
          </a:p>
          <a:p>
            <a:pPr marL="360000">
              <a:lnSpc>
                <a:spcPct val="130000"/>
              </a:lnSpc>
              <a:spcBef>
                <a:spcPts val="1600"/>
              </a:spcBef>
              <a:spcAft>
                <a:spcPts val="1600"/>
              </a:spcAft>
            </a:pPr>
            <a:r>
              <a:rPr lang="pt-BR" sz="1600" dirty="0"/>
              <a:t>Forte senso de propósito e transformação social;</a:t>
            </a:r>
          </a:p>
          <a:p>
            <a:pPr marL="360000">
              <a:lnSpc>
                <a:spcPct val="130000"/>
              </a:lnSpc>
              <a:spcBef>
                <a:spcPts val="1600"/>
              </a:spcBef>
              <a:spcAft>
                <a:spcPts val="1600"/>
              </a:spcAft>
            </a:pPr>
            <a:r>
              <a:rPr lang="pt-BR" sz="1600" dirty="0"/>
              <a:t>Causa impacto social positivo na sociedade;</a:t>
            </a:r>
          </a:p>
          <a:p>
            <a:pPr marL="360000">
              <a:lnSpc>
                <a:spcPct val="130000"/>
              </a:lnSpc>
              <a:spcBef>
                <a:spcPts val="1600"/>
              </a:spcBef>
              <a:spcAft>
                <a:spcPts val="1600"/>
              </a:spcAft>
            </a:pPr>
            <a:r>
              <a:rPr lang="pt-BR" sz="1600" dirty="0"/>
              <a:t>Usa o lucro para expandir o negócio e ter um alcance maior de mudança social;</a:t>
            </a:r>
          </a:p>
          <a:p>
            <a:pPr marL="360000">
              <a:lnSpc>
                <a:spcPct val="130000"/>
              </a:lnSpc>
              <a:spcBef>
                <a:spcPts val="1600"/>
              </a:spcBef>
              <a:spcAft>
                <a:spcPts val="1600"/>
              </a:spcAft>
            </a:pPr>
            <a:r>
              <a:rPr lang="pt-BR" sz="1600" spc="-60" dirty="0"/>
              <a:t>Tem impacto imediato e transformação em médio e longo prazo.</a:t>
            </a:r>
          </a:p>
        </p:txBody>
      </p:sp>
      <p:sp>
        <p:nvSpPr>
          <p:cNvPr id="5" name="Gráfico 6">
            <a:extLst>
              <a:ext uri="{FF2B5EF4-FFF2-40B4-BE49-F238E27FC236}">
                <a16:creationId xmlns:a16="http://schemas.microsoft.com/office/drawing/2014/main" id="{B2ADB4E7-CEBD-F031-2B92-4AA0C2E98031}"/>
              </a:ext>
            </a:extLst>
          </p:cNvPr>
          <p:cNvSpPr/>
          <p:nvPr/>
        </p:nvSpPr>
        <p:spPr>
          <a:xfrm>
            <a:off x="5704756" y="1619249"/>
            <a:ext cx="206476" cy="162124"/>
          </a:xfrm>
          <a:custGeom>
            <a:avLst/>
            <a:gdLst>
              <a:gd name="connsiteX0" fmla="*/ -1004 w 6038099"/>
              <a:gd name="connsiteY0" fmla="*/ 2444405 h 4741078"/>
              <a:gd name="connsiteX1" fmla="*/ 2654944 w 6038099"/>
              <a:gd name="connsiteY1" fmla="*/ 1507579 h 4741078"/>
              <a:gd name="connsiteX2" fmla="*/ 3326171 w 6038099"/>
              <a:gd name="connsiteY2" fmla="*/ 1224278 h 4741078"/>
              <a:gd name="connsiteX3" fmla="*/ 3326171 w 6038099"/>
              <a:gd name="connsiteY3" fmla="*/ 1224278 h 4741078"/>
              <a:gd name="connsiteX4" fmla="*/ 5436450 w 6038099"/>
              <a:gd name="connsiteY4" fmla="*/ 111193 h 4741078"/>
              <a:gd name="connsiteX5" fmla="*/ 5914516 w 6038099"/>
              <a:gd name="connsiteY5" fmla="*/ 44393 h 4741078"/>
              <a:gd name="connsiteX6" fmla="*/ 5859783 w 6038099"/>
              <a:gd name="connsiteY6" fmla="*/ 1042385 h 4741078"/>
              <a:gd name="connsiteX7" fmla="*/ 2865004 w 6038099"/>
              <a:gd name="connsiteY7" fmla="*/ 4740590 h 4741078"/>
              <a:gd name="connsiteX8" fmla="*/ 2865004 w 6038099"/>
              <a:gd name="connsiteY8" fmla="*/ 4740590 h 4741078"/>
              <a:gd name="connsiteX9" fmla="*/ 2213 w 6038099"/>
              <a:gd name="connsiteY9" fmla="*/ 2444405 h 4741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38099" h="4741078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bg2"/>
          </a:solidFill>
          <a:ln w="80391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D8BE5D5C-0812-E55C-E34F-E7BF31F46DAF}"/>
              </a:ext>
            </a:extLst>
          </p:cNvPr>
          <p:cNvCxnSpPr>
            <a:cxnSpLocks/>
          </p:cNvCxnSpPr>
          <p:nvPr/>
        </p:nvCxnSpPr>
        <p:spPr>
          <a:xfrm>
            <a:off x="5704756" y="2040313"/>
            <a:ext cx="5724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Gráfico 6">
            <a:extLst>
              <a:ext uri="{FF2B5EF4-FFF2-40B4-BE49-F238E27FC236}">
                <a16:creationId xmlns:a16="http://schemas.microsoft.com/office/drawing/2014/main" id="{ECE8FF95-11FA-2EFA-FAB0-FBEEF5925158}"/>
              </a:ext>
            </a:extLst>
          </p:cNvPr>
          <p:cNvSpPr/>
          <p:nvPr/>
        </p:nvSpPr>
        <p:spPr>
          <a:xfrm>
            <a:off x="5704756" y="2297632"/>
            <a:ext cx="206476" cy="162124"/>
          </a:xfrm>
          <a:custGeom>
            <a:avLst/>
            <a:gdLst>
              <a:gd name="connsiteX0" fmla="*/ -1004 w 6038099"/>
              <a:gd name="connsiteY0" fmla="*/ 2444405 h 4741078"/>
              <a:gd name="connsiteX1" fmla="*/ 2654944 w 6038099"/>
              <a:gd name="connsiteY1" fmla="*/ 1507579 h 4741078"/>
              <a:gd name="connsiteX2" fmla="*/ 3326171 w 6038099"/>
              <a:gd name="connsiteY2" fmla="*/ 1224278 h 4741078"/>
              <a:gd name="connsiteX3" fmla="*/ 3326171 w 6038099"/>
              <a:gd name="connsiteY3" fmla="*/ 1224278 h 4741078"/>
              <a:gd name="connsiteX4" fmla="*/ 5436450 w 6038099"/>
              <a:gd name="connsiteY4" fmla="*/ 111193 h 4741078"/>
              <a:gd name="connsiteX5" fmla="*/ 5914516 w 6038099"/>
              <a:gd name="connsiteY5" fmla="*/ 44393 h 4741078"/>
              <a:gd name="connsiteX6" fmla="*/ 5859783 w 6038099"/>
              <a:gd name="connsiteY6" fmla="*/ 1042385 h 4741078"/>
              <a:gd name="connsiteX7" fmla="*/ 2865004 w 6038099"/>
              <a:gd name="connsiteY7" fmla="*/ 4740590 h 4741078"/>
              <a:gd name="connsiteX8" fmla="*/ 2865004 w 6038099"/>
              <a:gd name="connsiteY8" fmla="*/ 4740590 h 4741078"/>
              <a:gd name="connsiteX9" fmla="*/ 2213 w 6038099"/>
              <a:gd name="connsiteY9" fmla="*/ 2444405 h 4741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38099" h="4741078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bg2"/>
          </a:solidFill>
          <a:ln w="80391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44CCE3B7-947C-569C-B0A1-542C53A81E86}"/>
              </a:ext>
            </a:extLst>
          </p:cNvPr>
          <p:cNvCxnSpPr>
            <a:cxnSpLocks/>
          </p:cNvCxnSpPr>
          <p:nvPr/>
        </p:nvCxnSpPr>
        <p:spPr>
          <a:xfrm>
            <a:off x="5704756" y="2781996"/>
            <a:ext cx="5724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Gráfico 6">
            <a:extLst>
              <a:ext uri="{FF2B5EF4-FFF2-40B4-BE49-F238E27FC236}">
                <a16:creationId xmlns:a16="http://schemas.microsoft.com/office/drawing/2014/main" id="{951EA397-C3E5-030C-3DC1-032F821696F0}"/>
              </a:ext>
            </a:extLst>
          </p:cNvPr>
          <p:cNvSpPr/>
          <p:nvPr/>
        </p:nvSpPr>
        <p:spPr>
          <a:xfrm>
            <a:off x="5721808" y="3019280"/>
            <a:ext cx="206476" cy="162124"/>
          </a:xfrm>
          <a:custGeom>
            <a:avLst/>
            <a:gdLst>
              <a:gd name="connsiteX0" fmla="*/ -1004 w 6038099"/>
              <a:gd name="connsiteY0" fmla="*/ 2444405 h 4741078"/>
              <a:gd name="connsiteX1" fmla="*/ 2654944 w 6038099"/>
              <a:gd name="connsiteY1" fmla="*/ 1507579 h 4741078"/>
              <a:gd name="connsiteX2" fmla="*/ 3326171 w 6038099"/>
              <a:gd name="connsiteY2" fmla="*/ 1224278 h 4741078"/>
              <a:gd name="connsiteX3" fmla="*/ 3326171 w 6038099"/>
              <a:gd name="connsiteY3" fmla="*/ 1224278 h 4741078"/>
              <a:gd name="connsiteX4" fmla="*/ 5436450 w 6038099"/>
              <a:gd name="connsiteY4" fmla="*/ 111193 h 4741078"/>
              <a:gd name="connsiteX5" fmla="*/ 5914516 w 6038099"/>
              <a:gd name="connsiteY5" fmla="*/ 44393 h 4741078"/>
              <a:gd name="connsiteX6" fmla="*/ 5859783 w 6038099"/>
              <a:gd name="connsiteY6" fmla="*/ 1042385 h 4741078"/>
              <a:gd name="connsiteX7" fmla="*/ 2865004 w 6038099"/>
              <a:gd name="connsiteY7" fmla="*/ 4740590 h 4741078"/>
              <a:gd name="connsiteX8" fmla="*/ 2865004 w 6038099"/>
              <a:gd name="connsiteY8" fmla="*/ 4740590 h 4741078"/>
              <a:gd name="connsiteX9" fmla="*/ 2213 w 6038099"/>
              <a:gd name="connsiteY9" fmla="*/ 2444405 h 4741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38099" h="4741078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bg2"/>
          </a:solidFill>
          <a:ln w="80391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672920D3-C6ED-858A-DC98-FA536AE14B69}"/>
              </a:ext>
            </a:extLst>
          </p:cNvPr>
          <p:cNvCxnSpPr>
            <a:cxnSpLocks/>
          </p:cNvCxnSpPr>
          <p:nvPr/>
        </p:nvCxnSpPr>
        <p:spPr>
          <a:xfrm>
            <a:off x="5807994" y="3766123"/>
            <a:ext cx="5724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Gráfico 6">
            <a:extLst>
              <a:ext uri="{FF2B5EF4-FFF2-40B4-BE49-F238E27FC236}">
                <a16:creationId xmlns:a16="http://schemas.microsoft.com/office/drawing/2014/main" id="{33A83840-CF1A-E07B-B301-5137C16110AB}"/>
              </a:ext>
            </a:extLst>
          </p:cNvPr>
          <p:cNvSpPr/>
          <p:nvPr/>
        </p:nvSpPr>
        <p:spPr>
          <a:xfrm>
            <a:off x="5704756" y="4075827"/>
            <a:ext cx="206476" cy="162124"/>
          </a:xfrm>
          <a:custGeom>
            <a:avLst/>
            <a:gdLst>
              <a:gd name="connsiteX0" fmla="*/ -1004 w 6038099"/>
              <a:gd name="connsiteY0" fmla="*/ 2444405 h 4741078"/>
              <a:gd name="connsiteX1" fmla="*/ 2654944 w 6038099"/>
              <a:gd name="connsiteY1" fmla="*/ 1507579 h 4741078"/>
              <a:gd name="connsiteX2" fmla="*/ 3326171 w 6038099"/>
              <a:gd name="connsiteY2" fmla="*/ 1224278 h 4741078"/>
              <a:gd name="connsiteX3" fmla="*/ 3326171 w 6038099"/>
              <a:gd name="connsiteY3" fmla="*/ 1224278 h 4741078"/>
              <a:gd name="connsiteX4" fmla="*/ 5436450 w 6038099"/>
              <a:gd name="connsiteY4" fmla="*/ 111193 h 4741078"/>
              <a:gd name="connsiteX5" fmla="*/ 5914516 w 6038099"/>
              <a:gd name="connsiteY5" fmla="*/ 44393 h 4741078"/>
              <a:gd name="connsiteX6" fmla="*/ 5859783 w 6038099"/>
              <a:gd name="connsiteY6" fmla="*/ 1042385 h 4741078"/>
              <a:gd name="connsiteX7" fmla="*/ 2865004 w 6038099"/>
              <a:gd name="connsiteY7" fmla="*/ 4740590 h 4741078"/>
              <a:gd name="connsiteX8" fmla="*/ 2865004 w 6038099"/>
              <a:gd name="connsiteY8" fmla="*/ 4740590 h 4741078"/>
              <a:gd name="connsiteX9" fmla="*/ 2213 w 6038099"/>
              <a:gd name="connsiteY9" fmla="*/ 2444405 h 4741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38099" h="4741078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bg2"/>
          </a:solidFill>
          <a:ln w="80391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2452410"/>
      </p:ext>
    </p:extLst>
  </p:cSld>
  <p:clrMapOvr>
    <a:masterClrMapping/>
  </p:clrMapOvr>
  <p:transition spd="slow">
    <p:strips dir="ld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ACB3F3B9-B9FC-445B-BC0A-D3306C5AE2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8" r="10698"/>
          <a:stretch/>
        </p:blipFill>
        <p:spPr>
          <a:xfrm>
            <a:off x="3873279" y="0"/>
            <a:ext cx="8318720" cy="6858000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7C8F7D82-9014-DC64-992A-1BF9B84B72A6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gradFill flip="none" rotWithShape="1">
            <a:gsLst>
              <a:gs pos="38000">
                <a:schemeClr val="tx2"/>
              </a:gs>
              <a:gs pos="100000">
                <a:schemeClr val="accent3">
                  <a:alpha val="15000"/>
                </a:schemeClr>
              </a:gs>
              <a:gs pos="65000">
                <a:schemeClr val="tx2">
                  <a:alpha val="10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4" name="Gráfico 23">
            <a:extLst>
              <a:ext uri="{FF2B5EF4-FFF2-40B4-BE49-F238E27FC236}">
                <a16:creationId xmlns:a16="http://schemas.microsoft.com/office/drawing/2014/main" id="{C9A4715A-8604-418F-940B-F8487A709F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7447698" flipH="1" flipV="1">
            <a:off x="3170860" y="-1616328"/>
            <a:ext cx="12827102" cy="10090654"/>
          </a:xfrm>
          <a:prstGeom prst="rect">
            <a:avLst/>
          </a:prstGeom>
        </p:spPr>
      </p:pic>
      <p:pic>
        <p:nvPicPr>
          <p:cNvPr id="2" name="Gráfico 1" hidden="1">
            <a:extLst>
              <a:ext uri="{FF2B5EF4-FFF2-40B4-BE49-F238E27FC236}">
                <a16:creationId xmlns:a16="http://schemas.microsoft.com/office/drawing/2014/main" id="{CFCA2B43-FADD-4264-9729-D1A3450298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25" name="Gráfico 8">
            <a:extLst>
              <a:ext uri="{FF2B5EF4-FFF2-40B4-BE49-F238E27FC236}">
                <a16:creationId xmlns:a16="http://schemas.microsoft.com/office/drawing/2014/main" id="{7B559F09-8D5B-4FA5-890A-31F948CFD0D9}"/>
              </a:ext>
            </a:extLst>
          </p:cNvPr>
          <p:cNvSpPr/>
          <p:nvPr/>
        </p:nvSpPr>
        <p:spPr>
          <a:xfrm rot="18597044" flipH="1">
            <a:off x="-3188240" y="470061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7C714550-FCFE-4215-83DB-2647CBE912E0}"/>
              </a:ext>
            </a:extLst>
          </p:cNvPr>
          <p:cNvSpPr txBox="1"/>
          <p:nvPr/>
        </p:nvSpPr>
        <p:spPr>
          <a:xfrm>
            <a:off x="335792" y="6181223"/>
            <a:ext cx="394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B1EA48-AE99-4102-B15A-1A3323D208F4}" type="slidenum">
              <a:rPr lang="pt-BR" sz="1400" smtClean="0">
                <a:solidFill>
                  <a:schemeClr val="bg2"/>
                </a:solidFill>
                <a:latin typeface="+mj-lt"/>
              </a:rPr>
              <a:pPr/>
              <a:t>34</a:t>
            </a:fld>
            <a:endParaRPr lang="pt-BR" sz="1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D8BDB9A-BE8B-CD45-7047-3515A5B715E0}"/>
              </a:ext>
            </a:extLst>
          </p:cNvPr>
          <p:cNvSpPr txBox="1"/>
          <p:nvPr/>
        </p:nvSpPr>
        <p:spPr>
          <a:xfrm>
            <a:off x="651753" y="1045330"/>
            <a:ext cx="4726159" cy="47089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3600" i="1" dirty="0">
                <a:solidFill>
                  <a:srgbClr val="FFCD00"/>
                </a:solidFill>
                <a:latin typeface="+mj-lt"/>
              </a:rPr>
              <a:t>Exemplo:</a:t>
            </a:r>
          </a:p>
          <a:p>
            <a:r>
              <a:rPr lang="pt-BR" sz="4800" i="1" dirty="0">
                <a:solidFill>
                  <a:schemeClr val="bg1"/>
                </a:solidFill>
                <a:latin typeface="+mj-lt"/>
              </a:rPr>
              <a:t>Favela Orgânica</a:t>
            </a:r>
          </a:p>
          <a:p>
            <a:endParaRPr lang="pt-BR" sz="2800" i="1" dirty="0">
              <a:solidFill>
                <a:schemeClr val="bg1"/>
              </a:solidFill>
              <a:latin typeface="+mj-lt"/>
            </a:endParaRPr>
          </a:p>
          <a:p>
            <a:r>
              <a:rPr lang="pt-BR" sz="2800" dirty="0">
                <a:solidFill>
                  <a:schemeClr val="bg1"/>
                </a:solidFill>
                <a:latin typeface="Nunito" pitchFamily="2" charset="77"/>
              </a:rPr>
              <a:t>Negócio social que reutiliza alimentos que geralmente seriam descartados, fazendo releituras de receitas e cursos sobre o tema.</a:t>
            </a:r>
            <a:endParaRPr lang="pt-BR" sz="2800" i="1" dirty="0">
              <a:solidFill>
                <a:schemeClr val="bg1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6D50343-A42D-0D59-0460-124984C0C005}"/>
              </a:ext>
            </a:extLst>
          </p:cNvPr>
          <p:cNvSpPr txBox="1"/>
          <p:nvPr/>
        </p:nvSpPr>
        <p:spPr>
          <a:xfrm>
            <a:off x="7392836" y="6053137"/>
            <a:ext cx="4550860" cy="435864"/>
          </a:xfrm>
          <a:prstGeom prst="round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>
              <a:lnSpc>
                <a:spcPct val="130000"/>
              </a:lnSpc>
              <a:spcBef>
                <a:spcPts val="1400"/>
              </a:spcBef>
            </a:pPr>
            <a:r>
              <a:rPr lang="pt-BR" sz="1600" b="1" dirty="0">
                <a:solidFill>
                  <a:schemeClr val="tx1">
                    <a:lumMod val="50000"/>
                  </a:schemeClr>
                </a:solidFill>
              </a:rPr>
              <a:t>Regina Tchelly, </a:t>
            </a:r>
            <a:r>
              <a:rPr lang="pt-BR" sz="1600" dirty="0">
                <a:solidFill>
                  <a:schemeClr val="tx1">
                    <a:lumMod val="50000"/>
                  </a:schemeClr>
                </a:solidFill>
              </a:rPr>
              <a:t>fundadora da Favela Orgânica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60690606"/>
      </p:ext>
    </p:extLst>
  </p:cSld>
  <p:clrMapOvr>
    <a:masterClrMapping/>
  </p:clrMapOvr>
  <p:transition spd="slow">
    <p:strips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A67A54C-B2C6-48F0-83D0-C3C34989BCF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73" r="-7156"/>
          <a:stretch/>
        </p:blipFill>
        <p:spPr>
          <a:xfrm>
            <a:off x="0" y="0"/>
            <a:ext cx="8279042" cy="68580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0026E656-16C2-43E8-A8D7-BDF1910078ED}"/>
              </a:ext>
            </a:extLst>
          </p:cNvPr>
          <p:cNvSpPr/>
          <p:nvPr/>
        </p:nvSpPr>
        <p:spPr>
          <a:xfrm flipH="1">
            <a:off x="3431646" y="-27819"/>
            <a:ext cx="7923291" cy="6913639"/>
          </a:xfrm>
          <a:prstGeom prst="rect">
            <a:avLst/>
          </a:prstGeom>
          <a:gradFill flip="none" rotWithShape="1">
            <a:gsLst>
              <a:gs pos="50000">
                <a:schemeClr val="bg1"/>
              </a:gs>
              <a:gs pos="100000">
                <a:schemeClr val="accent3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Gráfico 3">
            <a:extLst>
              <a:ext uri="{FF2B5EF4-FFF2-40B4-BE49-F238E27FC236}">
                <a16:creationId xmlns:a16="http://schemas.microsoft.com/office/drawing/2014/main" id="{312FEFA6-F1EF-4F56-97C5-0A160AC21A69}"/>
              </a:ext>
            </a:extLst>
          </p:cNvPr>
          <p:cNvSpPr/>
          <p:nvPr/>
        </p:nvSpPr>
        <p:spPr>
          <a:xfrm rot="1473581" flipH="1">
            <a:off x="5635839" y="127851"/>
            <a:ext cx="9121626" cy="7162245"/>
          </a:xfrm>
          <a:custGeom>
            <a:avLst/>
            <a:gdLst>
              <a:gd name="connsiteX0" fmla="*/ -1004 w 9121626"/>
              <a:gd name="connsiteY0" fmla="*/ 3692959 h 7162245"/>
              <a:gd name="connsiteX1" fmla="*/ 4011279 w 9121626"/>
              <a:gd name="connsiteY1" fmla="*/ 2277716 h 7162245"/>
              <a:gd name="connsiteX2" fmla="*/ 5025288 w 9121626"/>
              <a:gd name="connsiteY2" fmla="*/ 1849740 h 7162245"/>
              <a:gd name="connsiteX3" fmla="*/ 5025288 w 9121626"/>
              <a:gd name="connsiteY3" fmla="*/ 1849740 h 7162245"/>
              <a:gd name="connsiteX4" fmla="*/ 8213241 w 9121626"/>
              <a:gd name="connsiteY4" fmla="*/ 168227 h 7162245"/>
              <a:gd name="connsiteX5" fmla="*/ 8935444 w 9121626"/>
              <a:gd name="connsiteY5" fmla="*/ 67313 h 7162245"/>
              <a:gd name="connsiteX6" fmla="*/ 8852760 w 9121626"/>
              <a:gd name="connsiteY6" fmla="*/ 1574959 h 7162245"/>
              <a:gd name="connsiteX7" fmla="*/ 4328612 w 9121626"/>
              <a:gd name="connsiteY7" fmla="*/ 7161757 h 7162245"/>
              <a:gd name="connsiteX8" fmla="*/ 4328612 w 9121626"/>
              <a:gd name="connsiteY8" fmla="*/ 7161757 h 7162245"/>
              <a:gd name="connsiteX9" fmla="*/ 3856 w 9121626"/>
              <a:gd name="connsiteY9" fmla="*/ 3692959 h 7162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21626" h="7162245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gradFill flip="none" rotWithShape="1">
            <a:gsLst>
              <a:gs pos="50000">
                <a:schemeClr val="bg2"/>
              </a:gs>
              <a:gs pos="100000">
                <a:schemeClr val="accent1"/>
              </a:gs>
            </a:gsLst>
            <a:lin ang="2700000" scaled="1"/>
            <a:tileRect/>
          </a:gradFill>
          <a:ln w="121539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4D5070BD-131A-4C7F-A205-4233BF339C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250838" flipH="1">
            <a:off x="6200946" y="-157739"/>
            <a:ext cx="9118825" cy="7173476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1EDEB447-2225-4C86-99FB-45849C8231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1480000">
            <a:off x="7181241" y="-1454109"/>
            <a:ext cx="7053220" cy="8472211"/>
          </a:xfrm>
          <a:prstGeom prst="rect">
            <a:avLst/>
          </a:prstGeom>
        </p:spPr>
      </p:pic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2E0579E7-18AC-48A5-847F-994AADF09206}"/>
              </a:ext>
            </a:extLst>
          </p:cNvPr>
          <p:cNvSpPr/>
          <p:nvPr/>
        </p:nvSpPr>
        <p:spPr>
          <a:xfrm>
            <a:off x="3804939" y="321631"/>
            <a:ext cx="8019813" cy="4136069"/>
          </a:xfrm>
          <a:prstGeom prst="roundRect">
            <a:avLst>
              <a:gd name="adj" fmla="val 2395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Gráfico 3" hidden="1">
            <a:extLst>
              <a:ext uri="{FF2B5EF4-FFF2-40B4-BE49-F238E27FC236}">
                <a16:creationId xmlns:a16="http://schemas.microsoft.com/office/drawing/2014/main" id="{91EA2197-5EFB-4A2D-92EA-078963411F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076D5AD-C2CA-4578-8932-990FBF26FEE8}"/>
              </a:ext>
            </a:extLst>
          </p:cNvPr>
          <p:cNvSpPr txBox="1"/>
          <p:nvPr/>
        </p:nvSpPr>
        <p:spPr>
          <a:xfrm>
            <a:off x="4094329" y="461418"/>
            <a:ext cx="7465325" cy="35004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30000"/>
              </a:lnSpc>
              <a:spcBef>
                <a:spcPts val="1400"/>
              </a:spcBef>
            </a:pPr>
            <a:r>
              <a:rPr lang="pt-BR" sz="2400" b="1" i="1" dirty="0">
                <a:solidFill>
                  <a:schemeClr val="tx2"/>
                </a:solidFill>
                <a:latin typeface="+mj-lt"/>
              </a:rPr>
              <a:t>Cooperativas</a:t>
            </a:r>
          </a:p>
          <a:p>
            <a:pPr marL="360000">
              <a:lnSpc>
                <a:spcPct val="130000"/>
              </a:lnSpc>
              <a:spcBef>
                <a:spcPts val="1600"/>
              </a:spcBef>
              <a:spcAft>
                <a:spcPts val="1600"/>
              </a:spcAft>
            </a:pPr>
            <a:r>
              <a:rPr lang="pt-BR" sz="1600" b="1" dirty="0">
                <a:solidFill>
                  <a:schemeClr val="tx2"/>
                </a:solidFill>
                <a:latin typeface="Nunito" pitchFamily="2" charset="77"/>
              </a:rPr>
              <a:t>Qualquer pessoa pode participar </a:t>
            </a:r>
            <a:r>
              <a:rPr lang="pt-BR" sz="1600" dirty="0"/>
              <a:t>de uma cooperativa, desde que esteja alinhada ao objetivo econômico da instituição e disposta a assumir a responsabilidade.</a:t>
            </a:r>
          </a:p>
          <a:p>
            <a:pPr marL="360000">
              <a:lnSpc>
                <a:spcPct val="130000"/>
              </a:lnSpc>
              <a:spcBef>
                <a:spcPts val="1600"/>
              </a:spcBef>
              <a:spcAft>
                <a:spcPts val="1600"/>
              </a:spcAft>
            </a:pPr>
            <a:r>
              <a:rPr lang="pt-BR" sz="1600" dirty="0"/>
              <a:t>O controle de uma cooperativa é exercido por </a:t>
            </a:r>
            <a:r>
              <a:rPr lang="pt-BR" sz="1600" b="1" dirty="0">
                <a:solidFill>
                  <a:schemeClr val="tx2"/>
                </a:solidFill>
                <a:latin typeface="Nunito" pitchFamily="2" charset="77"/>
              </a:rPr>
              <a:t>todos os seus membros.</a:t>
            </a:r>
          </a:p>
          <a:p>
            <a:pPr marL="360000">
              <a:lnSpc>
                <a:spcPct val="130000"/>
              </a:lnSpc>
              <a:spcBef>
                <a:spcPts val="1600"/>
              </a:spcBef>
              <a:spcAft>
                <a:spcPts val="1600"/>
              </a:spcAft>
            </a:pPr>
            <a:r>
              <a:rPr lang="pt-BR" sz="1600" dirty="0"/>
              <a:t>As cooperativas gozam de isenção tributária. Por conta disso, conseguem oferecer serviços com uma melhor taxa de retorno.</a:t>
            </a:r>
          </a:p>
        </p:txBody>
      </p:sp>
      <p:sp>
        <p:nvSpPr>
          <p:cNvPr id="15" name="Gráfico 8">
            <a:extLst>
              <a:ext uri="{FF2B5EF4-FFF2-40B4-BE49-F238E27FC236}">
                <a16:creationId xmlns:a16="http://schemas.microsoft.com/office/drawing/2014/main" id="{B01C986A-1AC0-4311-A043-78EB0F64A9F0}"/>
              </a:ext>
            </a:extLst>
          </p:cNvPr>
          <p:cNvSpPr/>
          <p:nvPr/>
        </p:nvSpPr>
        <p:spPr>
          <a:xfrm rot="18597044" flipH="1">
            <a:off x="-3188240" y="470061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accent4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DBA523C-6147-426F-9ADB-283D2C06BD00}"/>
              </a:ext>
            </a:extLst>
          </p:cNvPr>
          <p:cNvSpPr txBox="1"/>
          <p:nvPr/>
        </p:nvSpPr>
        <p:spPr>
          <a:xfrm>
            <a:off x="335792" y="6181223"/>
            <a:ext cx="5082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/>
              <a:t>35</a:t>
            </a:fld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Gráfico 6">
            <a:extLst>
              <a:ext uri="{FF2B5EF4-FFF2-40B4-BE49-F238E27FC236}">
                <a16:creationId xmlns:a16="http://schemas.microsoft.com/office/drawing/2014/main" id="{5D46D13E-5DD6-86EC-802E-B24949C294C5}"/>
              </a:ext>
            </a:extLst>
          </p:cNvPr>
          <p:cNvSpPr/>
          <p:nvPr/>
        </p:nvSpPr>
        <p:spPr>
          <a:xfrm>
            <a:off x="4223927" y="1278512"/>
            <a:ext cx="206476" cy="162124"/>
          </a:xfrm>
          <a:custGeom>
            <a:avLst/>
            <a:gdLst>
              <a:gd name="connsiteX0" fmla="*/ -1004 w 6038099"/>
              <a:gd name="connsiteY0" fmla="*/ 2444405 h 4741078"/>
              <a:gd name="connsiteX1" fmla="*/ 2654944 w 6038099"/>
              <a:gd name="connsiteY1" fmla="*/ 1507579 h 4741078"/>
              <a:gd name="connsiteX2" fmla="*/ 3326171 w 6038099"/>
              <a:gd name="connsiteY2" fmla="*/ 1224278 h 4741078"/>
              <a:gd name="connsiteX3" fmla="*/ 3326171 w 6038099"/>
              <a:gd name="connsiteY3" fmla="*/ 1224278 h 4741078"/>
              <a:gd name="connsiteX4" fmla="*/ 5436450 w 6038099"/>
              <a:gd name="connsiteY4" fmla="*/ 111193 h 4741078"/>
              <a:gd name="connsiteX5" fmla="*/ 5914516 w 6038099"/>
              <a:gd name="connsiteY5" fmla="*/ 44393 h 4741078"/>
              <a:gd name="connsiteX6" fmla="*/ 5859783 w 6038099"/>
              <a:gd name="connsiteY6" fmla="*/ 1042385 h 4741078"/>
              <a:gd name="connsiteX7" fmla="*/ 2865004 w 6038099"/>
              <a:gd name="connsiteY7" fmla="*/ 4740590 h 4741078"/>
              <a:gd name="connsiteX8" fmla="*/ 2865004 w 6038099"/>
              <a:gd name="connsiteY8" fmla="*/ 4740590 h 4741078"/>
              <a:gd name="connsiteX9" fmla="*/ 2213 w 6038099"/>
              <a:gd name="connsiteY9" fmla="*/ 2444405 h 4741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38099" h="4741078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bg2"/>
          </a:solidFill>
          <a:ln w="80391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AF54AFB-800A-7BCA-5C78-58FA6FF6DA07}"/>
              </a:ext>
            </a:extLst>
          </p:cNvPr>
          <p:cNvCxnSpPr>
            <a:cxnSpLocks/>
          </p:cNvCxnSpPr>
          <p:nvPr/>
        </p:nvCxnSpPr>
        <p:spPr>
          <a:xfrm>
            <a:off x="4178845" y="2354611"/>
            <a:ext cx="7272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ráfico 6">
            <a:extLst>
              <a:ext uri="{FF2B5EF4-FFF2-40B4-BE49-F238E27FC236}">
                <a16:creationId xmlns:a16="http://schemas.microsoft.com/office/drawing/2014/main" id="{8EB64A90-2FDE-C80E-6B81-03C84CFAA186}"/>
              </a:ext>
            </a:extLst>
          </p:cNvPr>
          <p:cNvSpPr/>
          <p:nvPr/>
        </p:nvSpPr>
        <p:spPr>
          <a:xfrm>
            <a:off x="4185488" y="2617091"/>
            <a:ext cx="206476" cy="162124"/>
          </a:xfrm>
          <a:custGeom>
            <a:avLst/>
            <a:gdLst>
              <a:gd name="connsiteX0" fmla="*/ -1004 w 6038099"/>
              <a:gd name="connsiteY0" fmla="*/ 2444405 h 4741078"/>
              <a:gd name="connsiteX1" fmla="*/ 2654944 w 6038099"/>
              <a:gd name="connsiteY1" fmla="*/ 1507579 h 4741078"/>
              <a:gd name="connsiteX2" fmla="*/ 3326171 w 6038099"/>
              <a:gd name="connsiteY2" fmla="*/ 1224278 h 4741078"/>
              <a:gd name="connsiteX3" fmla="*/ 3326171 w 6038099"/>
              <a:gd name="connsiteY3" fmla="*/ 1224278 h 4741078"/>
              <a:gd name="connsiteX4" fmla="*/ 5436450 w 6038099"/>
              <a:gd name="connsiteY4" fmla="*/ 111193 h 4741078"/>
              <a:gd name="connsiteX5" fmla="*/ 5914516 w 6038099"/>
              <a:gd name="connsiteY5" fmla="*/ 44393 h 4741078"/>
              <a:gd name="connsiteX6" fmla="*/ 5859783 w 6038099"/>
              <a:gd name="connsiteY6" fmla="*/ 1042385 h 4741078"/>
              <a:gd name="connsiteX7" fmla="*/ 2865004 w 6038099"/>
              <a:gd name="connsiteY7" fmla="*/ 4740590 h 4741078"/>
              <a:gd name="connsiteX8" fmla="*/ 2865004 w 6038099"/>
              <a:gd name="connsiteY8" fmla="*/ 4740590 h 4741078"/>
              <a:gd name="connsiteX9" fmla="*/ 2213 w 6038099"/>
              <a:gd name="connsiteY9" fmla="*/ 2444405 h 4741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38099" h="4741078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bg2"/>
          </a:solidFill>
          <a:ln w="80391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10" name="Gráfico 6">
            <a:extLst>
              <a:ext uri="{FF2B5EF4-FFF2-40B4-BE49-F238E27FC236}">
                <a16:creationId xmlns:a16="http://schemas.microsoft.com/office/drawing/2014/main" id="{CACFBE9E-D75E-7B3B-C772-A44840CDB15C}"/>
              </a:ext>
            </a:extLst>
          </p:cNvPr>
          <p:cNvSpPr/>
          <p:nvPr/>
        </p:nvSpPr>
        <p:spPr>
          <a:xfrm>
            <a:off x="4168744" y="3400255"/>
            <a:ext cx="206476" cy="162124"/>
          </a:xfrm>
          <a:custGeom>
            <a:avLst/>
            <a:gdLst>
              <a:gd name="connsiteX0" fmla="*/ -1004 w 6038099"/>
              <a:gd name="connsiteY0" fmla="*/ 2444405 h 4741078"/>
              <a:gd name="connsiteX1" fmla="*/ 2654944 w 6038099"/>
              <a:gd name="connsiteY1" fmla="*/ 1507579 h 4741078"/>
              <a:gd name="connsiteX2" fmla="*/ 3326171 w 6038099"/>
              <a:gd name="connsiteY2" fmla="*/ 1224278 h 4741078"/>
              <a:gd name="connsiteX3" fmla="*/ 3326171 w 6038099"/>
              <a:gd name="connsiteY3" fmla="*/ 1224278 h 4741078"/>
              <a:gd name="connsiteX4" fmla="*/ 5436450 w 6038099"/>
              <a:gd name="connsiteY4" fmla="*/ 111193 h 4741078"/>
              <a:gd name="connsiteX5" fmla="*/ 5914516 w 6038099"/>
              <a:gd name="connsiteY5" fmla="*/ 44393 h 4741078"/>
              <a:gd name="connsiteX6" fmla="*/ 5859783 w 6038099"/>
              <a:gd name="connsiteY6" fmla="*/ 1042385 h 4741078"/>
              <a:gd name="connsiteX7" fmla="*/ 2865004 w 6038099"/>
              <a:gd name="connsiteY7" fmla="*/ 4740590 h 4741078"/>
              <a:gd name="connsiteX8" fmla="*/ 2865004 w 6038099"/>
              <a:gd name="connsiteY8" fmla="*/ 4740590 h 4741078"/>
              <a:gd name="connsiteX9" fmla="*/ 2213 w 6038099"/>
              <a:gd name="connsiteY9" fmla="*/ 2444405 h 4741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38099" h="4741078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bg2"/>
          </a:solidFill>
          <a:ln w="80391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376DD9E9-2517-A714-8DB7-3B37910AF949}"/>
              </a:ext>
            </a:extLst>
          </p:cNvPr>
          <p:cNvCxnSpPr>
            <a:cxnSpLocks/>
          </p:cNvCxnSpPr>
          <p:nvPr/>
        </p:nvCxnSpPr>
        <p:spPr>
          <a:xfrm>
            <a:off x="4168744" y="3109214"/>
            <a:ext cx="7272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980745424"/>
      </p:ext>
    </p:extLst>
  </p:cSld>
  <p:clrMapOvr>
    <a:masterClrMapping/>
  </p:clrMapOvr>
  <p:transition spd="slow">
    <p:wipe dir="d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Mulher ao lado de mala de viagem&#10;&#10;Descrição gerada automaticamente com confiança média">
            <a:extLst>
              <a:ext uri="{FF2B5EF4-FFF2-40B4-BE49-F238E27FC236}">
                <a16:creationId xmlns:a16="http://schemas.microsoft.com/office/drawing/2014/main" id="{B04F41A6-04FE-110D-7D05-CB4739D6B4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187" y="0"/>
            <a:ext cx="8890320" cy="6925685"/>
          </a:xfrm>
          <a:prstGeom prst="rect">
            <a:avLst/>
          </a:prstGeom>
        </p:spPr>
      </p:pic>
      <p:pic>
        <p:nvPicPr>
          <p:cNvPr id="24" name="Gráfico 23">
            <a:extLst>
              <a:ext uri="{FF2B5EF4-FFF2-40B4-BE49-F238E27FC236}">
                <a16:creationId xmlns:a16="http://schemas.microsoft.com/office/drawing/2014/main" id="{C9A4715A-8604-418F-940B-F8487A709F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3633619" flipH="1">
            <a:off x="2836774" y="-3353329"/>
            <a:ext cx="12827102" cy="10090654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FE10EAD9-0103-9955-2D68-7BA107CE02C3}"/>
              </a:ext>
            </a:extLst>
          </p:cNvPr>
          <p:cNvSpPr/>
          <p:nvPr/>
        </p:nvSpPr>
        <p:spPr>
          <a:xfrm>
            <a:off x="-250094" y="-1"/>
            <a:ext cx="12192000" cy="6858001"/>
          </a:xfrm>
          <a:prstGeom prst="rect">
            <a:avLst/>
          </a:prstGeom>
          <a:gradFill flip="none" rotWithShape="1">
            <a:gsLst>
              <a:gs pos="38000">
                <a:schemeClr val="tx2"/>
              </a:gs>
              <a:gs pos="100000">
                <a:schemeClr val="accent3">
                  <a:alpha val="15000"/>
                </a:schemeClr>
              </a:gs>
              <a:gs pos="65000">
                <a:schemeClr val="tx2">
                  <a:alpha val="10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" name="Gráfico 1" hidden="1">
            <a:extLst>
              <a:ext uri="{FF2B5EF4-FFF2-40B4-BE49-F238E27FC236}">
                <a16:creationId xmlns:a16="http://schemas.microsoft.com/office/drawing/2014/main" id="{CFCA2B43-FADD-4264-9729-D1A3450298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25" name="Gráfico 8">
            <a:extLst>
              <a:ext uri="{FF2B5EF4-FFF2-40B4-BE49-F238E27FC236}">
                <a16:creationId xmlns:a16="http://schemas.microsoft.com/office/drawing/2014/main" id="{7B559F09-8D5B-4FA5-890A-31F948CFD0D9}"/>
              </a:ext>
            </a:extLst>
          </p:cNvPr>
          <p:cNvSpPr/>
          <p:nvPr/>
        </p:nvSpPr>
        <p:spPr>
          <a:xfrm rot="18597044" flipH="1">
            <a:off x="-3188240" y="470061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7C714550-FCFE-4215-83DB-2647CBE912E0}"/>
              </a:ext>
            </a:extLst>
          </p:cNvPr>
          <p:cNvSpPr txBox="1"/>
          <p:nvPr/>
        </p:nvSpPr>
        <p:spPr>
          <a:xfrm>
            <a:off x="250094" y="6181223"/>
            <a:ext cx="4804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B1EA48-AE99-4102-B15A-1A3323D208F4}" type="slidenum">
              <a:rPr lang="pt-BR" sz="1400" smtClean="0">
                <a:solidFill>
                  <a:schemeClr val="bg2"/>
                </a:solidFill>
                <a:latin typeface="+mj-lt"/>
              </a:rPr>
              <a:pPr/>
              <a:t>36</a:t>
            </a:fld>
            <a:endParaRPr lang="pt-BR" sz="1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D8BDB9A-BE8B-CD45-7047-3515A5B715E0}"/>
              </a:ext>
            </a:extLst>
          </p:cNvPr>
          <p:cNvSpPr txBox="1"/>
          <p:nvPr/>
        </p:nvSpPr>
        <p:spPr>
          <a:xfrm>
            <a:off x="673535" y="995214"/>
            <a:ext cx="4115441" cy="47089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3600" i="1" dirty="0">
                <a:solidFill>
                  <a:srgbClr val="FFCD00"/>
                </a:solidFill>
                <a:latin typeface="+mj-lt"/>
              </a:rPr>
              <a:t>Exemplo :</a:t>
            </a:r>
          </a:p>
          <a:p>
            <a:r>
              <a:rPr lang="pt-BR" sz="4800" i="1" dirty="0">
                <a:solidFill>
                  <a:schemeClr val="bg1"/>
                </a:solidFill>
                <a:latin typeface="+mj-lt"/>
              </a:rPr>
              <a:t>Cooperativa </a:t>
            </a:r>
            <a:r>
              <a:rPr lang="pt-BR" sz="4800" i="1" dirty="0" err="1">
                <a:solidFill>
                  <a:schemeClr val="bg1"/>
                </a:solidFill>
                <a:latin typeface="+mj-lt"/>
              </a:rPr>
              <a:t>Filadelphia</a:t>
            </a:r>
            <a:endParaRPr lang="pt-BR" sz="4800" i="1" dirty="0">
              <a:solidFill>
                <a:schemeClr val="bg1"/>
              </a:solidFill>
              <a:latin typeface="+mj-lt"/>
            </a:endParaRPr>
          </a:p>
          <a:p>
            <a:endParaRPr lang="pt-BR" sz="2800" i="1" dirty="0">
              <a:solidFill>
                <a:schemeClr val="bg1"/>
              </a:solidFill>
              <a:latin typeface="+mj-lt"/>
            </a:endParaRPr>
          </a:p>
          <a:p>
            <a:r>
              <a:rPr lang="pt-BR" sz="2800" dirty="0">
                <a:solidFill>
                  <a:schemeClr val="bg1"/>
                </a:solidFill>
                <a:latin typeface="Nunito" pitchFamily="2" charset="77"/>
              </a:rPr>
              <a:t>Cooperativa com 12 anos de história, trabalha com reciclagem e fortalecimento das mulheres.</a:t>
            </a:r>
            <a:endParaRPr lang="pt-BR" sz="2800" i="1" dirty="0">
              <a:solidFill>
                <a:schemeClr val="bg1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6D50343-A42D-0D59-0460-124984C0C005}"/>
              </a:ext>
            </a:extLst>
          </p:cNvPr>
          <p:cNvSpPr txBox="1"/>
          <p:nvPr/>
        </p:nvSpPr>
        <p:spPr>
          <a:xfrm>
            <a:off x="7941633" y="6077687"/>
            <a:ext cx="3823752" cy="435864"/>
          </a:xfrm>
          <a:prstGeom prst="round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>
              <a:lnSpc>
                <a:spcPct val="130000"/>
              </a:lnSpc>
              <a:spcBef>
                <a:spcPts val="1400"/>
              </a:spcBef>
            </a:pPr>
            <a:r>
              <a:rPr lang="pt-BR" sz="1600" b="1" dirty="0">
                <a:solidFill>
                  <a:schemeClr val="tx1">
                    <a:lumMod val="50000"/>
                  </a:schemeClr>
                </a:solidFill>
              </a:rPr>
              <a:t>Cooperativa Filadelphia  – </a:t>
            </a:r>
            <a:r>
              <a:rPr lang="pt-BR" sz="1600" dirty="0">
                <a:solidFill>
                  <a:schemeClr val="tx1">
                    <a:lumMod val="50000"/>
                  </a:schemeClr>
                </a:solidFill>
              </a:rPr>
              <a:t>São Paulo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7690179"/>
      </p:ext>
    </p:extLst>
  </p:cSld>
  <p:clrMapOvr>
    <a:masterClrMapping/>
  </p:clrMapOvr>
  <p:transition spd="slow">
    <p:strips dir="rd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Mulher sorrindo pousando para foto&#10;&#10;Descrição gerada automaticamente com confiança média">
            <a:extLst>
              <a:ext uri="{FF2B5EF4-FFF2-40B4-BE49-F238E27FC236}">
                <a16:creationId xmlns:a16="http://schemas.microsoft.com/office/drawing/2014/main" id="{812D9D45-8353-6AA0-9233-D49E5992C1B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4" r="27450"/>
          <a:stretch/>
        </p:blipFill>
        <p:spPr>
          <a:xfrm>
            <a:off x="4400550" y="-1"/>
            <a:ext cx="7791450" cy="7240673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FE10EAD9-0103-9955-2D68-7BA107CE02C3}"/>
              </a:ext>
            </a:extLst>
          </p:cNvPr>
          <p:cNvSpPr/>
          <p:nvPr/>
        </p:nvSpPr>
        <p:spPr>
          <a:xfrm>
            <a:off x="-147541" y="-1"/>
            <a:ext cx="12192000" cy="6858001"/>
          </a:xfrm>
          <a:prstGeom prst="rect">
            <a:avLst/>
          </a:prstGeom>
          <a:gradFill flip="none" rotWithShape="1">
            <a:gsLst>
              <a:gs pos="38000">
                <a:schemeClr val="tx2"/>
              </a:gs>
              <a:gs pos="100000">
                <a:schemeClr val="accent3">
                  <a:alpha val="15000"/>
                </a:schemeClr>
              </a:gs>
              <a:gs pos="65000">
                <a:schemeClr val="tx2">
                  <a:alpha val="10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4" name="Gráfico 23">
            <a:extLst>
              <a:ext uri="{FF2B5EF4-FFF2-40B4-BE49-F238E27FC236}">
                <a16:creationId xmlns:a16="http://schemas.microsoft.com/office/drawing/2014/main" id="{C9A4715A-8604-418F-940B-F8487A709F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3633619" flipH="1">
            <a:off x="3831476" y="-2838980"/>
            <a:ext cx="12827102" cy="10090654"/>
          </a:xfrm>
          <a:prstGeom prst="rect">
            <a:avLst/>
          </a:prstGeom>
        </p:spPr>
      </p:pic>
      <p:pic>
        <p:nvPicPr>
          <p:cNvPr id="2" name="Gráfico 1" hidden="1">
            <a:extLst>
              <a:ext uri="{FF2B5EF4-FFF2-40B4-BE49-F238E27FC236}">
                <a16:creationId xmlns:a16="http://schemas.microsoft.com/office/drawing/2014/main" id="{CFCA2B43-FADD-4264-9729-D1A3450298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25" name="Gráfico 8">
            <a:extLst>
              <a:ext uri="{FF2B5EF4-FFF2-40B4-BE49-F238E27FC236}">
                <a16:creationId xmlns:a16="http://schemas.microsoft.com/office/drawing/2014/main" id="{7B559F09-8D5B-4FA5-890A-31F948CFD0D9}"/>
              </a:ext>
            </a:extLst>
          </p:cNvPr>
          <p:cNvSpPr/>
          <p:nvPr/>
        </p:nvSpPr>
        <p:spPr>
          <a:xfrm rot="18597044" flipH="1">
            <a:off x="-3188240" y="470061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7C714550-FCFE-4215-83DB-2647CBE912E0}"/>
              </a:ext>
            </a:extLst>
          </p:cNvPr>
          <p:cNvSpPr txBox="1"/>
          <p:nvPr/>
        </p:nvSpPr>
        <p:spPr>
          <a:xfrm>
            <a:off x="335792" y="6181223"/>
            <a:ext cx="394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B1EA48-AE99-4102-B15A-1A3323D208F4}" type="slidenum">
              <a:rPr lang="pt-BR" sz="1400" smtClean="0">
                <a:solidFill>
                  <a:schemeClr val="bg2"/>
                </a:solidFill>
                <a:latin typeface="+mj-lt"/>
              </a:rPr>
              <a:pPr/>
              <a:t>37</a:t>
            </a:fld>
            <a:endParaRPr lang="pt-BR" sz="1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D8BDB9A-BE8B-CD45-7047-3515A5B715E0}"/>
              </a:ext>
            </a:extLst>
          </p:cNvPr>
          <p:cNvSpPr txBox="1"/>
          <p:nvPr/>
        </p:nvSpPr>
        <p:spPr>
          <a:xfrm>
            <a:off x="659219" y="989452"/>
            <a:ext cx="4558249" cy="47089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3600" i="1" dirty="0">
                <a:solidFill>
                  <a:srgbClr val="FFCD00"/>
                </a:solidFill>
                <a:latin typeface="+mj-lt"/>
              </a:rPr>
              <a:t>Exemplo :</a:t>
            </a:r>
          </a:p>
          <a:p>
            <a:r>
              <a:rPr lang="pt-BR" sz="4800" i="1" dirty="0">
                <a:solidFill>
                  <a:schemeClr val="bg1"/>
                </a:solidFill>
                <a:latin typeface="+mj-lt"/>
              </a:rPr>
              <a:t>COOPERCUC</a:t>
            </a:r>
          </a:p>
          <a:p>
            <a:endParaRPr lang="pt-BR" sz="2800" i="1" dirty="0">
              <a:solidFill>
                <a:schemeClr val="bg1"/>
              </a:solidFill>
              <a:latin typeface="+mj-lt"/>
            </a:endParaRPr>
          </a:p>
          <a:p>
            <a:r>
              <a:rPr lang="pt-BR" sz="2800" dirty="0">
                <a:solidFill>
                  <a:schemeClr val="bg1"/>
                </a:solidFill>
                <a:latin typeface="Nunito" pitchFamily="2" charset="77"/>
              </a:rPr>
              <a:t>Cooperativa de Agropecuária Familiar, fundada em sua maioria por mulheres, comercializar alimentos de pequenos produtores da Bahia.</a:t>
            </a:r>
            <a:endParaRPr lang="pt-BR" sz="2800" i="1" dirty="0">
              <a:solidFill>
                <a:schemeClr val="bg1"/>
              </a:solidFill>
            </a:endParaRPr>
          </a:p>
          <a:p>
            <a:endParaRPr lang="pt-BR" sz="2000" i="1" dirty="0">
              <a:solidFill>
                <a:schemeClr val="bg1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6D50343-A42D-0D59-0460-124984C0C005}"/>
              </a:ext>
            </a:extLst>
          </p:cNvPr>
          <p:cNvSpPr txBox="1"/>
          <p:nvPr/>
        </p:nvSpPr>
        <p:spPr>
          <a:xfrm>
            <a:off x="9250326" y="6053137"/>
            <a:ext cx="2574426" cy="435864"/>
          </a:xfrm>
          <a:prstGeom prst="round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>
              <a:lnSpc>
                <a:spcPct val="130000"/>
              </a:lnSpc>
              <a:spcBef>
                <a:spcPts val="1400"/>
              </a:spcBef>
            </a:pPr>
            <a:r>
              <a:rPr lang="pt-BR" sz="1600" b="1" dirty="0">
                <a:solidFill>
                  <a:schemeClr val="tx1">
                    <a:lumMod val="50000"/>
                  </a:schemeClr>
                </a:solidFill>
              </a:rPr>
              <a:t>Coopercuc – </a:t>
            </a:r>
            <a:r>
              <a:rPr lang="pt-BR" sz="1600" dirty="0">
                <a:solidFill>
                  <a:schemeClr val="tx1">
                    <a:lumMod val="50000"/>
                  </a:schemeClr>
                </a:solidFill>
              </a:rPr>
              <a:t>Bahia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FAF6CC33-005C-2CBD-7B66-201E10C82F18}"/>
              </a:ext>
            </a:extLst>
          </p:cNvPr>
          <p:cNvGrpSpPr/>
          <p:nvPr/>
        </p:nvGrpSpPr>
        <p:grpSpPr>
          <a:xfrm>
            <a:off x="3756302" y="6258558"/>
            <a:ext cx="317716" cy="313841"/>
            <a:chOff x="11071282" y="4666386"/>
            <a:chExt cx="317716" cy="313841"/>
          </a:xfrm>
        </p:grpSpPr>
        <p:sp>
          <p:nvSpPr>
            <p:cNvPr id="14" name="Elipse 20">
              <a:extLst>
                <a:ext uri="{FF2B5EF4-FFF2-40B4-BE49-F238E27FC236}">
                  <a16:creationId xmlns:a16="http://schemas.microsoft.com/office/drawing/2014/main" id="{8341A5E8-F0F1-38B6-AF90-D6C19FE2782A}"/>
                </a:ext>
              </a:extLst>
            </p:cNvPr>
            <p:cNvSpPr/>
            <p:nvPr/>
          </p:nvSpPr>
          <p:spPr>
            <a:xfrm>
              <a:off x="11071282" y="4666386"/>
              <a:ext cx="317716" cy="313841"/>
            </a:xfrm>
            <a:prstGeom prst="ellipse">
              <a:avLst/>
            </a:prstGeom>
            <a:solidFill>
              <a:srgbClr val="F064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>
                  <a:solidFill>
                    <a:srgbClr val="F06478"/>
                  </a:solidFill>
                </a:rPr>
                <a:t> </a:t>
              </a:r>
            </a:p>
          </p:txBody>
        </p:sp>
        <p:pic>
          <p:nvPicPr>
            <p:cNvPr id="15" name="Gráfico 14">
              <a:extLst>
                <a:ext uri="{FF2B5EF4-FFF2-40B4-BE49-F238E27FC236}">
                  <a16:creationId xmlns:a16="http://schemas.microsoft.com/office/drawing/2014/main" id="{F6D3A6F1-FEA2-33BD-8733-FE02E8EA6A6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1130128" y="4703447"/>
              <a:ext cx="200025" cy="228600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338826600"/>
      </p:ext>
    </p:extLst>
  </p:cSld>
  <p:clrMapOvr>
    <a:masterClrMapping/>
  </p:clrMapOvr>
  <p:transition spd="slow">
    <p:strips dir="rd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Mulher em cima de mesa&#10;&#10;Descrição gerada automaticamente com confiança média">
            <a:extLst>
              <a:ext uri="{FF2B5EF4-FFF2-40B4-BE49-F238E27FC236}">
                <a16:creationId xmlns:a16="http://schemas.microsoft.com/office/drawing/2014/main" id="{BB92990F-DE4C-81DF-D56B-64C4D66074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137" y="-20522"/>
            <a:ext cx="10477500" cy="69850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0026E656-16C2-43E8-A8D7-BDF1910078ED}"/>
              </a:ext>
            </a:extLst>
          </p:cNvPr>
          <p:cNvSpPr/>
          <p:nvPr/>
        </p:nvSpPr>
        <p:spPr>
          <a:xfrm>
            <a:off x="0" y="249430"/>
            <a:ext cx="10021304" cy="6913639"/>
          </a:xfrm>
          <a:prstGeom prst="rect">
            <a:avLst/>
          </a:prstGeom>
          <a:gradFill flip="none" rotWithShape="1">
            <a:gsLst>
              <a:gs pos="0">
                <a:schemeClr val="accent6">
                  <a:alpha val="60000"/>
                </a:schemeClr>
              </a:gs>
              <a:gs pos="100000">
                <a:schemeClr val="accent3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Gráfico 5">
            <a:extLst>
              <a:ext uri="{FF2B5EF4-FFF2-40B4-BE49-F238E27FC236}">
                <a16:creationId xmlns:a16="http://schemas.microsoft.com/office/drawing/2014/main" id="{447BB492-EC3E-4C24-A87A-35D15198D878}"/>
              </a:ext>
            </a:extLst>
          </p:cNvPr>
          <p:cNvSpPr/>
          <p:nvPr/>
        </p:nvSpPr>
        <p:spPr>
          <a:xfrm flipV="1">
            <a:off x="-36787" y="-55640"/>
            <a:ext cx="8799787" cy="7020117"/>
          </a:xfrm>
          <a:custGeom>
            <a:avLst/>
            <a:gdLst>
              <a:gd name="connsiteX0" fmla="*/ 8283838 w 11478748"/>
              <a:gd name="connsiteY0" fmla="*/ 4302756 h 6913639"/>
              <a:gd name="connsiteX1" fmla="*/ 10757892 w 11478748"/>
              <a:gd name="connsiteY1" fmla="*/ 6912676 h 6913639"/>
              <a:gd name="connsiteX2" fmla="*/ -1406 w 11478748"/>
              <a:gd name="connsiteY2" fmla="*/ 6912676 h 6913639"/>
              <a:gd name="connsiteX3" fmla="*/ -1406 w 11478748"/>
              <a:gd name="connsiteY3" fmla="*/ -964 h 6913639"/>
              <a:gd name="connsiteX4" fmla="*/ 11477343 w 11478748"/>
              <a:gd name="connsiteY4" fmla="*/ -964 h 6913639"/>
              <a:gd name="connsiteX5" fmla="*/ 8283838 w 11478748"/>
              <a:gd name="connsiteY5" fmla="*/ 4302756 h 6913639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4969042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3477126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13654" h="6913640">
                <a:moveTo>
                  <a:pt x="4820149" y="4303720"/>
                </a:moveTo>
                <a:cubicBezTo>
                  <a:pt x="5491723" y="5306541"/>
                  <a:pt x="6328913" y="6189016"/>
                  <a:pt x="7294203" y="6913640"/>
                </a:cubicBezTo>
                <a:lnTo>
                  <a:pt x="0" y="6913640"/>
                </a:lnTo>
                <a:cubicBezTo>
                  <a:pt x="4010" y="4609093"/>
                  <a:pt x="8021" y="2304547"/>
                  <a:pt x="12031" y="0"/>
                </a:cubicBezTo>
                <a:lnTo>
                  <a:pt x="8013654" y="0"/>
                </a:lnTo>
                <a:cubicBezTo>
                  <a:pt x="6727447" y="1256045"/>
                  <a:pt x="5649583" y="2708775"/>
                  <a:pt x="4820149" y="4303720"/>
                </a:cubicBez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t="100000" r="100000"/>
            </a:path>
          </a:gradFill>
          <a:ln w="12939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pic>
        <p:nvPicPr>
          <p:cNvPr id="4" name="Gráfico 3" hidden="1">
            <a:extLst>
              <a:ext uri="{FF2B5EF4-FFF2-40B4-BE49-F238E27FC236}">
                <a16:creationId xmlns:a16="http://schemas.microsoft.com/office/drawing/2014/main" id="{91EA2197-5EFB-4A2D-92EA-078963411F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076D5AD-C2CA-4578-8932-990FBF26FEE8}"/>
              </a:ext>
            </a:extLst>
          </p:cNvPr>
          <p:cNvSpPr txBox="1"/>
          <p:nvPr/>
        </p:nvSpPr>
        <p:spPr>
          <a:xfrm>
            <a:off x="770558" y="1674846"/>
            <a:ext cx="3670199" cy="33137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Bef>
                <a:spcPts val="1600"/>
              </a:spcBef>
            </a:pPr>
            <a:r>
              <a:rPr lang="pt-BR" sz="2800" i="1" dirty="0">
                <a:solidFill>
                  <a:schemeClr val="tx2"/>
                </a:solidFill>
                <a:latin typeface="+mj-lt"/>
              </a:rPr>
              <a:t>Já deu para perceber que não existe um formato único de negócio. </a:t>
            </a:r>
          </a:p>
          <a:p>
            <a:pPr>
              <a:spcBef>
                <a:spcPts val="1600"/>
              </a:spcBef>
            </a:pPr>
            <a:r>
              <a:rPr lang="pt-BR" sz="2800" i="1" dirty="0">
                <a:solidFill>
                  <a:schemeClr val="tx2"/>
                </a:solidFill>
                <a:latin typeface="+mj-lt"/>
              </a:rPr>
              <a:t>A pergunta é: como organizar o modelo do meu negócio?</a:t>
            </a:r>
            <a:endParaRPr lang="pt-BR" sz="2800" b="1" i="1" dirty="0">
              <a:solidFill>
                <a:schemeClr val="tx2"/>
              </a:solidFill>
              <a:latin typeface="+mj-lt"/>
              <a:sym typeface="Exo 2"/>
            </a:endParaRPr>
          </a:p>
        </p:txBody>
      </p:sp>
      <p:sp>
        <p:nvSpPr>
          <p:cNvPr id="10" name="Gráfico 8">
            <a:extLst>
              <a:ext uri="{FF2B5EF4-FFF2-40B4-BE49-F238E27FC236}">
                <a16:creationId xmlns:a16="http://schemas.microsoft.com/office/drawing/2014/main" id="{B9D1B25D-0F14-4D69-91F3-5FA1465004C4}"/>
              </a:ext>
            </a:extLst>
          </p:cNvPr>
          <p:cNvSpPr/>
          <p:nvPr/>
        </p:nvSpPr>
        <p:spPr>
          <a:xfrm rot="21053188">
            <a:off x="5134791" y="-2533202"/>
            <a:ext cx="8652636" cy="10877862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1905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11" name="Gráfico 8">
            <a:extLst>
              <a:ext uri="{FF2B5EF4-FFF2-40B4-BE49-F238E27FC236}">
                <a16:creationId xmlns:a16="http://schemas.microsoft.com/office/drawing/2014/main" id="{0D76B9A2-23DA-413A-A719-E9518DCF33B0}"/>
              </a:ext>
            </a:extLst>
          </p:cNvPr>
          <p:cNvSpPr/>
          <p:nvPr/>
        </p:nvSpPr>
        <p:spPr>
          <a:xfrm rot="3002956">
            <a:off x="10550379" y="4708214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tx2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6A22A492-5291-49E9-A3C7-9F90A4EE9718}"/>
              </a:ext>
            </a:extLst>
          </p:cNvPr>
          <p:cNvSpPr txBox="1"/>
          <p:nvPr/>
        </p:nvSpPr>
        <p:spPr>
          <a:xfrm>
            <a:off x="11430000" y="6181223"/>
            <a:ext cx="394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 algn="r"/>
              <a:t>38</a:t>
            </a:fld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2" name="Gráfico 31">
            <a:extLst>
              <a:ext uri="{FF2B5EF4-FFF2-40B4-BE49-F238E27FC236}">
                <a16:creationId xmlns:a16="http://schemas.microsoft.com/office/drawing/2014/main" id="{215A21C1-CDAB-4E63-B7E2-058EAF3CE8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963844" y="4885981"/>
            <a:ext cx="2149677" cy="258215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15684597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0">
              <a:schemeClr val="tx2"/>
            </a:gs>
            <a:gs pos="100000">
              <a:schemeClr val="accent1"/>
            </a:gs>
          </a:gsLst>
          <a:path path="circle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1A6C80FE-E22C-016A-0496-CA1ADD57F0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82" r="4782"/>
          <a:stretch/>
        </p:blipFill>
        <p:spPr>
          <a:xfrm flipH="1">
            <a:off x="0" y="-11909"/>
            <a:ext cx="10299032" cy="6869909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31419531-C461-C38B-394E-8A115348C341}"/>
              </a:ext>
            </a:extLst>
          </p:cNvPr>
          <p:cNvSpPr/>
          <p:nvPr/>
        </p:nvSpPr>
        <p:spPr>
          <a:xfrm flipH="1">
            <a:off x="2934510" y="-21707"/>
            <a:ext cx="5380483" cy="6869909"/>
          </a:xfrm>
          <a:prstGeom prst="rect">
            <a:avLst/>
          </a:prstGeom>
          <a:gradFill flip="none" rotWithShape="1">
            <a:gsLst>
              <a:gs pos="0">
                <a:schemeClr val="accent6">
                  <a:alpha val="60000"/>
                </a:schemeClr>
              </a:gs>
              <a:gs pos="100000">
                <a:schemeClr val="accent3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 useBgFill="1">
        <p:nvSpPr>
          <p:cNvPr id="5" name="Gráfico 5">
            <a:extLst>
              <a:ext uri="{FF2B5EF4-FFF2-40B4-BE49-F238E27FC236}">
                <a16:creationId xmlns:a16="http://schemas.microsoft.com/office/drawing/2014/main" id="{946FA4AD-0EC7-44F5-B40E-F33485B3CB72}"/>
              </a:ext>
            </a:extLst>
          </p:cNvPr>
          <p:cNvSpPr/>
          <p:nvPr/>
        </p:nvSpPr>
        <p:spPr>
          <a:xfrm flipH="1" flipV="1">
            <a:off x="2934510" y="-8650"/>
            <a:ext cx="9289574" cy="6858962"/>
          </a:xfrm>
          <a:custGeom>
            <a:avLst/>
            <a:gdLst>
              <a:gd name="connsiteX0" fmla="*/ 8283838 w 11478748"/>
              <a:gd name="connsiteY0" fmla="*/ 4302756 h 6913639"/>
              <a:gd name="connsiteX1" fmla="*/ 10757892 w 11478748"/>
              <a:gd name="connsiteY1" fmla="*/ 6912676 h 6913639"/>
              <a:gd name="connsiteX2" fmla="*/ -1406 w 11478748"/>
              <a:gd name="connsiteY2" fmla="*/ 6912676 h 6913639"/>
              <a:gd name="connsiteX3" fmla="*/ -1406 w 11478748"/>
              <a:gd name="connsiteY3" fmla="*/ -964 h 6913639"/>
              <a:gd name="connsiteX4" fmla="*/ 11477343 w 11478748"/>
              <a:gd name="connsiteY4" fmla="*/ -964 h 6913639"/>
              <a:gd name="connsiteX5" fmla="*/ 8283838 w 11478748"/>
              <a:gd name="connsiteY5" fmla="*/ 4302756 h 6913639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4969042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3477126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204536 w 8013654"/>
              <a:gd name="connsiteY3" fmla="*/ 19404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44560 w 8038065"/>
              <a:gd name="connsiteY0" fmla="*/ 4303720 h 6913640"/>
              <a:gd name="connsiteX1" fmla="*/ 7318614 w 8038065"/>
              <a:gd name="connsiteY1" fmla="*/ 6913640 h 6913640"/>
              <a:gd name="connsiteX2" fmla="*/ 24411 w 8038065"/>
              <a:gd name="connsiteY2" fmla="*/ 6913640 h 6913640"/>
              <a:gd name="connsiteX3" fmla="*/ 347 w 8038065"/>
              <a:gd name="connsiteY3" fmla="*/ 0 h 6913640"/>
              <a:gd name="connsiteX4" fmla="*/ 8038065 w 8038065"/>
              <a:gd name="connsiteY4" fmla="*/ 0 h 6913640"/>
              <a:gd name="connsiteX5" fmla="*/ 4844560 w 8038065"/>
              <a:gd name="connsiteY5" fmla="*/ 4303720 h 6913640"/>
              <a:gd name="connsiteX0" fmla="*/ 4844560 w 7318614"/>
              <a:gd name="connsiteY0" fmla="*/ 4303720 h 6913640"/>
              <a:gd name="connsiteX1" fmla="*/ 7318614 w 7318614"/>
              <a:gd name="connsiteY1" fmla="*/ 6913640 h 6913640"/>
              <a:gd name="connsiteX2" fmla="*/ 24411 w 7318614"/>
              <a:gd name="connsiteY2" fmla="*/ 6913640 h 6913640"/>
              <a:gd name="connsiteX3" fmla="*/ 347 w 7318614"/>
              <a:gd name="connsiteY3" fmla="*/ 0 h 6913640"/>
              <a:gd name="connsiteX4" fmla="*/ 7267118 w 7318614"/>
              <a:gd name="connsiteY4" fmla="*/ 16170 h 6913640"/>
              <a:gd name="connsiteX5" fmla="*/ 4844560 w 7318614"/>
              <a:gd name="connsiteY5" fmla="*/ 4303720 h 6913640"/>
              <a:gd name="connsiteX0" fmla="*/ 4844560 w 7318614"/>
              <a:gd name="connsiteY0" fmla="*/ 4303720 h 6913640"/>
              <a:gd name="connsiteX1" fmla="*/ 7318614 w 7318614"/>
              <a:gd name="connsiteY1" fmla="*/ 6913640 h 6913640"/>
              <a:gd name="connsiteX2" fmla="*/ 24411 w 7318614"/>
              <a:gd name="connsiteY2" fmla="*/ 6913640 h 6913640"/>
              <a:gd name="connsiteX3" fmla="*/ 347 w 7318614"/>
              <a:gd name="connsiteY3" fmla="*/ 0 h 6913640"/>
              <a:gd name="connsiteX4" fmla="*/ 7267118 w 7318614"/>
              <a:gd name="connsiteY4" fmla="*/ 16170 h 6913640"/>
              <a:gd name="connsiteX5" fmla="*/ 4844560 w 7318614"/>
              <a:gd name="connsiteY5" fmla="*/ 4303720 h 6913640"/>
              <a:gd name="connsiteX0" fmla="*/ 4983583 w 7318614"/>
              <a:gd name="connsiteY0" fmla="*/ 3818620 h 6913640"/>
              <a:gd name="connsiteX1" fmla="*/ 7318614 w 7318614"/>
              <a:gd name="connsiteY1" fmla="*/ 6913640 h 6913640"/>
              <a:gd name="connsiteX2" fmla="*/ 24411 w 7318614"/>
              <a:gd name="connsiteY2" fmla="*/ 6913640 h 6913640"/>
              <a:gd name="connsiteX3" fmla="*/ 347 w 7318614"/>
              <a:gd name="connsiteY3" fmla="*/ 0 h 6913640"/>
              <a:gd name="connsiteX4" fmla="*/ 7267118 w 7318614"/>
              <a:gd name="connsiteY4" fmla="*/ 16170 h 6913640"/>
              <a:gd name="connsiteX5" fmla="*/ 4983583 w 7318614"/>
              <a:gd name="connsiteY5" fmla="*/ 3818620 h 6913640"/>
              <a:gd name="connsiteX0" fmla="*/ 4983583 w 7318614"/>
              <a:gd name="connsiteY0" fmla="*/ 3818620 h 6913640"/>
              <a:gd name="connsiteX1" fmla="*/ 7318614 w 7318614"/>
              <a:gd name="connsiteY1" fmla="*/ 6913640 h 6913640"/>
              <a:gd name="connsiteX2" fmla="*/ 24411 w 7318614"/>
              <a:gd name="connsiteY2" fmla="*/ 6913640 h 6913640"/>
              <a:gd name="connsiteX3" fmla="*/ 347 w 7318614"/>
              <a:gd name="connsiteY3" fmla="*/ 0 h 6913640"/>
              <a:gd name="connsiteX4" fmla="*/ 7267118 w 7318614"/>
              <a:gd name="connsiteY4" fmla="*/ 16170 h 6913640"/>
              <a:gd name="connsiteX5" fmla="*/ 4983583 w 7318614"/>
              <a:gd name="connsiteY5" fmla="*/ 3818620 h 6913640"/>
              <a:gd name="connsiteX0" fmla="*/ 4983583 w 7318614"/>
              <a:gd name="connsiteY0" fmla="*/ 3818620 h 6913640"/>
              <a:gd name="connsiteX1" fmla="*/ 7318614 w 7318614"/>
              <a:gd name="connsiteY1" fmla="*/ 6913640 h 6913640"/>
              <a:gd name="connsiteX2" fmla="*/ 24411 w 7318614"/>
              <a:gd name="connsiteY2" fmla="*/ 6913640 h 6913640"/>
              <a:gd name="connsiteX3" fmla="*/ 347 w 7318614"/>
              <a:gd name="connsiteY3" fmla="*/ 0 h 6913640"/>
              <a:gd name="connsiteX4" fmla="*/ 7267118 w 7318614"/>
              <a:gd name="connsiteY4" fmla="*/ 16170 h 6913640"/>
              <a:gd name="connsiteX5" fmla="*/ 4983583 w 7318614"/>
              <a:gd name="connsiteY5" fmla="*/ 3818620 h 6913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318614" h="6913640">
                <a:moveTo>
                  <a:pt x="4983583" y="3818620"/>
                </a:moveTo>
                <a:cubicBezTo>
                  <a:pt x="5655157" y="4821441"/>
                  <a:pt x="6353324" y="6189016"/>
                  <a:pt x="7318614" y="6913640"/>
                </a:cubicBezTo>
                <a:lnTo>
                  <a:pt x="24411" y="6913640"/>
                </a:lnTo>
                <a:cubicBezTo>
                  <a:pt x="28421" y="4609093"/>
                  <a:pt x="-3663" y="2304547"/>
                  <a:pt x="347" y="0"/>
                </a:cubicBezTo>
                <a:lnTo>
                  <a:pt x="7267118" y="16170"/>
                </a:lnTo>
                <a:cubicBezTo>
                  <a:pt x="5235241" y="2695173"/>
                  <a:pt x="5673995" y="2498565"/>
                  <a:pt x="4983583" y="3818620"/>
                </a:cubicBezTo>
                <a:close/>
              </a:path>
            </a:pathLst>
          </a:custGeom>
          <a:ln w="12939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pic>
        <p:nvPicPr>
          <p:cNvPr id="9" name="Gráfico 8" hidden="1">
            <a:extLst>
              <a:ext uri="{FF2B5EF4-FFF2-40B4-BE49-F238E27FC236}">
                <a16:creationId xmlns:a16="http://schemas.microsoft.com/office/drawing/2014/main" id="{1FB67FC6-D1EE-4C4E-AC96-0FD99D0AF8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pic>
        <p:nvPicPr>
          <p:cNvPr id="10" name="Gráfico 9">
            <a:extLst>
              <a:ext uri="{FF2B5EF4-FFF2-40B4-BE49-F238E27FC236}">
                <a16:creationId xmlns:a16="http://schemas.microsoft.com/office/drawing/2014/main" id="{D3FC334A-FAE7-41A1-88B0-7CD9D4DA24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345219" flipH="1">
            <a:off x="9624071" y="-1935820"/>
            <a:ext cx="2549071" cy="3061902"/>
          </a:xfrm>
          <a:prstGeom prst="rect">
            <a:avLst/>
          </a:prstGeom>
        </p:spPr>
      </p:pic>
      <p:pic>
        <p:nvPicPr>
          <p:cNvPr id="18" name="Gráfico 17">
            <a:extLst>
              <a:ext uri="{FF2B5EF4-FFF2-40B4-BE49-F238E27FC236}">
                <a16:creationId xmlns:a16="http://schemas.microsoft.com/office/drawing/2014/main" id="{AD1CE20A-48AC-C48F-B977-6534F3F5F9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239203" flipH="1">
            <a:off x="8773823" y="5348569"/>
            <a:ext cx="6789425" cy="8155344"/>
          </a:xfrm>
          <a:prstGeom prst="rect">
            <a:avLst/>
          </a:prstGeom>
        </p:spPr>
      </p:pic>
      <p:sp useBgFill="1">
        <p:nvSpPr>
          <p:cNvPr id="22" name="Gráfico 3">
            <a:extLst>
              <a:ext uri="{FF2B5EF4-FFF2-40B4-BE49-F238E27FC236}">
                <a16:creationId xmlns:a16="http://schemas.microsoft.com/office/drawing/2014/main" id="{9248AE49-ADE7-1905-F8DC-0CA400E3610E}"/>
              </a:ext>
            </a:extLst>
          </p:cNvPr>
          <p:cNvSpPr/>
          <p:nvPr/>
        </p:nvSpPr>
        <p:spPr>
          <a:xfrm rot="9106725">
            <a:off x="8043481" y="5675874"/>
            <a:ext cx="9121626" cy="7162245"/>
          </a:xfrm>
          <a:custGeom>
            <a:avLst/>
            <a:gdLst>
              <a:gd name="connsiteX0" fmla="*/ -1004 w 9121626"/>
              <a:gd name="connsiteY0" fmla="*/ 3692959 h 7162245"/>
              <a:gd name="connsiteX1" fmla="*/ 4011279 w 9121626"/>
              <a:gd name="connsiteY1" fmla="*/ 2277716 h 7162245"/>
              <a:gd name="connsiteX2" fmla="*/ 5025288 w 9121626"/>
              <a:gd name="connsiteY2" fmla="*/ 1849740 h 7162245"/>
              <a:gd name="connsiteX3" fmla="*/ 5025288 w 9121626"/>
              <a:gd name="connsiteY3" fmla="*/ 1849740 h 7162245"/>
              <a:gd name="connsiteX4" fmla="*/ 8213241 w 9121626"/>
              <a:gd name="connsiteY4" fmla="*/ 168227 h 7162245"/>
              <a:gd name="connsiteX5" fmla="*/ 8935444 w 9121626"/>
              <a:gd name="connsiteY5" fmla="*/ 67313 h 7162245"/>
              <a:gd name="connsiteX6" fmla="*/ 8852760 w 9121626"/>
              <a:gd name="connsiteY6" fmla="*/ 1574959 h 7162245"/>
              <a:gd name="connsiteX7" fmla="*/ 4328612 w 9121626"/>
              <a:gd name="connsiteY7" fmla="*/ 7161757 h 7162245"/>
              <a:gd name="connsiteX8" fmla="*/ 4328612 w 9121626"/>
              <a:gd name="connsiteY8" fmla="*/ 7161757 h 7162245"/>
              <a:gd name="connsiteX9" fmla="*/ 3856 w 9121626"/>
              <a:gd name="connsiteY9" fmla="*/ 3692959 h 7162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21626" h="7162245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37E9A647-926A-57E9-1E80-596B4782354D}"/>
              </a:ext>
            </a:extLst>
          </p:cNvPr>
          <p:cNvSpPr txBox="1"/>
          <p:nvPr/>
        </p:nvSpPr>
        <p:spPr>
          <a:xfrm>
            <a:off x="11249503" y="6181223"/>
            <a:ext cx="575249" cy="315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 algn="r"/>
              <a:t>39</a:t>
            </a:fld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8793580A-ABFD-42EA-8AEF-A2CCC45221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4626742">
            <a:off x="-4150732" y="-1643910"/>
            <a:ext cx="11198069" cy="8809148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1F12854D-67CF-E611-D5DA-89F1C53974CD}"/>
              </a:ext>
            </a:extLst>
          </p:cNvPr>
          <p:cNvSpPr txBox="1"/>
          <p:nvPr/>
        </p:nvSpPr>
        <p:spPr>
          <a:xfrm>
            <a:off x="6808094" y="2059394"/>
            <a:ext cx="3909091" cy="273921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4800" b="1" i="1" dirty="0">
                <a:solidFill>
                  <a:schemeClr val="bg1"/>
                </a:solidFill>
                <a:latin typeface="+mj-lt"/>
              </a:rPr>
              <a:t>Quadro de Modelo de Negócios</a:t>
            </a:r>
            <a:br>
              <a:rPr lang="pt-BR" sz="4800" b="1" i="1" dirty="0">
                <a:solidFill>
                  <a:schemeClr val="bg1"/>
                </a:solidFill>
                <a:latin typeface="+mj-lt"/>
              </a:rPr>
            </a:br>
            <a:r>
              <a:rPr lang="pt-BR" sz="2800" b="1" i="1" dirty="0">
                <a:solidFill>
                  <a:schemeClr val="bg1"/>
                </a:solidFill>
                <a:latin typeface="+mj-lt"/>
              </a:rPr>
              <a:t>(Plano de negócios)</a:t>
            </a:r>
            <a:endParaRPr lang="pt-BR" sz="4400" b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917982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4"/>
          <p:cNvSpPr/>
          <p:nvPr/>
        </p:nvSpPr>
        <p:spPr>
          <a:xfrm rot="3002956">
            <a:off x="10571218" y="4544204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32" name="Google Shape;232;p4"/>
          <p:cNvSpPr/>
          <p:nvPr/>
        </p:nvSpPr>
        <p:spPr>
          <a:xfrm rot="17299103">
            <a:off x="-4971649" y="-3438472"/>
            <a:ext cx="9121626" cy="7162245"/>
          </a:xfrm>
          <a:custGeom>
            <a:avLst/>
            <a:gdLst/>
            <a:ahLst/>
            <a:cxnLst/>
            <a:rect l="l" t="t" r="r" b="b"/>
            <a:pathLst>
              <a:path w="9121626" h="7162245" extrusionOk="0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solidFill>
            <a:srgbClr val="F0647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34" name="Google Shape;234;p4"/>
          <p:cNvSpPr txBox="1"/>
          <p:nvPr/>
        </p:nvSpPr>
        <p:spPr>
          <a:xfrm>
            <a:off x="11341569" y="6088299"/>
            <a:ext cx="29209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 sz="1400" b="1" i="0" u="none" strike="noStrike" cap="none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4</a:t>
            </a:fld>
            <a:endParaRPr sz="1400" b="1" i="0" u="none" strike="noStrike" cap="none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sp>
        <p:nvSpPr>
          <p:cNvPr id="235" name="Google Shape;235;p4"/>
          <p:cNvSpPr txBox="1"/>
          <p:nvPr/>
        </p:nvSpPr>
        <p:spPr>
          <a:xfrm>
            <a:off x="280752" y="605895"/>
            <a:ext cx="365894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1" i="1" u="none" strike="noStrike" cap="none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Agenda</a:t>
            </a:r>
            <a:endParaRPr sz="3200" b="1" i="1" u="none" strike="noStrike" cap="none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pic>
        <p:nvPicPr>
          <p:cNvPr id="236" name="Google Shape;236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2345219" flipH="1">
            <a:off x="10057994" y="-1641605"/>
            <a:ext cx="2549071" cy="30619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" name="Agrupar 15">
            <a:extLst>
              <a:ext uri="{FF2B5EF4-FFF2-40B4-BE49-F238E27FC236}">
                <a16:creationId xmlns:a16="http://schemas.microsoft.com/office/drawing/2014/main" id="{1AE471DD-96E4-97CA-1EBE-037EBDF10E95}"/>
              </a:ext>
            </a:extLst>
          </p:cNvPr>
          <p:cNvGrpSpPr/>
          <p:nvPr/>
        </p:nvGrpSpPr>
        <p:grpSpPr>
          <a:xfrm>
            <a:off x="3890894" y="1217239"/>
            <a:ext cx="5310681" cy="646290"/>
            <a:chOff x="4435025" y="1217239"/>
            <a:chExt cx="5310681" cy="646290"/>
          </a:xfrm>
        </p:grpSpPr>
        <p:grpSp>
          <p:nvGrpSpPr>
            <p:cNvPr id="3" name="Agrupar 2">
              <a:extLst>
                <a:ext uri="{FF2B5EF4-FFF2-40B4-BE49-F238E27FC236}">
                  <a16:creationId xmlns:a16="http://schemas.microsoft.com/office/drawing/2014/main" id="{4E9763F7-8F8A-514A-1CF2-48FB3C87233D}"/>
                </a:ext>
              </a:extLst>
            </p:cNvPr>
            <p:cNvGrpSpPr/>
            <p:nvPr/>
          </p:nvGrpSpPr>
          <p:grpSpPr>
            <a:xfrm>
              <a:off x="4435025" y="1217239"/>
              <a:ext cx="599789" cy="646290"/>
              <a:chOff x="5273864" y="877039"/>
              <a:chExt cx="599789" cy="646290"/>
            </a:xfrm>
          </p:grpSpPr>
          <p:sp>
            <p:nvSpPr>
              <p:cNvPr id="239" name="Google Shape;239;p4"/>
              <p:cNvSpPr/>
              <p:nvPr/>
            </p:nvSpPr>
            <p:spPr>
              <a:xfrm>
                <a:off x="5273864" y="919921"/>
                <a:ext cx="599789" cy="599789"/>
              </a:xfrm>
              <a:prstGeom prst="ellipse">
                <a:avLst/>
              </a:prstGeom>
              <a:solidFill>
                <a:srgbClr val="F06478"/>
              </a:solidFill>
              <a:ln w="28575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5400"/>
                  <a:buFont typeface="Nunito"/>
                  <a:buNone/>
                </a:pPr>
                <a:endParaRPr sz="5400" b="0" i="0" u="none" strike="noStrike" cap="none" dirty="0">
                  <a:solidFill>
                    <a:srgbClr val="FFFFFF"/>
                  </a:solidFill>
                  <a:latin typeface="Exo 2 Medium"/>
                  <a:ea typeface="Exo 2 Medium"/>
                  <a:cs typeface="Exo 2 Medium"/>
                  <a:sym typeface="Exo 2 Medium"/>
                </a:endParaRPr>
              </a:p>
            </p:txBody>
          </p:sp>
          <p:sp>
            <p:nvSpPr>
              <p:cNvPr id="240" name="Google Shape;240;p4"/>
              <p:cNvSpPr txBox="1"/>
              <p:nvPr/>
            </p:nvSpPr>
            <p:spPr>
              <a:xfrm>
                <a:off x="5290449" y="877039"/>
                <a:ext cx="573723" cy="646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4400"/>
                  <a:buFont typeface="Exo 2 Medium"/>
                  <a:buNone/>
                </a:pPr>
                <a:r>
                  <a:rPr lang="pt-BR" sz="3600" b="1" i="0" u="none" strike="noStrike" cap="none" dirty="0">
                    <a:solidFill>
                      <a:srgbClr val="FFFFFF"/>
                    </a:solidFill>
                    <a:latin typeface="Exo 2 Medium"/>
                    <a:ea typeface="Exo 2 Medium"/>
                    <a:cs typeface="Exo 2 Medium"/>
                    <a:sym typeface="Exo 2 Medium"/>
                  </a:rPr>
                  <a:t>1</a:t>
                </a:r>
                <a:endParaRPr sz="1100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1" name="Google Shape;241;p4"/>
            <p:cNvSpPr txBox="1"/>
            <p:nvPr/>
          </p:nvSpPr>
          <p:spPr>
            <a:xfrm>
              <a:off x="5163493" y="1340329"/>
              <a:ext cx="4582213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B5B5B"/>
                </a:buClr>
                <a:buSzPts val="2400"/>
                <a:buFont typeface="Exo 2 Medium"/>
                <a:buNone/>
              </a:pPr>
              <a:r>
                <a:rPr lang="pt-BR" sz="2400" u="none" strike="noStrike" cap="none" dirty="0">
                  <a:solidFill>
                    <a:srgbClr val="5B5B5B"/>
                  </a:solidFill>
                  <a:latin typeface="Exo 2.0 Medium" pitchFamily="2" charset="77"/>
                  <a:ea typeface="Exo 2 Medium"/>
                  <a:cs typeface="Exo 2 Medium"/>
                  <a:sym typeface="Exo 2 Medium"/>
                </a:rPr>
                <a:t>Diagnóstico Inicial </a:t>
              </a:r>
              <a:endParaRPr sz="2400" u="none" strike="noStrike" cap="none" dirty="0">
                <a:solidFill>
                  <a:srgbClr val="5B5B5B"/>
                </a:solidFill>
                <a:latin typeface="Exo 2.0 Medium" pitchFamily="2" charset="77"/>
                <a:ea typeface="Exo 2 Medium"/>
                <a:cs typeface="Exo 2 Medium"/>
                <a:sym typeface="Exo 2 Medium"/>
              </a:endParaRPr>
            </a:p>
          </p:txBody>
        </p:sp>
      </p:grpSp>
      <p:pic>
        <p:nvPicPr>
          <p:cNvPr id="2" name="Gráfico 1">
            <a:extLst>
              <a:ext uri="{FF2B5EF4-FFF2-40B4-BE49-F238E27FC236}">
                <a16:creationId xmlns:a16="http://schemas.microsoft.com/office/drawing/2014/main" id="{E44EB70B-7679-FF15-FEC5-1313C42EF9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6723975" flipH="1" flipV="1">
            <a:off x="-5601236" y="-5593262"/>
            <a:ext cx="9017865" cy="9567214"/>
          </a:xfrm>
          <a:prstGeom prst="rect">
            <a:avLst/>
          </a:prstGeom>
        </p:spPr>
      </p:pic>
      <p:grpSp>
        <p:nvGrpSpPr>
          <p:cNvPr id="17" name="Agrupar 16">
            <a:extLst>
              <a:ext uri="{FF2B5EF4-FFF2-40B4-BE49-F238E27FC236}">
                <a16:creationId xmlns:a16="http://schemas.microsoft.com/office/drawing/2014/main" id="{0033DE1D-57F7-CACC-7015-1339BEA30B29}"/>
              </a:ext>
            </a:extLst>
          </p:cNvPr>
          <p:cNvGrpSpPr/>
          <p:nvPr/>
        </p:nvGrpSpPr>
        <p:grpSpPr>
          <a:xfrm>
            <a:off x="3872952" y="2116046"/>
            <a:ext cx="5987120" cy="646290"/>
            <a:chOff x="4458352" y="2116046"/>
            <a:chExt cx="5987120" cy="646290"/>
          </a:xfrm>
        </p:grpSpPr>
        <p:sp>
          <p:nvSpPr>
            <p:cNvPr id="246" name="Google Shape;246;p4"/>
            <p:cNvSpPr txBox="1"/>
            <p:nvPr/>
          </p:nvSpPr>
          <p:spPr>
            <a:xfrm>
              <a:off x="5163493" y="2228501"/>
              <a:ext cx="5281979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B5B5B"/>
                </a:buClr>
                <a:buSzPts val="2400"/>
                <a:buFont typeface="Exo 2 Medium"/>
                <a:buNone/>
              </a:pPr>
              <a:r>
                <a:rPr lang="pt-BR" sz="2400" dirty="0">
                  <a:solidFill>
                    <a:srgbClr val="5B5B5B"/>
                  </a:solidFill>
                  <a:latin typeface="Exo 2.0 Medium" pitchFamily="2" charset="77"/>
                  <a:sym typeface="Exo 2 Medium"/>
                </a:rPr>
                <a:t>O que é um Modelo de Negócios?</a:t>
              </a:r>
              <a:endParaRPr sz="2400" dirty="0">
                <a:solidFill>
                  <a:srgbClr val="5B5B5B"/>
                </a:solidFill>
                <a:latin typeface="Exo 2.0 Medium" pitchFamily="2" charset="77"/>
                <a:sym typeface="Exo 2 Medium"/>
              </a:endParaRPr>
            </a:p>
          </p:txBody>
        </p:sp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0C35D46D-7B65-E715-F45A-D324DD353935}"/>
                </a:ext>
              </a:extLst>
            </p:cNvPr>
            <p:cNvGrpSpPr/>
            <p:nvPr/>
          </p:nvGrpSpPr>
          <p:grpSpPr>
            <a:xfrm>
              <a:off x="4458352" y="2116046"/>
              <a:ext cx="599789" cy="646290"/>
              <a:chOff x="5273864" y="877039"/>
              <a:chExt cx="599789" cy="646290"/>
            </a:xfrm>
          </p:grpSpPr>
          <p:sp>
            <p:nvSpPr>
              <p:cNvPr id="5" name="Google Shape;239;p4">
                <a:extLst>
                  <a:ext uri="{FF2B5EF4-FFF2-40B4-BE49-F238E27FC236}">
                    <a16:creationId xmlns:a16="http://schemas.microsoft.com/office/drawing/2014/main" id="{FF5FA4E9-87F1-F30B-BEA5-EBA0A7C198D2}"/>
                  </a:ext>
                </a:extLst>
              </p:cNvPr>
              <p:cNvSpPr/>
              <p:nvPr/>
            </p:nvSpPr>
            <p:spPr>
              <a:xfrm>
                <a:off x="5273864" y="919921"/>
                <a:ext cx="599789" cy="599789"/>
              </a:xfrm>
              <a:prstGeom prst="ellipse">
                <a:avLst/>
              </a:prstGeom>
              <a:solidFill>
                <a:srgbClr val="F06478"/>
              </a:solidFill>
              <a:ln w="28575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5400"/>
                  <a:buFont typeface="Nunito"/>
                  <a:buNone/>
                </a:pPr>
                <a:endParaRPr sz="5400" b="0" i="0" u="none" strike="noStrike" cap="none" dirty="0">
                  <a:solidFill>
                    <a:srgbClr val="FFFFFF"/>
                  </a:solidFill>
                  <a:latin typeface="Exo 2 Medium"/>
                  <a:ea typeface="Exo 2 Medium"/>
                  <a:cs typeface="Exo 2 Medium"/>
                  <a:sym typeface="Exo 2 Medium"/>
                </a:endParaRPr>
              </a:p>
            </p:txBody>
          </p:sp>
          <p:sp>
            <p:nvSpPr>
              <p:cNvPr id="6" name="Google Shape;240;p4">
                <a:extLst>
                  <a:ext uri="{FF2B5EF4-FFF2-40B4-BE49-F238E27FC236}">
                    <a16:creationId xmlns:a16="http://schemas.microsoft.com/office/drawing/2014/main" id="{027E6E10-91A8-0AD4-A3B8-D303A4C6F25E}"/>
                  </a:ext>
                </a:extLst>
              </p:cNvPr>
              <p:cNvSpPr txBox="1"/>
              <p:nvPr/>
            </p:nvSpPr>
            <p:spPr>
              <a:xfrm>
                <a:off x="5290449" y="877039"/>
                <a:ext cx="573723" cy="646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4400"/>
                  <a:buFont typeface="Exo 2 Medium"/>
                  <a:buNone/>
                </a:pPr>
                <a:r>
                  <a:rPr lang="pt-BR" sz="3600" b="1" dirty="0">
                    <a:solidFill>
                      <a:srgbClr val="FFFFFF"/>
                    </a:solidFill>
                    <a:latin typeface="Exo 2 Medium"/>
                    <a:ea typeface="Arial"/>
                    <a:cs typeface="Arial"/>
                    <a:sym typeface="Exo 2 Medium"/>
                  </a:rPr>
                  <a:t>2</a:t>
                </a:r>
                <a:endParaRPr sz="1100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43AF5828-07F6-B80A-2695-80634EE04DEB}"/>
              </a:ext>
            </a:extLst>
          </p:cNvPr>
          <p:cNvGrpSpPr/>
          <p:nvPr/>
        </p:nvGrpSpPr>
        <p:grpSpPr>
          <a:xfrm>
            <a:off x="3864506" y="3078038"/>
            <a:ext cx="6456633" cy="646290"/>
            <a:chOff x="4449906" y="3078038"/>
            <a:chExt cx="6456633" cy="646290"/>
          </a:xfrm>
        </p:grpSpPr>
        <p:sp>
          <p:nvSpPr>
            <p:cNvPr id="251" name="Google Shape;251;p4"/>
            <p:cNvSpPr txBox="1"/>
            <p:nvPr/>
          </p:nvSpPr>
          <p:spPr>
            <a:xfrm>
              <a:off x="5145219" y="3170333"/>
              <a:ext cx="576132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>
                <a:buClr>
                  <a:srgbClr val="5B5B5B"/>
                </a:buClr>
                <a:buSzPts val="2400"/>
              </a:pPr>
              <a:r>
                <a:rPr lang="pt-BR" sz="2400" dirty="0">
                  <a:solidFill>
                    <a:srgbClr val="5B5B5B"/>
                  </a:solidFill>
                  <a:latin typeface="Exo 2.0 Medium" pitchFamily="2" charset="77"/>
                  <a:sym typeface="Exo 2 Medium"/>
                </a:rPr>
                <a:t>Tipos de Modelos de Negócio</a:t>
              </a:r>
              <a:endParaRPr sz="2400" dirty="0">
                <a:solidFill>
                  <a:srgbClr val="5B5B5B"/>
                </a:solidFill>
                <a:latin typeface="Exo 2.0 Medium" pitchFamily="2" charset="77"/>
                <a:sym typeface="Exo 2 Medium"/>
              </a:endParaRPr>
            </a:p>
          </p:txBody>
        </p:sp>
        <p:grpSp>
          <p:nvGrpSpPr>
            <p:cNvPr id="7" name="Agrupar 6">
              <a:extLst>
                <a:ext uri="{FF2B5EF4-FFF2-40B4-BE49-F238E27FC236}">
                  <a16:creationId xmlns:a16="http://schemas.microsoft.com/office/drawing/2014/main" id="{06228B7B-C6F7-761A-16E1-D2E6C9A49118}"/>
                </a:ext>
              </a:extLst>
            </p:cNvPr>
            <p:cNvGrpSpPr/>
            <p:nvPr/>
          </p:nvGrpSpPr>
          <p:grpSpPr>
            <a:xfrm>
              <a:off x="4449906" y="3078038"/>
              <a:ext cx="599789" cy="646290"/>
              <a:chOff x="5273864" y="877039"/>
              <a:chExt cx="599789" cy="646290"/>
            </a:xfrm>
          </p:grpSpPr>
          <p:sp>
            <p:nvSpPr>
              <p:cNvPr id="8" name="Google Shape;239;p4">
                <a:extLst>
                  <a:ext uri="{FF2B5EF4-FFF2-40B4-BE49-F238E27FC236}">
                    <a16:creationId xmlns:a16="http://schemas.microsoft.com/office/drawing/2014/main" id="{202A4125-DE13-0358-0833-CE3284ED19A0}"/>
                  </a:ext>
                </a:extLst>
              </p:cNvPr>
              <p:cNvSpPr/>
              <p:nvPr/>
            </p:nvSpPr>
            <p:spPr>
              <a:xfrm>
                <a:off x="5273864" y="919921"/>
                <a:ext cx="599789" cy="599789"/>
              </a:xfrm>
              <a:prstGeom prst="ellipse">
                <a:avLst/>
              </a:prstGeom>
              <a:solidFill>
                <a:srgbClr val="F06478"/>
              </a:solidFill>
              <a:ln w="28575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5400"/>
                  <a:buFont typeface="Nunito"/>
                  <a:buNone/>
                </a:pPr>
                <a:endParaRPr sz="5400" b="0" i="0" u="none" strike="noStrike" cap="none" dirty="0">
                  <a:solidFill>
                    <a:srgbClr val="FFFFFF"/>
                  </a:solidFill>
                  <a:latin typeface="Exo 2 Medium"/>
                  <a:ea typeface="Exo 2 Medium"/>
                  <a:cs typeface="Exo 2 Medium"/>
                  <a:sym typeface="Exo 2 Medium"/>
                </a:endParaRPr>
              </a:p>
            </p:txBody>
          </p:sp>
          <p:sp>
            <p:nvSpPr>
              <p:cNvPr id="9" name="Google Shape;240;p4">
                <a:extLst>
                  <a:ext uri="{FF2B5EF4-FFF2-40B4-BE49-F238E27FC236}">
                    <a16:creationId xmlns:a16="http://schemas.microsoft.com/office/drawing/2014/main" id="{8AEFF137-11A3-5CD5-7A8D-12D3EF6C78D2}"/>
                  </a:ext>
                </a:extLst>
              </p:cNvPr>
              <p:cNvSpPr txBox="1"/>
              <p:nvPr/>
            </p:nvSpPr>
            <p:spPr>
              <a:xfrm>
                <a:off x="5290449" y="877039"/>
                <a:ext cx="573723" cy="646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4400"/>
                  <a:buFont typeface="Exo 2 Medium"/>
                  <a:buNone/>
                </a:pPr>
                <a:r>
                  <a:rPr lang="pt-BR" sz="3600" b="1" i="0" u="none" strike="noStrike" cap="none" dirty="0">
                    <a:solidFill>
                      <a:srgbClr val="FFFFFF"/>
                    </a:solidFill>
                    <a:latin typeface="Exo 2 Medium"/>
                    <a:ea typeface="Exo 2 Medium"/>
                    <a:cs typeface="Exo 2 Medium"/>
                    <a:sym typeface="Exo 2 Medium"/>
                  </a:rPr>
                  <a:t>3</a:t>
                </a:r>
                <a:endParaRPr sz="1100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ABEA976F-4D44-050A-B82C-E939AC84FA40}"/>
              </a:ext>
            </a:extLst>
          </p:cNvPr>
          <p:cNvGrpSpPr/>
          <p:nvPr/>
        </p:nvGrpSpPr>
        <p:grpSpPr>
          <a:xfrm>
            <a:off x="3890048" y="4049182"/>
            <a:ext cx="7074222" cy="646290"/>
            <a:chOff x="4475448" y="4049182"/>
            <a:chExt cx="7074222" cy="646290"/>
          </a:xfrm>
        </p:grpSpPr>
        <p:sp>
          <p:nvSpPr>
            <p:cNvPr id="256" name="Google Shape;256;p4"/>
            <p:cNvSpPr txBox="1"/>
            <p:nvPr/>
          </p:nvSpPr>
          <p:spPr>
            <a:xfrm>
              <a:off x="5145219" y="4145404"/>
              <a:ext cx="6404451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R="0" lvl="0" inden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B5B5B"/>
                </a:buClr>
                <a:buSzPts val="2400"/>
                <a:buFont typeface="Exo 2 Medium"/>
                <a:buNone/>
              </a:pPr>
              <a:r>
                <a:rPr lang="pt-BR" sz="2400" dirty="0">
                  <a:solidFill>
                    <a:srgbClr val="5B5B5B"/>
                  </a:solidFill>
                  <a:latin typeface="Exo 2.0 Medium" pitchFamily="2" charset="77"/>
                  <a:sym typeface="Exo 2 Medium"/>
                </a:rPr>
                <a:t>Como estruturar um Plano de Negócios?</a:t>
              </a:r>
            </a:p>
          </p:txBody>
        </p:sp>
        <p:grpSp>
          <p:nvGrpSpPr>
            <p:cNvPr id="10" name="Agrupar 9">
              <a:extLst>
                <a:ext uri="{FF2B5EF4-FFF2-40B4-BE49-F238E27FC236}">
                  <a16:creationId xmlns:a16="http://schemas.microsoft.com/office/drawing/2014/main" id="{045688D7-AF04-359B-B2B6-853D58F10EF9}"/>
                </a:ext>
              </a:extLst>
            </p:cNvPr>
            <p:cNvGrpSpPr/>
            <p:nvPr/>
          </p:nvGrpSpPr>
          <p:grpSpPr>
            <a:xfrm>
              <a:off x="4475448" y="4049182"/>
              <a:ext cx="599789" cy="646290"/>
              <a:chOff x="5273864" y="877039"/>
              <a:chExt cx="599789" cy="646290"/>
            </a:xfrm>
          </p:grpSpPr>
          <p:sp>
            <p:nvSpPr>
              <p:cNvPr id="11" name="Google Shape;239;p4">
                <a:extLst>
                  <a:ext uri="{FF2B5EF4-FFF2-40B4-BE49-F238E27FC236}">
                    <a16:creationId xmlns:a16="http://schemas.microsoft.com/office/drawing/2014/main" id="{A7647BA7-904D-C213-FBC5-87C576835A50}"/>
                  </a:ext>
                </a:extLst>
              </p:cNvPr>
              <p:cNvSpPr/>
              <p:nvPr/>
            </p:nvSpPr>
            <p:spPr>
              <a:xfrm>
                <a:off x="5273864" y="919921"/>
                <a:ext cx="599789" cy="599789"/>
              </a:xfrm>
              <a:prstGeom prst="ellipse">
                <a:avLst/>
              </a:prstGeom>
              <a:solidFill>
                <a:srgbClr val="F06478"/>
              </a:solidFill>
              <a:ln w="28575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5400"/>
                  <a:buFont typeface="Nunito"/>
                  <a:buNone/>
                </a:pPr>
                <a:endParaRPr sz="5400" b="0" i="0" u="none" strike="noStrike" cap="none" dirty="0">
                  <a:solidFill>
                    <a:srgbClr val="FFFFFF"/>
                  </a:solidFill>
                  <a:latin typeface="Exo 2 Medium"/>
                  <a:ea typeface="Exo 2 Medium"/>
                  <a:cs typeface="Exo 2 Medium"/>
                  <a:sym typeface="Exo 2 Medium"/>
                </a:endParaRPr>
              </a:p>
            </p:txBody>
          </p:sp>
          <p:sp>
            <p:nvSpPr>
              <p:cNvPr id="12" name="Google Shape;240;p4">
                <a:extLst>
                  <a:ext uri="{FF2B5EF4-FFF2-40B4-BE49-F238E27FC236}">
                    <a16:creationId xmlns:a16="http://schemas.microsoft.com/office/drawing/2014/main" id="{660CF112-0A9D-6AEC-4D13-31AE1BB6E9C0}"/>
                  </a:ext>
                </a:extLst>
              </p:cNvPr>
              <p:cNvSpPr txBox="1"/>
              <p:nvPr/>
            </p:nvSpPr>
            <p:spPr>
              <a:xfrm>
                <a:off x="5290449" y="877039"/>
                <a:ext cx="573723" cy="646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4400"/>
                  <a:buFont typeface="Exo 2 Medium"/>
                  <a:buNone/>
                </a:pPr>
                <a:r>
                  <a:rPr lang="pt-BR" sz="3600" b="1" dirty="0">
                    <a:solidFill>
                      <a:srgbClr val="FFFFFF"/>
                    </a:solidFill>
                    <a:latin typeface="Exo 2 Medium"/>
                    <a:ea typeface="Arial"/>
                    <a:cs typeface="Arial"/>
                    <a:sym typeface="Exo 2 Medium"/>
                  </a:rPr>
                  <a:t>4</a:t>
                </a:r>
                <a:endParaRPr sz="1100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93E7D1CB-4C93-506D-E935-31E9FB6F7193}"/>
              </a:ext>
            </a:extLst>
          </p:cNvPr>
          <p:cNvGrpSpPr/>
          <p:nvPr/>
        </p:nvGrpSpPr>
        <p:grpSpPr>
          <a:xfrm>
            <a:off x="3863471" y="4989463"/>
            <a:ext cx="7316719" cy="646290"/>
            <a:chOff x="4448871" y="5062334"/>
            <a:chExt cx="7316719" cy="646290"/>
          </a:xfrm>
        </p:grpSpPr>
        <p:sp>
          <p:nvSpPr>
            <p:cNvPr id="261" name="Google Shape;261;p4"/>
            <p:cNvSpPr txBox="1"/>
            <p:nvPr/>
          </p:nvSpPr>
          <p:spPr>
            <a:xfrm>
              <a:off x="5145219" y="5166097"/>
              <a:ext cx="6620371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>
                <a:buClr>
                  <a:srgbClr val="5B5B5B"/>
                </a:buClr>
                <a:buSzPts val="2400"/>
              </a:pPr>
              <a:r>
                <a:rPr lang="pt-BR" sz="2400" dirty="0">
                  <a:solidFill>
                    <a:srgbClr val="5B5B5B"/>
                  </a:solidFill>
                  <a:latin typeface="Exo 2.0 Medium" pitchFamily="2" charset="77"/>
                  <a:sym typeface="Exo 2 Medium"/>
                </a:rPr>
                <a:t>Colocando em Prática</a:t>
              </a:r>
              <a:endParaRPr sz="2400" dirty="0">
                <a:solidFill>
                  <a:srgbClr val="5B5B5B"/>
                </a:solidFill>
                <a:latin typeface="Exo 2.0 Medium" pitchFamily="2" charset="77"/>
                <a:sym typeface="Exo 2 Medium"/>
              </a:endParaRPr>
            </a:p>
          </p:txBody>
        </p:sp>
        <p:grpSp>
          <p:nvGrpSpPr>
            <p:cNvPr id="13" name="Agrupar 12">
              <a:extLst>
                <a:ext uri="{FF2B5EF4-FFF2-40B4-BE49-F238E27FC236}">
                  <a16:creationId xmlns:a16="http://schemas.microsoft.com/office/drawing/2014/main" id="{016D4BBA-04BC-C373-F889-6F355141B0EB}"/>
                </a:ext>
              </a:extLst>
            </p:cNvPr>
            <p:cNvGrpSpPr/>
            <p:nvPr/>
          </p:nvGrpSpPr>
          <p:grpSpPr>
            <a:xfrm>
              <a:off x="4448871" y="5062334"/>
              <a:ext cx="599789" cy="646290"/>
              <a:chOff x="5273864" y="877039"/>
              <a:chExt cx="599789" cy="646290"/>
            </a:xfrm>
          </p:grpSpPr>
          <p:sp>
            <p:nvSpPr>
              <p:cNvPr id="14" name="Google Shape;239;p4">
                <a:extLst>
                  <a:ext uri="{FF2B5EF4-FFF2-40B4-BE49-F238E27FC236}">
                    <a16:creationId xmlns:a16="http://schemas.microsoft.com/office/drawing/2014/main" id="{FDD4D003-D9E8-281F-7158-105958D54624}"/>
                  </a:ext>
                </a:extLst>
              </p:cNvPr>
              <p:cNvSpPr/>
              <p:nvPr/>
            </p:nvSpPr>
            <p:spPr>
              <a:xfrm>
                <a:off x="5273864" y="919921"/>
                <a:ext cx="599789" cy="599789"/>
              </a:xfrm>
              <a:prstGeom prst="ellipse">
                <a:avLst/>
              </a:prstGeom>
              <a:solidFill>
                <a:srgbClr val="F06478"/>
              </a:solidFill>
              <a:ln w="28575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5400"/>
                  <a:buFont typeface="Nunito"/>
                  <a:buNone/>
                </a:pPr>
                <a:endParaRPr sz="5400" b="0" i="0" u="none" strike="noStrike" cap="none" dirty="0">
                  <a:solidFill>
                    <a:srgbClr val="FFFFFF"/>
                  </a:solidFill>
                  <a:latin typeface="Exo 2 Medium"/>
                  <a:ea typeface="Exo 2 Medium"/>
                  <a:cs typeface="Exo 2 Medium"/>
                  <a:sym typeface="Exo 2 Medium"/>
                </a:endParaRPr>
              </a:p>
            </p:txBody>
          </p:sp>
          <p:sp>
            <p:nvSpPr>
              <p:cNvPr id="15" name="Google Shape;240;p4">
                <a:extLst>
                  <a:ext uri="{FF2B5EF4-FFF2-40B4-BE49-F238E27FC236}">
                    <a16:creationId xmlns:a16="http://schemas.microsoft.com/office/drawing/2014/main" id="{942351AB-B72E-C92A-3806-C8DA864D3929}"/>
                  </a:ext>
                </a:extLst>
              </p:cNvPr>
              <p:cNvSpPr txBox="1"/>
              <p:nvPr/>
            </p:nvSpPr>
            <p:spPr>
              <a:xfrm>
                <a:off x="5290449" y="877039"/>
                <a:ext cx="573723" cy="646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4400"/>
                  <a:buFont typeface="Exo 2 Medium"/>
                  <a:buNone/>
                </a:pPr>
                <a:r>
                  <a:rPr lang="pt-BR" sz="3600" b="1" i="0" u="none" strike="noStrike" cap="none" dirty="0">
                    <a:solidFill>
                      <a:srgbClr val="FFFFFF"/>
                    </a:solidFill>
                    <a:latin typeface="Exo 2 Medium"/>
                    <a:ea typeface="Arial"/>
                    <a:cs typeface="Arial"/>
                    <a:sym typeface="Exo 2 Medium"/>
                  </a:rPr>
                  <a:t>5</a:t>
                </a:r>
                <a:endParaRPr sz="1100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/>
            </a:gs>
            <a:gs pos="100000">
              <a:schemeClr val="accent1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Agrupar 58" hidden="1">
            <a:extLst>
              <a:ext uri="{FF2B5EF4-FFF2-40B4-BE49-F238E27FC236}">
                <a16:creationId xmlns:a16="http://schemas.microsoft.com/office/drawing/2014/main" id="{91320338-D022-D0DA-D7C9-A6EF2335295B}"/>
              </a:ext>
            </a:extLst>
          </p:cNvPr>
          <p:cNvGrpSpPr/>
          <p:nvPr/>
        </p:nvGrpSpPr>
        <p:grpSpPr>
          <a:xfrm>
            <a:off x="0" y="-6083"/>
            <a:ext cx="12192000" cy="6864083"/>
            <a:chOff x="0" y="-6083"/>
            <a:chExt cx="12192000" cy="6864083"/>
          </a:xfrm>
        </p:grpSpPr>
        <p:pic>
          <p:nvPicPr>
            <p:cNvPr id="60" name="Imagem 59" descr="Padrão do plano de fundo&#10;&#10;Descrição gerada automaticamente">
              <a:extLst>
                <a:ext uri="{FF2B5EF4-FFF2-40B4-BE49-F238E27FC236}">
                  <a16:creationId xmlns:a16="http://schemas.microsoft.com/office/drawing/2014/main" id="{13860E86-3CB0-27A5-3F5E-C775F67CE2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99963" y="-6083"/>
              <a:ext cx="7092037" cy="6858000"/>
            </a:xfrm>
            <a:prstGeom prst="rect">
              <a:avLst/>
            </a:prstGeom>
          </p:spPr>
        </p:pic>
        <p:sp>
          <p:nvSpPr>
            <p:cNvPr id="61" name="Retângulo 60">
              <a:extLst>
                <a:ext uri="{FF2B5EF4-FFF2-40B4-BE49-F238E27FC236}">
                  <a16:creationId xmlns:a16="http://schemas.microsoft.com/office/drawing/2014/main" id="{77F92E99-C4C9-B22F-E96D-EE8F2918AF45}"/>
                </a:ext>
              </a:extLst>
            </p:cNvPr>
            <p:cNvSpPr/>
            <p:nvPr/>
          </p:nvSpPr>
          <p:spPr>
            <a:xfrm>
              <a:off x="0" y="-6083"/>
              <a:ext cx="12192000" cy="6864083"/>
            </a:xfrm>
            <a:prstGeom prst="rect">
              <a:avLst/>
            </a:prstGeom>
            <a:gradFill>
              <a:gsLst>
                <a:gs pos="58000">
                  <a:schemeClr val="bg1">
                    <a:lumMod val="95000"/>
                  </a:schemeClr>
                </a:gs>
                <a:gs pos="96000">
                  <a:schemeClr val="tx1">
                    <a:lumMod val="20000"/>
                    <a:lumOff val="80000"/>
                    <a:alpha val="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17" name="Gráfico 3">
            <a:extLst>
              <a:ext uri="{FF2B5EF4-FFF2-40B4-BE49-F238E27FC236}">
                <a16:creationId xmlns:a16="http://schemas.microsoft.com/office/drawing/2014/main" id="{312FEFA6-F1EF-4F56-97C5-0A160AC21A69}"/>
              </a:ext>
            </a:extLst>
          </p:cNvPr>
          <p:cNvSpPr/>
          <p:nvPr/>
        </p:nvSpPr>
        <p:spPr>
          <a:xfrm rot="1473581" flipH="1">
            <a:off x="6240360" y="222379"/>
            <a:ext cx="9121626" cy="7162245"/>
          </a:xfrm>
          <a:custGeom>
            <a:avLst/>
            <a:gdLst>
              <a:gd name="connsiteX0" fmla="*/ -1004 w 9121626"/>
              <a:gd name="connsiteY0" fmla="*/ 3692959 h 7162245"/>
              <a:gd name="connsiteX1" fmla="*/ 4011279 w 9121626"/>
              <a:gd name="connsiteY1" fmla="*/ 2277716 h 7162245"/>
              <a:gd name="connsiteX2" fmla="*/ 5025288 w 9121626"/>
              <a:gd name="connsiteY2" fmla="*/ 1849740 h 7162245"/>
              <a:gd name="connsiteX3" fmla="*/ 5025288 w 9121626"/>
              <a:gd name="connsiteY3" fmla="*/ 1849740 h 7162245"/>
              <a:gd name="connsiteX4" fmla="*/ 8213241 w 9121626"/>
              <a:gd name="connsiteY4" fmla="*/ 168227 h 7162245"/>
              <a:gd name="connsiteX5" fmla="*/ 8935444 w 9121626"/>
              <a:gd name="connsiteY5" fmla="*/ 67313 h 7162245"/>
              <a:gd name="connsiteX6" fmla="*/ 8852760 w 9121626"/>
              <a:gd name="connsiteY6" fmla="*/ 1574959 h 7162245"/>
              <a:gd name="connsiteX7" fmla="*/ 4328612 w 9121626"/>
              <a:gd name="connsiteY7" fmla="*/ 7161757 h 7162245"/>
              <a:gd name="connsiteX8" fmla="*/ 4328612 w 9121626"/>
              <a:gd name="connsiteY8" fmla="*/ 7161757 h 7162245"/>
              <a:gd name="connsiteX9" fmla="*/ 3856 w 9121626"/>
              <a:gd name="connsiteY9" fmla="*/ 3692959 h 7162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21626" h="7162245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gradFill flip="none" rotWithShape="1">
            <a:gsLst>
              <a:gs pos="50000">
                <a:schemeClr val="bg2"/>
              </a:gs>
              <a:gs pos="100000">
                <a:schemeClr val="accent1"/>
              </a:gs>
            </a:gsLst>
            <a:lin ang="2700000" scaled="1"/>
            <a:tileRect/>
          </a:gradFill>
          <a:ln w="121539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4D5070BD-131A-4C7F-A205-4233BF339C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250838" flipH="1">
            <a:off x="6596269" y="-251937"/>
            <a:ext cx="9118825" cy="7173476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1EDEB447-2225-4C86-99FB-45849C8231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1480000">
            <a:off x="7871866" y="-1542343"/>
            <a:ext cx="7053220" cy="8472211"/>
          </a:xfrm>
          <a:prstGeom prst="rect">
            <a:avLst/>
          </a:prstGeom>
        </p:spPr>
      </p:pic>
      <p:pic>
        <p:nvPicPr>
          <p:cNvPr id="4" name="Gráfico 3" hidden="1">
            <a:extLst>
              <a:ext uri="{FF2B5EF4-FFF2-40B4-BE49-F238E27FC236}">
                <a16:creationId xmlns:a16="http://schemas.microsoft.com/office/drawing/2014/main" id="{91EA2197-5EFB-4A2D-92EA-078963411F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40" name="CaixaDeTexto 39">
            <a:extLst>
              <a:ext uri="{FF2B5EF4-FFF2-40B4-BE49-F238E27FC236}">
                <a16:creationId xmlns:a16="http://schemas.microsoft.com/office/drawing/2014/main" id="{3C8871D1-86FD-EECB-FCF4-694082E14CEA}"/>
              </a:ext>
            </a:extLst>
          </p:cNvPr>
          <p:cNvSpPr txBox="1"/>
          <p:nvPr/>
        </p:nvSpPr>
        <p:spPr>
          <a:xfrm>
            <a:off x="637674" y="549530"/>
            <a:ext cx="7092037" cy="5225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i="1" dirty="0">
                <a:solidFill>
                  <a:schemeClr val="bg1"/>
                </a:solidFill>
                <a:latin typeface="Exo 2.0" panose="00000500000000000000" pitchFamily="50" charset="0"/>
                <a:sym typeface="Exo 2"/>
              </a:rPr>
              <a:t>Quadro de Modelo de Negócios</a:t>
            </a:r>
          </a:p>
        </p:txBody>
      </p:sp>
      <p:grpSp>
        <p:nvGrpSpPr>
          <p:cNvPr id="62" name="Agrupar 61">
            <a:extLst>
              <a:ext uri="{FF2B5EF4-FFF2-40B4-BE49-F238E27FC236}">
                <a16:creationId xmlns:a16="http://schemas.microsoft.com/office/drawing/2014/main" id="{25EFB601-25C0-F8AC-1DD4-8F2B1DCE9C21}"/>
              </a:ext>
            </a:extLst>
          </p:cNvPr>
          <p:cNvGrpSpPr/>
          <p:nvPr/>
        </p:nvGrpSpPr>
        <p:grpSpPr>
          <a:xfrm>
            <a:off x="757593" y="1807534"/>
            <a:ext cx="10672407" cy="4295553"/>
            <a:chOff x="757593" y="1807534"/>
            <a:chExt cx="10672407" cy="4295553"/>
          </a:xfrm>
        </p:grpSpPr>
        <p:sp>
          <p:nvSpPr>
            <p:cNvPr id="2" name="Retângulo: Cantos Arredondados 1">
              <a:extLst>
                <a:ext uri="{FF2B5EF4-FFF2-40B4-BE49-F238E27FC236}">
                  <a16:creationId xmlns:a16="http://schemas.microsoft.com/office/drawing/2014/main" id="{99FCABAE-05CF-CF3B-DBCE-88E47418CCE7}"/>
                </a:ext>
              </a:extLst>
            </p:cNvPr>
            <p:cNvSpPr/>
            <p:nvPr/>
          </p:nvSpPr>
          <p:spPr>
            <a:xfrm>
              <a:off x="757593" y="1807534"/>
              <a:ext cx="1972411" cy="2793059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3" name="Retângulo: Cantos Arredondados 12">
              <a:extLst>
                <a:ext uri="{FF2B5EF4-FFF2-40B4-BE49-F238E27FC236}">
                  <a16:creationId xmlns:a16="http://schemas.microsoft.com/office/drawing/2014/main" id="{2FF61231-F973-EC73-A7A7-3E1D835CE57A}"/>
                </a:ext>
              </a:extLst>
            </p:cNvPr>
            <p:cNvSpPr/>
            <p:nvPr/>
          </p:nvSpPr>
          <p:spPr>
            <a:xfrm>
              <a:off x="2928804" y="1807534"/>
              <a:ext cx="1972411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4" name="Retângulo: Cantos Arredondados 13">
              <a:extLst>
                <a:ext uri="{FF2B5EF4-FFF2-40B4-BE49-F238E27FC236}">
                  <a16:creationId xmlns:a16="http://schemas.microsoft.com/office/drawing/2014/main" id="{122CDD96-6476-0211-B918-C5B69CC1A5A1}"/>
                </a:ext>
              </a:extLst>
            </p:cNvPr>
            <p:cNvSpPr/>
            <p:nvPr/>
          </p:nvSpPr>
          <p:spPr>
            <a:xfrm>
              <a:off x="5105066" y="1807534"/>
              <a:ext cx="1972411" cy="2793059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9" name="Retângulo: Cantos Arredondados 18">
              <a:extLst>
                <a:ext uri="{FF2B5EF4-FFF2-40B4-BE49-F238E27FC236}">
                  <a16:creationId xmlns:a16="http://schemas.microsoft.com/office/drawing/2014/main" id="{14B6E136-C57A-0C9C-915B-7782D1B63B55}"/>
                </a:ext>
              </a:extLst>
            </p:cNvPr>
            <p:cNvSpPr/>
            <p:nvPr/>
          </p:nvSpPr>
          <p:spPr>
            <a:xfrm>
              <a:off x="7281327" y="1807534"/>
              <a:ext cx="1972411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0" name="Retângulo: Cantos Arredondados 19">
              <a:extLst>
                <a:ext uri="{FF2B5EF4-FFF2-40B4-BE49-F238E27FC236}">
                  <a16:creationId xmlns:a16="http://schemas.microsoft.com/office/drawing/2014/main" id="{CBE42CF4-996A-D352-D05D-FDEB7DD43BDB}"/>
                </a:ext>
              </a:extLst>
            </p:cNvPr>
            <p:cNvSpPr/>
            <p:nvPr/>
          </p:nvSpPr>
          <p:spPr>
            <a:xfrm>
              <a:off x="9457589" y="1807534"/>
              <a:ext cx="1972411" cy="2793059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1" name="Retângulo: Cantos Arredondados 20">
              <a:extLst>
                <a:ext uri="{FF2B5EF4-FFF2-40B4-BE49-F238E27FC236}">
                  <a16:creationId xmlns:a16="http://schemas.microsoft.com/office/drawing/2014/main" id="{6F272A2F-C98B-6A09-CC7E-FDC1B952A004}"/>
                </a:ext>
              </a:extLst>
            </p:cNvPr>
            <p:cNvSpPr/>
            <p:nvPr/>
          </p:nvSpPr>
          <p:spPr>
            <a:xfrm>
              <a:off x="2928804" y="3312821"/>
              <a:ext cx="1972411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2" name="Retângulo: Cantos Arredondados 21">
              <a:extLst>
                <a:ext uri="{FF2B5EF4-FFF2-40B4-BE49-F238E27FC236}">
                  <a16:creationId xmlns:a16="http://schemas.microsoft.com/office/drawing/2014/main" id="{F5425D77-BB43-D7F1-0FDD-C3C1DCA766DA}"/>
                </a:ext>
              </a:extLst>
            </p:cNvPr>
            <p:cNvSpPr/>
            <p:nvPr/>
          </p:nvSpPr>
          <p:spPr>
            <a:xfrm>
              <a:off x="7281327" y="3312821"/>
              <a:ext cx="1972411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3" name="Retângulo: Cantos Arredondados 22">
              <a:extLst>
                <a:ext uri="{FF2B5EF4-FFF2-40B4-BE49-F238E27FC236}">
                  <a16:creationId xmlns:a16="http://schemas.microsoft.com/office/drawing/2014/main" id="{7C90F611-FECF-FD3A-3343-2DFCB226185C}"/>
                </a:ext>
              </a:extLst>
            </p:cNvPr>
            <p:cNvSpPr/>
            <p:nvPr/>
          </p:nvSpPr>
          <p:spPr>
            <a:xfrm>
              <a:off x="757594" y="4818107"/>
              <a:ext cx="5234278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6" name="Retângulo: Cantos Arredondados 25">
              <a:extLst>
                <a:ext uri="{FF2B5EF4-FFF2-40B4-BE49-F238E27FC236}">
                  <a16:creationId xmlns:a16="http://schemas.microsoft.com/office/drawing/2014/main" id="{4A2710D0-2B57-574F-0CE5-B516B5A5CF4D}"/>
                </a:ext>
              </a:extLst>
            </p:cNvPr>
            <p:cNvSpPr/>
            <p:nvPr/>
          </p:nvSpPr>
          <p:spPr>
            <a:xfrm>
              <a:off x="6195722" y="4818107"/>
              <a:ext cx="5234278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id="{73D81211-F3DC-D140-4AD8-35D14A90A2E8}"/>
                </a:ext>
              </a:extLst>
            </p:cNvPr>
            <p:cNvSpPr txBox="1"/>
            <p:nvPr/>
          </p:nvSpPr>
          <p:spPr>
            <a:xfrm>
              <a:off x="757593" y="1811910"/>
              <a:ext cx="1967360" cy="855958"/>
            </a:xfrm>
            <a:prstGeom prst="rect">
              <a:avLst/>
            </a:prstGeom>
            <a:noFill/>
          </p:spPr>
          <p:txBody>
            <a:bodyPr wrap="square" lIns="180000" tIns="180000" rIns="180000" bIns="180000" rtlCol="0">
              <a:spAutoFit/>
            </a:bodyPr>
            <a:lstStyle/>
            <a:p>
              <a:pPr algn="ctr"/>
              <a:r>
                <a:rPr lang="pt-BR" sz="1600" i="1" dirty="0"/>
                <a:t>Parcerias principais</a:t>
              </a:r>
            </a:p>
          </p:txBody>
        </p:sp>
        <p:sp>
          <p:nvSpPr>
            <p:cNvPr id="29" name="CaixaDeTexto 28">
              <a:extLst>
                <a:ext uri="{FF2B5EF4-FFF2-40B4-BE49-F238E27FC236}">
                  <a16:creationId xmlns:a16="http://schemas.microsoft.com/office/drawing/2014/main" id="{B2817042-9612-3793-06CE-26529C1B8BB0}"/>
                </a:ext>
              </a:extLst>
            </p:cNvPr>
            <p:cNvSpPr txBox="1"/>
            <p:nvPr/>
          </p:nvSpPr>
          <p:spPr>
            <a:xfrm>
              <a:off x="2933855" y="1811910"/>
              <a:ext cx="1967360" cy="855958"/>
            </a:xfrm>
            <a:prstGeom prst="rect">
              <a:avLst/>
            </a:prstGeom>
            <a:noFill/>
          </p:spPr>
          <p:txBody>
            <a:bodyPr wrap="square" lIns="180000" tIns="180000" rIns="180000" bIns="180000" rtlCol="0">
              <a:spAutoFit/>
            </a:bodyPr>
            <a:lstStyle/>
            <a:p>
              <a:pPr algn="ctr"/>
              <a:r>
                <a:rPr lang="pt-BR" sz="1600" i="1" dirty="0"/>
                <a:t>Atividades principais</a:t>
              </a:r>
            </a:p>
          </p:txBody>
        </p:sp>
        <p:sp>
          <p:nvSpPr>
            <p:cNvPr id="30" name="CaixaDeTexto 29">
              <a:extLst>
                <a:ext uri="{FF2B5EF4-FFF2-40B4-BE49-F238E27FC236}">
                  <a16:creationId xmlns:a16="http://schemas.microsoft.com/office/drawing/2014/main" id="{DB63CDC3-88B0-B247-D811-8A6843516CC7}"/>
                </a:ext>
              </a:extLst>
            </p:cNvPr>
            <p:cNvSpPr txBox="1"/>
            <p:nvPr/>
          </p:nvSpPr>
          <p:spPr>
            <a:xfrm>
              <a:off x="5100015" y="1811910"/>
              <a:ext cx="1967360" cy="855958"/>
            </a:xfrm>
            <a:prstGeom prst="rect">
              <a:avLst/>
            </a:prstGeom>
            <a:noFill/>
          </p:spPr>
          <p:txBody>
            <a:bodyPr wrap="square" lIns="180000" tIns="180000" rIns="180000" bIns="180000" rtlCol="0">
              <a:spAutoFit/>
            </a:bodyPr>
            <a:lstStyle/>
            <a:p>
              <a:pPr algn="ctr"/>
              <a:r>
                <a:rPr lang="pt-BR" sz="1600" i="1" dirty="0"/>
                <a:t>Proposta</a:t>
              </a:r>
              <a:br>
                <a:rPr lang="pt-BR" sz="1600" i="1" dirty="0"/>
              </a:br>
              <a:r>
                <a:rPr lang="pt-BR" sz="1600" i="1" dirty="0"/>
                <a:t>de valor</a:t>
              </a:r>
            </a:p>
          </p:txBody>
        </p:sp>
        <p:sp>
          <p:nvSpPr>
            <p:cNvPr id="31" name="CaixaDeTexto 30">
              <a:extLst>
                <a:ext uri="{FF2B5EF4-FFF2-40B4-BE49-F238E27FC236}">
                  <a16:creationId xmlns:a16="http://schemas.microsoft.com/office/drawing/2014/main" id="{8325A99D-734E-82D1-815E-F3E245DF8CF2}"/>
                </a:ext>
              </a:extLst>
            </p:cNvPr>
            <p:cNvSpPr txBox="1"/>
            <p:nvPr/>
          </p:nvSpPr>
          <p:spPr>
            <a:xfrm>
              <a:off x="7286378" y="1811910"/>
              <a:ext cx="1967360" cy="855958"/>
            </a:xfrm>
            <a:prstGeom prst="rect">
              <a:avLst/>
            </a:prstGeom>
            <a:noFill/>
          </p:spPr>
          <p:txBody>
            <a:bodyPr wrap="square" lIns="180000" tIns="180000" rIns="180000" bIns="180000" rtlCol="0">
              <a:spAutoFit/>
            </a:bodyPr>
            <a:lstStyle/>
            <a:p>
              <a:pPr algn="ctr"/>
              <a:r>
                <a:rPr lang="pt-BR" sz="1600" i="1" dirty="0"/>
                <a:t>Relacionamento com clientes</a:t>
              </a:r>
            </a:p>
          </p:txBody>
        </p:sp>
        <p:sp>
          <p:nvSpPr>
            <p:cNvPr id="32" name="CaixaDeTexto 31">
              <a:extLst>
                <a:ext uri="{FF2B5EF4-FFF2-40B4-BE49-F238E27FC236}">
                  <a16:creationId xmlns:a16="http://schemas.microsoft.com/office/drawing/2014/main" id="{DF83C94C-53EB-D3E2-C487-8269D32D4F99}"/>
                </a:ext>
              </a:extLst>
            </p:cNvPr>
            <p:cNvSpPr txBox="1"/>
            <p:nvPr/>
          </p:nvSpPr>
          <p:spPr>
            <a:xfrm>
              <a:off x="9462640" y="1811910"/>
              <a:ext cx="1967360" cy="855958"/>
            </a:xfrm>
            <a:prstGeom prst="rect">
              <a:avLst/>
            </a:prstGeom>
            <a:noFill/>
          </p:spPr>
          <p:txBody>
            <a:bodyPr wrap="square" lIns="180000" tIns="180000" rIns="180000" bIns="180000" rtlCol="0">
              <a:spAutoFit/>
            </a:bodyPr>
            <a:lstStyle/>
            <a:p>
              <a:pPr algn="ctr"/>
              <a:r>
                <a:rPr lang="pt-BR" sz="1600" i="1" dirty="0"/>
                <a:t>Segmento</a:t>
              </a:r>
              <a:br>
                <a:rPr lang="pt-BR" sz="1600" i="1" dirty="0"/>
              </a:br>
              <a:r>
                <a:rPr lang="pt-BR" sz="1600" i="1" dirty="0"/>
                <a:t>de clientes</a:t>
              </a:r>
            </a:p>
          </p:txBody>
        </p:sp>
        <p:sp>
          <p:nvSpPr>
            <p:cNvPr id="33" name="CaixaDeTexto 32">
              <a:extLst>
                <a:ext uri="{FF2B5EF4-FFF2-40B4-BE49-F238E27FC236}">
                  <a16:creationId xmlns:a16="http://schemas.microsoft.com/office/drawing/2014/main" id="{4444E153-3815-199F-271A-D8C5DEB53705}"/>
                </a:ext>
              </a:extLst>
            </p:cNvPr>
            <p:cNvSpPr txBox="1"/>
            <p:nvPr/>
          </p:nvSpPr>
          <p:spPr>
            <a:xfrm>
              <a:off x="2933855" y="3319635"/>
              <a:ext cx="1967360" cy="855958"/>
            </a:xfrm>
            <a:prstGeom prst="rect">
              <a:avLst/>
            </a:prstGeom>
            <a:noFill/>
          </p:spPr>
          <p:txBody>
            <a:bodyPr wrap="square" lIns="180000" tIns="180000" rIns="180000" bIns="180000" rtlCol="0">
              <a:spAutoFit/>
            </a:bodyPr>
            <a:lstStyle/>
            <a:p>
              <a:pPr algn="ctr"/>
              <a:r>
                <a:rPr lang="pt-BR" sz="1600" i="1" dirty="0"/>
                <a:t>Recursos principais</a:t>
              </a:r>
            </a:p>
          </p:txBody>
        </p:sp>
        <p:sp>
          <p:nvSpPr>
            <p:cNvPr id="34" name="CaixaDeTexto 33">
              <a:extLst>
                <a:ext uri="{FF2B5EF4-FFF2-40B4-BE49-F238E27FC236}">
                  <a16:creationId xmlns:a16="http://schemas.microsoft.com/office/drawing/2014/main" id="{10801A44-04A7-0D1E-AD3B-F400ABEF1544}"/>
                </a:ext>
              </a:extLst>
            </p:cNvPr>
            <p:cNvSpPr txBox="1"/>
            <p:nvPr/>
          </p:nvSpPr>
          <p:spPr>
            <a:xfrm>
              <a:off x="7275816" y="3319635"/>
              <a:ext cx="1967360" cy="609737"/>
            </a:xfrm>
            <a:prstGeom prst="rect">
              <a:avLst/>
            </a:prstGeom>
            <a:noFill/>
          </p:spPr>
          <p:txBody>
            <a:bodyPr wrap="square" lIns="180000" tIns="180000" rIns="180000" bIns="180000" rtlCol="0">
              <a:spAutoFit/>
            </a:bodyPr>
            <a:lstStyle/>
            <a:p>
              <a:pPr algn="ctr"/>
              <a:r>
                <a:rPr lang="pt-BR" sz="1600" i="1" dirty="0"/>
                <a:t>Canais</a:t>
              </a:r>
            </a:p>
          </p:txBody>
        </p:sp>
        <p:sp>
          <p:nvSpPr>
            <p:cNvPr id="35" name="CaixaDeTexto 34">
              <a:extLst>
                <a:ext uri="{FF2B5EF4-FFF2-40B4-BE49-F238E27FC236}">
                  <a16:creationId xmlns:a16="http://schemas.microsoft.com/office/drawing/2014/main" id="{399C65E6-1A0F-02C4-B0F9-7C1445EFA82F}"/>
                </a:ext>
              </a:extLst>
            </p:cNvPr>
            <p:cNvSpPr txBox="1"/>
            <p:nvPr/>
          </p:nvSpPr>
          <p:spPr>
            <a:xfrm>
              <a:off x="757593" y="4812336"/>
              <a:ext cx="5234278" cy="609737"/>
            </a:xfrm>
            <a:prstGeom prst="rect">
              <a:avLst/>
            </a:prstGeom>
            <a:noFill/>
          </p:spPr>
          <p:txBody>
            <a:bodyPr wrap="square" lIns="180000" tIns="180000" rIns="180000" bIns="180000" rtlCol="0">
              <a:spAutoFit/>
            </a:bodyPr>
            <a:lstStyle/>
            <a:p>
              <a:pPr algn="ctr"/>
              <a:r>
                <a:rPr lang="pt-BR" sz="1600" i="1" dirty="0"/>
                <a:t>Estrutura de custos</a:t>
              </a:r>
            </a:p>
          </p:txBody>
        </p:sp>
        <p:sp>
          <p:nvSpPr>
            <p:cNvPr id="36" name="CaixaDeTexto 35">
              <a:extLst>
                <a:ext uri="{FF2B5EF4-FFF2-40B4-BE49-F238E27FC236}">
                  <a16:creationId xmlns:a16="http://schemas.microsoft.com/office/drawing/2014/main" id="{79F06D5B-B31F-93A3-1B25-2C348E7344E0}"/>
                </a:ext>
              </a:extLst>
            </p:cNvPr>
            <p:cNvSpPr txBox="1"/>
            <p:nvPr/>
          </p:nvSpPr>
          <p:spPr>
            <a:xfrm>
              <a:off x="6195722" y="4812336"/>
              <a:ext cx="5234278" cy="609737"/>
            </a:xfrm>
            <a:prstGeom prst="rect">
              <a:avLst/>
            </a:prstGeom>
            <a:noFill/>
          </p:spPr>
          <p:txBody>
            <a:bodyPr wrap="square" lIns="180000" tIns="180000" rIns="180000" bIns="180000" rtlCol="0">
              <a:spAutoFit/>
            </a:bodyPr>
            <a:lstStyle/>
            <a:p>
              <a:pPr algn="ctr"/>
              <a:r>
                <a:rPr lang="pt-BR" sz="1600" i="1" dirty="0"/>
                <a:t>Fontes de receita</a:t>
              </a:r>
            </a:p>
          </p:txBody>
        </p:sp>
        <p:pic>
          <p:nvPicPr>
            <p:cNvPr id="41" name="Gráfico 40">
              <a:extLst>
                <a:ext uri="{FF2B5EF4-FFF2-40B4-BE49-F238E27FC236}">
                  <a16:creationId xmlns:a16="http://schemas.microsoft.com/office/drawing/2014/main" id="{BEAC2811-8513-35D6-BA18-4C33AC241EB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565060" y="2588988"/>
              <a:ext cx="352425" cy="209550"/>
            </a:xfrm>
            <a:prstGeom prst="rect">
              <a:avLst/>
            </a:prstGeom>
          </p:spPr>
        </p:pic>
        <p:pic>
          <p:nvPicPr>
            <p:cNvPr id="44" name="Gráfico 43">
              <a:extLst>
                <a:ext uri="{FF2B5EF4-FFF2-40B4-BE49-F238E27FC236}">
                  <a16:creationId xmlns:a16="http://schemas.microsoft.com/office/drawing/2014/main" id="{5BA567CB-C47D-3D4D-F5DB-7D9B351019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738796" y="2550888"/>
              <a:ext cx="352425" cy="285750"/>
            </a:xfrm>
            <a:prstGeom prst="rect">
              <a:avLst/>
            </a:prstGeom>
          </p:spPr>
        </p:pic>
        <p:pic>
          <p:nvPicPr>
            <p:cNvPr id="46" name="Gráfico 45">
              <a:extLst>
                <a:ext uri="{FF2B5EF4-FFF2-40B4-BE49-F238E27FC236}">
                  <a16:creationId xmlns:a16="http://schemas.microsoft.com/office/drawing/2014/main" id="{BDE57565-A01D-E45F-B3A2-31DDFE7617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5953125" y="2560413"/>
              <a:ext cx="285750" cy="266700"/>
            </a:xfrm>
            <a:prstGeom prst="rect">
              <a:avLst/>
            </a:prstGeom>
          </p:spPr>
        </p:pic>
        <p:pic>
          <p:nvPicPr>
            <p:cNvPr id="48" name="Gráfico 47">
              <a:extLst>
                <a:ext uri="{FF2B5EF4-FFF2-40B4-BE49-F238E27FC236}">
                  <a16:creationId xmlns:a16="http://schemas.microsoft.com/office/drawing/2014/main" id="{CB8EA468-1D2D-53B7-D07A-BC8E97D145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8116621" y="2569938"/>
              <a:ext cx="285750" cy="247650"/>
            </a:xfrm>
            <a:prstGeom prst="rect">
              <a:avLst/>
            </a:prstGeom>
          </p:spPr>
        </p:pic>
        <p:pic>
          <p:nvPicPr>
            <p:cNvPr id="50" name="Gráfico 49">
              <a:extLst>
                <a:ext uri="{FF2B5EF4-FFF2-40B4-BE49-F238E27FC236}">
                  <a16:creationId xmlns:a16="http://schemas.microsoft.com/office/drawing/2014/main" id="{E42DBFC5-579D-F700-5BA4-C3D7E47150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10274515" y="2569938"/>
              <a:ext cx="352425" cy="247650"/>
            </a:xfrm>
            <a:prstGeom prst="rect">
              <a:avLst/>
            </a:prstGeom>
          </p:spPr>
        </p:pic>
        <p:pic>
          <p:nvPicPr>
            <p:cNvPr id="52" name="Gráfico 51">
              <a:extLst>
                <a:ext uri="{FF2B5EF4-FFF2-40B4-BE49-F238E27FC236}">
                  <a16:creationId xmlns:a16="http://schemas.microsoft.com/office/drawing/2014/main" id="{A5673CFD-6E61-D6FF-C309-66A13EEEF5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3774660" y="4091385"/>
              <a:ext cx="285750" cy="285750"/>
            </a:xfrm>
            <a:prstGeom prst="rect">
              <a:avLst/>
            </a:prstGeom>
          </p:spPr>
        </p:pic>
        <p:pic>
          <p:nvPicPr>
            <p:cNvPr id="54" name="Gráfico 53">
              <a:extLst>
                <a:ext uri="{FF2B5EF4-FFF2-40B4-BE49-F238E27FC236}">
                  <a16:creationId xmlns:a16="http://schemas.microsoft.com/office/drawing/2014/main" id="{4DF4A646-4332-448C-BAE0-CCDD6A21D6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8091319" y="3874415"/>
              <a:ext cx="352425" cy="266700"/>
            </a:xfrm>
            <a:prstGeom prst="rect">
              <a:avLst/>
            </a:prstGeom>
          </p:spPr>
        </p:pic>
        <p:pic>
          <p:nvPicPr>
            <p:cNvPr id="56" name="Gráfico 55">
              <a:extLst>
                <a:ext uri="{FF2B5EF4-FFF2-40B4-BE49-F238E27FC236}">
                  <a16:creationId xmlns:a16="http://schemas.microsoft.com/office/drawing/2014/main" id="{F0F6E8CF-EF97-769C-DA9A-050486CA06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3269957" y="5348066"/>
              <a:ext cx="209550" cy="285750"/>
            </a:xfrm>
            <a:prstGeom prst="rect">
              <a:avLst/>
            </a:prstGeom>
          </p:spPr>
        </p:pic>
        <p:pic>
          <p:nvPicPr>
            <p:cNvPr id="58" name="Gráfico 57">
              <a:extLst>
                <a:ext uri="{FF2B5EF4-FFF2-40B4-BE49-F238E27FC236}">
                  <a16:creationId xmlns:a16="http://schemas.microsoft.com/office/drawing/2014/main" id="{D14C06FB-515A-E519-13FF-4C319D562E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8648455" y="5367116"/>
              <a:ext cx="352425" cy="247650"/>
            </a:xfrm>
            <a:prstGeom prst="rect">
              <a:avLst/>
            </a:prstGeom>
          </p:spPr>
        </p:pic>
      </p:grpSp>
      <p:sp>
        <p:nvSpPr>
          <p:cNvPr id="15" name="Gráfico 8">
            <a:extLst>
              <a:ext uri="{FF2B5EF4-FFF2-40B4-BE49-F238E27FC236}">
                <a16:creationId xmlns:a16="http://schemas.microsoft.com/office/drawing/2014/main" id="{B01C986A-1AC0-4311-A043-78EB0F64A9F0}"/>
              </a:ext>
            </a:extLst>
          </p:cNvPr>
          <p:cNvSpPr/>
          <p:nvPr/>
        </p:nvSpPr>
        <p:spPr>
          <a:xfrm rot="18597044" flipH="1">
            <a:off x="-3095057" y="455944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accent4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DBA523C-6147-426F-9ADB-283D2C06BD00}"/>
              </a:ext>
            </a:extLst>
          </p:cNvPr>
          <p:cNvSpPr txBox="1"/>
          <p:nvPr/>
        </p:nvSpPr>
        <p:spPr>
          <a:xfrm>
            <a:off x="335792" y="6181224"/>
            <a:ext cx="4694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/>
              <a:t>40</a:t>
            </a:fld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94501591"/>
      </p:ext>
    </p:extLst>
  </p:cSld>
  <p:clrMapOvr>
    <a:masterClrMapping/>
  </p:clrMapOvr>
  <p:transition spd="slow">
    <p:wipe dir="u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0">
              <a:schemeClr val="tx2"/>
            </a:gs>
            <a:gs pos="100000">
              <a:schemeClr val="accent1"/>
            </a:gs>
          </a:gsLst>
          <a:path path="circle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Pão com frutas&#10;&#10;Descrição gerada automaticamente com confiança média">
            <a:extLst>
              <a:ext uri="{FF2B5EF4-FFF2-40B4-BE49-F238E27FC236}">
                <a16:creationId xmlns:a16="http://schemas.microsoft.com/office/drawing/2014/main" id="{3936F717-ED56-638F-EB49-58CEA69354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1705" y="9798"/>
            <a:ext cx="10276434" cy="6848202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31419531-C461-C38B-394E-8A115348C341}"/>
              </a:ext>
            </a:extLst>
          </p:cNvPr>
          <p:cNvSpPr/>
          <p:nvPr/>
        </p:nvSpPr>
        <p:spPr>
          <a:xfrm flipH="1">
            <a:off x="2934510" y="-21707"/>
            <a:ext cx="5380483" cy="6869909"/>
          </a:xfrm>
          <a:prstGeom prst="rect">
            <a:avLst/>
          </a:prstGeom>
          <a:gradFill flip="none" rotWithShape="1">
            <a:gsLst>
              <a:gs pos="0">
                <a:schemeClr val="accent6">
                  <a:alpha val="60000"/>
                </a:schemeClr>
              </a:gs>
              <a:gs pos="100000">
                <a:schemeClr val="accent3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 useBgFill="1">
        <p:nvSpPr>
          <p:cNvPr id="5" name="Gráfico 5">
            <a:extLst>
              <a:ext uri="{FF2B5EF4-FFF2-40B4-BE49-F238E27FC236}">
                <a16:creationId xmlns:a16="http://schemas.microsoft.com/office/drawing/2014/main" id="{946FA4AD-0EC7-44F5-B40E-F33485B3CB72}"/>
              </a:ext>
            </a:extLst>
          </p:cNvPr>
          <p:cNvSpPr/>
          <p:nvPr/>
        </p:nvSpPr>
        <p:spPr>
          <a:xfrm flipH="1" flipV="1">
            <a:off x="2934510" y="-8650"/>
            <a:ext cx="9289574" cy="6858962"/>
          </a:xfrm>
          <a:custGeom>
            <a:avLst/>
            <a:gdLst>
              <a:gd name="connsiteX0" fmla="*/ 8283838 w 11478748"/>
              <a:gd name="connsiteY0" fmla="*/ 4302756 h 6913639"/>
              <a:gd name="connsiteX1" fmla="*/ 10757892 w 11478748"/>
              <a:gd name="connsiteY1" fmla="*/ 6912676 h 6913639"/>
              <a:gd name="connsiteX2" fmla="*/ -1406 w 11478748"/>
              <a:gd name="connsiteY2" fmla="*/ 6912676 h 6913639"/>
              <a:gd name="connsiteX3" fmla="*/ -1406 w 11478748"/>
              <a:gd name="connsiteY3" fmla="*/ -964 h 6913639"/>
              <a:gd name="connsiteX4" fmla="*/ 11477343 w 11478748"/>
              <a:gd name="connsiteY4" fmla="*/ -964 h 6913639"/>
              <a:gd name="connsiteX5" fmla="*/ 8283838 w 11478748"/>
              <a:gd name="connsiteY5" fmla="*/ 4302756 h 6913639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4969042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3477126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204536 w 8013654"/>
              <a:gd name="connsiteY3" fmla="*/ 19404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44560 w 8038065"/>
              <a:gd name="connsiteY0" fmla="*/ 4303720 h 6913640"/>
              <a:gd name="connsiteX1" fmla="*/ 7318614 w 8038065"/>
              <a:gd name="connsiteY1" fmla="*/ 6913640 h 6913640"/>
              <a:gd name="connsiteX2" fmla="*/ 24411 w 8038065"/>
              <a:gd name="connsiteY2" fmla="*/ 6913640 h 6913640"/>
              <a:gd name="connsiteX3" fmla="*/ 347 w 8038065"/>
              <a:gd name="connsiteY3" fmla="*/ 0 h 6913640"/>
              <a:gd name="connsiteX4" fmla="*/ 8038065 w 8038065"/>
              <a:gd name="connsiteY4" fmla="*/ 0 h 6913640"/>
              <a:gd name="connsiteX5" fmla="*/ 4844560 w 8038065"/>
              <a:gd name="connsiteY5" fmla="*/ 4303720 h 6913640"/>
              <a:gd name="connsiteX0" fmla="*/ 4844560 w 7318614"/>
              <a:gd name="connsiteY0" fmla="*/ 4303720 h 6913640"/>
              <a:gd name="connsiteX1" fmla="*/ 7318614 w 7318614"/>
              <a:gd name="connsiteY1" fmla="*/ 6913640 h 6913640"/>
              <a:gd name="connsiteX2" fmla="*/ 24411 w 7318614"/>
              <a:gd name="connsiteY2" fmla="*/ 6913640 h 6913640"/>
              <a:gd name="connsiteX3" fmla="*/ 347 w 7318614"/>
              <a:gd name="connsiteY3" fmla="*/ 0 h 6913640"/>
              <a:gd name="connsiteX4" fmla="*/ 7267118 w 7318614"/>
              <a:gd name="connsiteY4" fmla="*/ 16170 h 6913640"/>
              <a:gd name="connsiteX5" fmla="*/ 4844560 w 7318614"/>
              <a:gd name="connsiteY5" fmla="*/ 4303720 h 6913640"/>
              <a:gd name="connsiteX0" fmla="*/ 4844560 w 7318614"/>
              <a:gd name="connsiteY0" fmla="*/ 4303720 h 6913640"/>
              <a:gd name="connsiteX1" fmla="*/ 7318614 w 7318614"/>
              <a:gd name="connsiteY1" fmla="*/ 6913640 h 6913640"/>
              <a:gd name="connsiteX2" fmla="*/ 24411 w 7318614"/>
              <a:gd name="connsiteY2" fmla="*/ 6913640 h 6913640"/>
              <a:gd name="connsiteX3" fmla="*/ 347 w 7318614"/>
              <a:gd name="connsiteY3" fmla="*/ 0 h 6913640"/>
              <a:gd name="connsiteX4" fmla="*/ 7267118 w 7318614"/>
              <a:gd name="connsiteY4" fmla="*/ 16170 h 6913640"/>
              <a:gd name="connsiteX5" fmla="*/ 4844560 w 7318614"/>
              <a:gd name="connsiteY5" fmla="*/ 4303720 h 6913640"/>
              <a:gd name="connsiteX0" fmla="*/ 4983583 w 7318614"/>
              <a:gd name="connsiteY0" fmla="*/ 3818620 h 6913640"/>
              <a:gd name="connsiteX1" fmla="*/ 7318614 w 7318614"/>
              <a:gd name="connsiteY1" fmla="*/ 6913640 h 6913640"/>
              <a:gd name="connsiteX2" fmla="*/ 24411 w 7318614"/>
              <a:gd name="connsiteY2" fmla="*/ 6913640 h 6913640"/>
              <a:gd name="connsiteX3" fmla="*/ 347 w 7318614"/>
              <a:gd name="connsiteY3" fmla="*/ 0 h 6913640"/>
              <a:gd name="connsiteX4" fmla="*/ 7267118 w 7318614"/>
              <a:gd name="connsiteY4" fmla="*/ 16170 h 6913640"/>
              <a:gd name="connsiteX5" fmla="*/ 4983583 w 7318614"/>
              <a:gd name="connsiteY5" fmla="*/ 3818620 h 6913640"/>
              <a:gd name="connsiteX0" fmla="*/ 4983583 w 7318614"/>
              <a:gd name="connsiteY0" fmla="*/ 3818620 h 6913640"/>
              <a:gd name="connsiteX1" fmla="*/ 7318614 w 7318614"/>
              <a:gd name="connsiteY1" fmla="*/ 6913640 h 6913640"/>
              <a:gd name="connsiteX2" fmla="*/ 24411 w 7318614"/>
              <a:gd name="connsiteY2" fmla="*/ 6913640 h 6913640"/>
              <a:gd name="connsiteX3" fmla="*/ 347 w 7318614"/>
              <a:gd name="connsiteY3" fmla="*/ 0 h 6913640"/>
              <a:gd name="connsiteX4" fmla="*/ 7267118 w 7318614"/>
              <a:gd name="connsiteY4" fmla="*/ 16170 h 6913640"/>
              <a:gd name="connsiteX5" fmla="*/ 4983583 w 7318614"/>
              <a:gd name="connsiteY5" fmla="*/ 3818620 h 6913640"/>
              <a:gd name="connsiteX0" fmla="*/ 4983583 w 7318614"/>
              <a:gd name="connsiteY0" fmla="*/ 3818620 h 6913640"/>
              <a:gd name="connsiteX1" fmla="*/ 7318614 w 7318614"/>
              <a:gd name="connsiteY1" fmla="*/ 6913640 h 6913640"/>
              <a:gd name="connsiteX2" fmla="*/ 24411 w 7318614"/>
              <a:gd name="connsiteY2" fmla="*/ 6913640 h 6913640"/>
              <a:gd name="connsiteX3" fmla="*/ 347 w 7318614"/>
              <a:gd name="connsiteY3" fmla="*/ 0 h 6913640"/>
              <a:gd name="connsiteX4" fmla="*/ 7267118 w 7318614"/>
              <a:gd name="connsiteY4" fmla="*/ 16170 h 6913640"/>
              <a:gd name="connsiteX5" fmla="*/ 4983583 w 7318614"/>
              <a:gd name="connsiteY5" fmla="*/ 3818620 h 6913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318614" h="6913640">
                <a:moveTo>
                  <a:pt x="4983583" y="3818620"/>
                </a:moveTo>
                <a:cubicBezTo>
                  <a:pt x="5655157" y="4821441"/>
                  <a:pt x="6353324" y="6189016"/>
                  <a:pt x="7318614" y="6913640"/>
                </a:cubicBezTo>
                <a:lnTo>
                  <a:pt x="24411" y="6913640"/>
                </a:lnTo>
                <a:cubicBezTo>
                  <a:pt x="28421" y="4609093"/>
                  <a:pt x="-3663" y="2304547"/>
                  <a:pt x="347" y="0"/>
                </a:cubicBezTo>
                <a:lnTo>
                  <a:pt x="7267118" y="16170"/>
                </a:lnTo>
                <a:cubicBezTo>
                  <a:pt x="5235241" y="2695173"/>
                  <a:pt x="5673995" y="2498565"/>
                  <a:pt x="4983583" y="3818620"/>
                </a:cubicBezTo>
                <a:close/>
              </a:path>
            </a:pathLst>
          </a:custGeom>
          <a:ln w="12939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pic>
        <p:nvPicPr>
          <p:cNvPr id="9" name="Gráfico 8" hidden="1">
            <a:extLst>
              <a:ext uri="{FF2B5EF4-FFF2-40B4-BE49-F238E27FC236}">
                <a16:creationId xmlns:a16="http://schemas.microsoft.com/office/drawing/2014/main" id="{1FB67FC6-D1EE-4C4E-AC96-0FD99D0AF8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pic>
        <p:nvPicPr>
          <p:cNvPr id="10" name="Gráfico 9">
            <a:extLst>
              <a:ext uri="{FF2B5EF4-FFF2-40B4-BE49-F238E27FC236}">
                <a16:creationId xmlns:a16="http://schemas.microsoft.com/office/drawing/2014/main" id="{D3FC334A-FAE7-41A1-88B0-7CD9D4DA24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345219" flipH="1">
            <a:off x="9624071" y="-1935820"/>
            <a:ext cx="2549071" cy="3061902"/>
          </a:xfrm>
          <a:prstGeom prst="rect">
            <a:avLst/>
          </a:prstGeom>
        </p:spPr>
      </p:pic>
      <p:pic>
        <p:nvPicPr>
          <p:cNvPr id="18" name="Gráfico 17">
            <a:extLst>
              <a:ext uri="{FF2B5EF4-FFF2-40B4-BE49-F238E27FC236}">
                <a16:creationId xmlns:a16="http://schemas.microsoft.com/office/drawing/2014/main" id="{AD1CE20A-48AC-C48F-B977-6534F3F5F9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239203" flipH="1">
            <a:off x="8773823" y="5348569"/>
            <a:ext cx="6789425" cy="8155344"/>
          </a:xfrm>
          <a:prstGeom prst="rect">
            <a:avLst/>
          </a:prstGeom>
        </p:spPr>
      </p:pic>
      <p:sp useBgFill="1">
        <p:nvSpPr>
          <p:cNvPr id="22" name="Gráfico 3">
            <a:extLst>
              <a:ext uri="{FF2B5EF4-FFF2-40B4-BE49-F238E27FC236}">
                <a16:creationId xmlns:a16="http://schemas.microsoft.com/office/drawing/2014/main" id="{9248AE49-ADE7-1905-F8DC-0CA400E3610E}"/>
              </a:ext>
            </a:extLst>
          </p:cNvPr>
          <p:cNvSpPr/>
          <p:nvPr/>
        </p:nvSpPr>
        <p:spPr>
          <a:xfrm rot="9106725">
            <a:off x="8043481" y="5675874"/>
            <a:ext cx="9121626" cy="7162245"/>
          </a:xfrm>
          <a:custGeom>
            <a:avLst/>
            <a:gdLst>
              <a:gd name="connsiteX0" fmla="*/ -1004 w 9121626"/>
              <a:gd name="connsiteY0" fmla="*/ 3692959 h 7162245"/>
              <a:gd name="connsiteX1" fmla="*/ 4011279 w 9121626"/>
              <a:gd name="connsiteY1" fmla="*/ 2277716 h 7162245"/>
              <a:gd name="connsiteX2" fmla="*/ 5025288 w 9121626"/>
              <a:gd name="connsiteY2" fmla="*/ 1849740 h 7162245"/>
              <a:gd name="connsiteX3" fmla="*/ 5025288 w 9121626"/>
              <a:gd name="connsiteY3" fmla="*/ 1849740 h 7162245"/>
              <a:gd name="connsiteX4" fmla="*/ 8213241 w 9121626"/>
              <a:gd name="connsiteY4" fmla="*/ 168227 h 7162245"/>
              <a:gd name="connsiteX5" fmla="*/ 8935444 w 9121626"/>
              <a:gd name="connsiteY5" fmla="*/ 67313 h 7162245"/>
              <a:gd name="connsiteX6" fmla="*/ 8852760 w 9121626"/>
              <a:gd name="connsiteY6" fmla="*/ 1574959 h 7162245"/>
              <a:gd name="connsiteX7" fmla="*/ 4328612 w 9121626"/>
              <a:gd name="connsiteY7" fmla="*/ 7161757 h 7162245"/>
              <a:gd name="connsiteX8" fmla="*/ 4328612 w 9121626"/>
              <a:gd name="connsiteY8" fmla="*/ 7161757 h 7162245"/>
              <a:gd name="connsiteX9" fmla="*/ 3856 w 9121626"/>
              <a:gd name="connsiteY9" fmla="*/ 3692959 h 7162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21626" h="7162245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37E9A647-926A-57E9-1E80-596B4782354D}"/>
              </a:ext>
            </a:extLst>
          </p:cNvPr>
          <p:cNvSpPr txBox="1"/>
          <p:nvPr/>
        </p:nvSpPr>
        <p:spPr>
          <a:xfrm>
            <a:off x="11249503" y="6181223"/>
            <a:ext cx="575249" cy="315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 algn="r"/>
              <a:t>41</a:t>
            </a:fld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8793580A-ABFD-42EA-8AEF-A2CCC45221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4626742">
            <a:off x="-4150732" y="-1643910"/>
            <a:ext cx="11198069" cy="8809148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1F12854D-67CF-E611-D5DA-89F1C53974CD}"/>
              </a:ext>
            </a:extLst>
          </p:cNvPr>
          <p:cNvSpPr txBox="1"/>
          <p:nvPr/>
        </p:nvSpPr>
        <p:spPr>
          <a:xfrm>
            <a:off x="6808095" y="2089797"/>
            <a:ext cx="4310550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3600" b="1" i="1" dirty="0">
                <a:solidFill>
                  <a:schemeClr val="bg1"/>
                </a:solidFill>
                <a:latin typeface="+mj-lt"/>
              </a:rPr>
              <a:t>Vamos explorar o plano de negócios de uma padaria diferente!</a:t>
            </a:r>
            <a:endParaRPr lang="pt-BR" sz="3200" b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23444484"/>
      </p:ext>
    </p:extLst>
  </p:cSld>
  <p:clrMapOvr>
    <a:masterClrMapping/>
  </p:clrMapOvr>
  <p:transition spd="slow">
    <p:push dir="u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18900000" scaled="1"/>
        </a:grad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áfico 2">
            <a:extLst>
              <a:ext uri="{FF2B5EF4-FFF2-40B4-BE49-F238E27FC236}">
                <a16:creationId xmlns:a16="http://schemas.microsoft.com/office/drawing/2014/main" id="{B8E7D826-2CFF-54E2-92B8-FD339D61DB33}"/>
              </a:ext>
            </a:extLst>
          </p:cNvPr>
          <p:cNvSpPr/>
          <p:nvPr/>
        </p:nvSpPr>
        <p:spPr>
          <a:xfrm rot="16581785">
            <a:off x="-6982062" y="-3007681"/>
            <a:ext cx="12333706" cy="14181971"/>
          </a:xfrm>
          <a:custGeom>
            <a:avLst/>
            <a:gdLst>
              <a:gd name="connsiteX0" fmla="*/ 0 w 5701176"/>
              <a:gd name="connsiteY0" fmla="*/ 5198879 h 6517995"/>
              <a:gd name="connsiteX1" fmla="*/ 2452116 w 5701176"/>
              <a:gd name="connsiteY1" fmla="*/ 3025083 h 6517995"/>
              <a:gd name="connsiteX2" fmla="*/ 3052001 w 5701176"/>
              <a:gd name="connsiteY2" fmla="*/ 2423865 h 6517995"/>
              <a:gd name="connsiteX3" fmla="*/ 3052096 w 5701176"/>
              <a:gd name="connsiteY3" fmla="*/ 2424341 h 6517995"/>
              <a:gd name="connsiteX4" fmla="*/ 4846320 w 5701176"/>
              <a:gd name="connsiteY4" fmla="*/ 286741 h 6517995"/>
              <a:gd name="connsiteX5" fmla="*/ 5332286 w 5701176"/>
              <a:gd name="connsiteY5" fmla="*/ 8611 h 6517995"/>
              <a:gd name="connsiteX6" fmla="*/ 5698998 w 5701176"/>
              <a:gd name="connsiteY6" fmla="*/ 1137419 h 6517995"/>
              <a:gd name="connsiteX7" fmla="*/ 4057364 w 5701176"/>
              <a:gd name="connsiteY7" fmla="*/ 6517996 h 6517995"/>
              <a:gd name="connsiteX8" fmla="*/ 4053364 w 5701176"/>
              <a:gd name="connsiteY8" fmla="*/ 6508090 h 6517995"/>
              <a:gd name="connsiteX9" fmla="*/ 4057364 w 5701176"/>
              <a:gd name="connsiteY9" fmla="*/ 6517996 h 6517995"/>
              <a:gd name="connsiteX10" fmla="*/ 0 w 5701176"/>
              <a:gd name="connsiteY10" fmla="*/ 5198879 h 6517995"/>
              <a:gd name="connsiteX0" fmla="*/ 0 w 5701176"/>
              <a:gd name="connsiteY0" fmla="*/ 5198879 h 6527879"/>
              <a:gd name="connsiteX1" fmla="*/ 2452116 w 5701176"/>
              <a:gd name="connsiteY1" fmla="*/ 3025083 h 6527879"/>
              <a:gd name="connsiteX2" fmla="*/ 3052001 w 5701176"/>
              <a:gd name="connsiteY2" fmla="*/ 2423865 h 6527879"/>
              <a:gd name="connsiteX3" fmla="*/ 3052096 w 5701176"/>
              <a:gd name="connsiteY3" fmla="*/ 2424341 h 6527879"/>
              <a:gd name="connsiteX4" fmla="*/ 4846320 w 5701176"/>
              <a:gd name="connsiteY4" fmla="*/ 286741 h 6527879"/>
              <a:gd name="connsiteX5" fmla="*/ 5332286 w 5701176"/>
              <a:gd name="connsiteY5" fmla="*/ 8611 h 6527879"/>
              <a:gd name="connsiteX6" fmla="*/ 5698998 w 5701176"/>
              <a:gd name="connsiteY6" fmla="*/ 1137419 h 6527879"/>
              <a:gd name="connsiteX7" fmla="*/ 4057364 w 5701176"/>
              <a:gd name="connsiteY7" fmla="*/ 6517996 h 6527879"/>
              <a:gd name="connsiteX8" fmla="*/ 4053364 w 5701176"/>
              <a:gd name="connsiteY8" fmla="*/ 6508090 h 6527879"/>
              <a:gd name="connsiteX9" fmla="*/ 4072193 w 5701176"/>
              <a:gd name="connsiteY9" fmla="*/ 6527879 h 6527879"/>
              <a:gd name="connsiteX10" fmla="*/ 0 w 5701176"/>
              <a:gd name="connsiteY10" fmla="*/ 5198879 h 6527879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3364 w 5701176"/>
              <a:gd name="connsiteY8" fmla="*/ 650809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4407 w 5701176"/>
              <a:gd name="connsiteY7" fmla="*/ 6520062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4261"/>
              <a:gd name="connsiteX1" fmla="*/ 2452116 w 5701176"/>
              <a:gd name="connsiteY1" fmla="*/ 3025083 h 6554261"/>
              <a:gd name="connsiteX2" fmla="*/ 3052001 w 5701176"/>
              <a:gd name="connsiteY2" fmla="*/ 2423865 h 6554261"/>
              <a:gd name="connsiteX3" fmla="*/ 3052096 w 5701176"/>
              <a:gd name="connsiteY3" fmla="*/ 2424341 h 6554261"/>
              <a:gd name="connsiteX4" fmla="*/ 4846320 w 5701176"/>
              <a:gd name="connsiteY4" fmla="*/ 286741 h 6554261"/>
              <a:gd name="connsiteX5" fmla="*/ 5332286 w 5701176"/>
              <a:gd name="connsiteY5" fmla="*/ 8611 h 6554261"/>
              <a:gd name="connsiteX6" fmla="*/ 5698998 w 5701176"/>
              <a:gd name="connsiteY6" fmla="*/ 1137419 h 6554261"/>
              <a:gd name="connsiteX7" fmla="*/ 4054407 w 5701176"/>
              <a:gd name="connsiteY7" fmla="*/ 6520062 h 6554261"/>
              <a:gd name="connsiteX8" fmla="*/ 4051506 w 5701176"/>
              <a:gd name="connsiteY8" fmla="*/ 6541960 h 6554261"/>
              <a:gd name="connsiteX9" fmla="*/ 4019325 w 5701176"/>
              <a:gd name="connsiteY9" fmla="*/ 6554261 h 6554261"/>
              <a:gd name="connsiteX10" fmla="*/ 0 w 5701176"/>
              <a:gd name="connsiteY10" fmla="*/ 5198879 h 6554261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54407 w 5701176"/>
              <a:gd name="connsiteY7" fmla="*/ 6520062 h 6556492"/>
              <a:gd name="connsiteX8" fmla="*/ 4051506 w 5701176"/>
              <a:gd name="connsiteY8" fmla="*/ 6541960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9191"/>
              <a:gd name="connsiteX1" fmla="*/ 2452116 w 5701176"/>
              <a:gd name="connsiteY1" fmla="*/ 3025083 h 6559191"/>
              <a:gd name="connsiteX2" fmla="*/ 3052001 w 5701176"/>
              <a:gd name="connsiteY2" fmla="*/ 2423865 h 6559191"/>
              <a:gd name="connsiteX3" fmla="*/ 3052096 w 5701176"/>
              <a:gd name="connsiteY3" fmla="*/ 2424341 h 6559191"/>
              <a:gd name="connsiteX4" fmla="*/ 4846320 w 5701176"/>
              <a:gd name="connsiteY4" fmla="*/ 286741 h 6559191"/>
              <a:gd name="connsiteX5" fmla="*/ 5332286 w 5701176"/>
              <a:gd name="connsiteY5" fmla="*/ 8611 h 6559191"/>
              <a:gd name="connsiteX6" fmla="*/ 5698998 w 5701176"/>
              <a:gd name="connsiteY6" fmla="*/ 1137419 h 6559191"/>
              <a:gd name="connsiteX7" fmla="*/ 4054407 w 5701176"/>
              <a:gd name="connsiteY7" fmla="*/ 6520062 h 6559191"/>
              <a:gd name="connsiteX8" fmla="*/ 4039435 w 5701176"/>
              <a:gd name="connsiteY8" fmla="*/ 6557439 h 6559191"/>
              <a:gd name="connsiteX9" fmla="*/ 3999756 w 5701176"/>
              <a:gd name="connsiteY9" fmla="*/ 6556492 h 6559191"/>
              <a:gd name="connsiteX10" fmla="*/ 0 w 5701176"/>
              <a:gd name="connsiteY10" fmla="*/ 5198879 h 6559191"/>
              <a:gd name="connsiteX0" fmla="*/ 0 w 5701176"/>
              <a:gd name="connsiteY0" fmla="*/ 5198879 h 6560738"/>
              <a:gd name="connsiteX1" fmla="*/ 2452116 w 5701176"/>
              <a:gd name="connsiteY1" fmla="*/ 3025083 h 6560738"/>
              <a:gd name="connsiteX2" fmla="*/ 3052001 w 5701176"/>
              <a:gd name="connsiteY2" fmla="*/ 2423865 h 6560738"/>
              <a:gd name="connsiteX3" fmla="*/ 3052096 w 5701176"/>
              <a:gd name="connsiteY3" fmla="*/ 2424341 h 6560738"/>
              <a:gd name="connsiteX4" fmla="*/ 4846320 w 5701176"/>
              <a:gd name="connsiteY4" fmla="*/ 286741 h 6560738"/>
              <a:gd name="connsiteX5" fmla="*/ 5332286 w 5701176"/>
              <a:gd name="connsiteY5" fmla="*/ 8611 h 6560738"/>
              <a:gd name="connsiteX6" fmla="*/ 5698998 w 5701176"/>
              <a:gd name="connsiteY6" fmla="*/ 1137419 h 6560738"/>
              <a:gd name="connsiteX7" fmla="*/ 4066720 w 5701176"/>
              <a:gd name="connsiteY7" fmla="*/ 6497373 h 6560738"/>
              <a:gd name="connsiteX8" fmla="*/ 4039435 w 5701176"/>
              <a:gd name="connsiteY8" fmla="*/ 6557439 h 6560738"/>
              <a:gd name="connsiteX9" fmla="*/ 3999756 w 5701176"/>
              <a:gd name="connsiteY9" fmla="*/ 6556492 h 6560738"/>
              <a:gd name="connsiteX10" fmla="*/ 0 w 5701176"/>
              <a:gd name="connsiteY10" fmla="*/ 5198879 h 6560738"/>
              <a:gd name="connsiteX0" fmla="*/ 0 w 5701176"/>
              <a:gd name="connsiteY0" fmla="*/ 5198879 h 6561432"/>
              <a:gd name="connsiteX1" fmla="*/ 2452116 w 5701176"/>
              <a:gd name="connsiteY1" fmla="*/ 3025083 h 6561432"/>
              <a:gd name="connsiteX2" fmla="*/ 3052001 w 5701176"/>
              <a:gd name="connsiteY2" fmla="*/ 2423865 h 6561432"/>
              <a:gd name="connsiteX3" fmla="*/ 3052096 w 5701176"/>
              <a:gd name="connsiteY3" fmla="*/ 2424341 h 6561432"/>
              <a:gd name="connsiteX4" fmla="*/ 4846320 w 5701176"/>
              <a:gd name="connsiteY4" fmla="*/ 286741 h 6561432"/>
              <a:gd name="connsiteX5" fmla="*/ 5332286 w 5701176"/>
              <a:gd name="connsiteY5" fmla="*/ 8611 h 6561432"/>
              <a:gd name="connsiteX6" fmla="*/ 5698998 w 5701176"/>
              <a:gd name="connsiteY6" fmla="*/ 1137419 h 6561432"/>
              <a:gd name="connsiteX7" fmla="*/ 4095930 w 5701176"/>
              <a:gd name="connsiteY7" fmla="*/ 6487524 h 6561432"/>
              <a:gd name="connsiteX8" fmla="*/ 4039435 w 5701176"/>
              <a:gd name="connsiteY8" fmla="*/ 6557439 h 6561432"/>
              <a:gd name="connsiteX9" fmla="*/ 3999756 w 5701176"/>
              <a:gd name="connsiteY9" fmla="*/ 6556492 h 6561432"/>
              <a:gd name="connsiteX10" fmla="*/ 0 w 5701176"/>
              <a:gd name="connsiteY10" fmla="*/ 5198879 h 6561432"/>
              <a:gd name="connsiteX0" fmla="*/ 0 w 5701176"/>
              <a:gd name="connsiteY0" fmla="*/ 5198879 h 6562035"/>
              <a:gd name="connsiteX1" fmla="*/ 2452116 w 5701176"/>
              <a:gd name="connsiteY1" fmla="*/ 3025083 h 6562035"/>
              <a:gd name="connsiteX2" fmla="*/ 3052001 w 5701176"/>
              <a:gd name="connsiteY2" fmla="*/ 2423865 h 6562035"/>
              <a:gd name="connsiteX3" fmla="*/ 3052096 w 5701176"/>
              <a:gd name="connsiteY3" fmla="*/ 2424341 h 6562035"/>
              <a:gd name="connsiteX4" fmla="*/ 4846320 w 5701176"/>
              <a:gd name="connsiteY4" fmla="*/ 286741 h 6562035"/>
              <a:gd name="connsiteX5" fmla="*/ 5332286 w 5701176"/>
              <a:gd name="connsiteY5" fmla="*/ 8611 h 6562035"/>
              <a:gd name="connsiteX6" fmla="*/ 5698998 w 5701176"/>
              <a:gd name="connsiteY6" fmla="*/ 1137419 h 6562035"/>
              <a:gd name="connsiteX7" fmla="*/ 4080331 w 5701176"/>
              <a:gd name="connsiteY7" fmla="*/ 6479058 h 6562035"/>
              <a:gd name="connsiteX8" fmla="*/ 4039435 w 5701176"/>
              <a:gd name="connsiteY8" fmla="*/ 6557439 h 6562035"/>
              <a:gd name="connsiteX9" fmla="*/ 3999756 w 5701176"/>
              <a:gd name="connsiteY9" fmla="*/ 6556492 h 6562035"/>
              <a:gd name="connsiteX10" fmla="*/ 0 w 5701176"/>
              <a:gd name="connsiteY10" fmla="*/ 5198879 h 6562035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80331 w 5701176"/>
              <a:gd name="connsiteY7" fmla="*/ 6479058 h 6556492"/>
              <a:gd name="connsiteX8" fmla="*/ 4041216 w 5701176"/>
              <a:gd name="connsiteY8" fmla="*/ 6547391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1216 w 5701176"/>
              <a:gd name="connsiteY8" fmla="*/ 6547391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  <a:gd name="connsiteX0" fmla="*/ 0 w 5701176"/>
              <a:gd name="connsiteY0" fmla="*/ 5198879 h 6556808"/>
              <a:gd name="connsiteX1" fmla="*/ 2452116 w 5701176"/>
              <a:gd name="connsiteY1" fmla="*/ 3025083 h 6556808"/>
              <a:gd name="connsiteX2" fmla="*/ 3052001 w 5701176"/>
              <a:gd name="connsiteY2" fmla="*/ 2423865 h 6556808"/>
              <a:gd name="connsiteX3" fmla="*/ 3052096 w 5701176"/>
              <a:gd name="connsiteY3" fmla="*/ 2424341 h 6556808"/>
              <a:gd name="connsiteX4" fmla="*/ 4846320 w 5701176"/>
              <a:gd name="connsiteY4" fmla="*/ 286741 h 6556808"/>
              <a:gd name="connsiteX5" fmla="*/ 5332286 w 5701176"/>
              <a:gd name="connsiteY5" fmla="*/ 8611 h 6556808"/>
              <a:gd name="connsiteX6" fmla="*/ 5698998 w 5701176"/>
              <a:gd name="connsiteY6" fmla="*/ 1137419 h 6556808"/>
              <a:gd name="connsiteX7" fmla="*/ 4080331 w 5701176"/>
              <a:gd name="connsiteY7" fmla="*/ 6479058 h 6556808"/>
              <a:gd name="connsiteX8" fmla="*/ 4041216 w 5701176"/>
              <a:gd name="connsiteY8" fmla="*/ 6547391 h 6556808"/>
              <a:gd name="connsiteX9" fmla="*/ 3970910 w 5701176"/>
              <a:gd name="connsiteY9" fmla="*/ 6555524 h 6556808"/>
              <a:gd name="connsiteX10" fmla="*/ 0 w 5701176"/>
              <a:gd name="connsiteY10" fmla="*/ 5198879 h 6556808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0688 w 5701176"/>
              <a:gd name="connsiteY8" fmla="*/ 6541598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01176" h="6555524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chemeClr val="bg1"/>
          </a:solidFill>
          <a:ln w="28575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>
              <a:latin typeface="Exo 2.0" panose="00000500000000000000" pitchFamily="50" charset="0"/>
            </a:endParaRPr>
          </a:p>
        </p:txBody>
      </p:sp>
      <p:sp>
        <p:nvSpPr>
          <p:cNvPr id="8" name="Google Shape;636;p33">
            <a:extLst>
              <a:ext uri="{FF2B5EF4-FFF2-40B4-BE49-F238E27FC236}">
                <a16:creationId xmlns:a16="http://schemas.microsoft.com/office/drawing/2014/main" id="{0C24A3F6-FC2D-838D-E8C1-A6554272E793}"/>
              </a:ext>
            </a:extLst>
          </p:cNvPr>
          <p:cNvSpPr/>
          <p:nvPr/>
        </p:nvSpPr>
        <p:spPr>
          <a:xfrm rot="18301844">
            <a:off x="-9994924" y="-6276825"/>
            <a:ext cx="15971676" cy="18365106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 cmpd="sng">
            <a:solidFill>
              <a:srgbClr val="FDAF18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Exo 2.0" panose="00000500000000000000" pitchFamily="50" charset="0"/>
              <a:ea typeface="Calibri"/>
              <a:cs typeface="Calibri"/>
              <a:sym typeface="Calibri"/>
            </a:endParaRPr>
          </a:p>
        </p:txBody>
      </p:sp>
      <p:grpSp>
        <p:nvGrpSpPr>
          <p:cNvPr id="72" name="Agrupar 71">
            <a:extLst>
              <a:ext uri="{FF2B5EF4-FFF2-40B4-BE49-F238E27FC236}">
                <a16:creationId xmlns:a16="http://schemas.microsoft.com/office/drawing/2014/main" id="{078AB7D3-102E-F332-2B08-C9B767BBD97B}"/>
              </a:ext>
            </a:extLst>
          </p:cNvPr>
          <p:cNvGrpSpPr/>
          <p:nvPr/>
        </p:nvGrpSpPr>
        <p:grpSpPr>
          <a:xfrm>
            <a:off x="6586253" y="1800225"/>
            <a:ext cx="4968000" cy="3257550"/>
            <a:chOff x="637747" y="1281224"/>
            <a:chExt cx="10672407" cy="4295553"/>
          </a:xfrm>
        </p:grpSpPr>
        <p:sp>
          <p:nvSpPr>
            <p:cNvPr id="40" name="Retângulo: Cantos Arredondados 39">
              <a:extLst>
                <a:ext uri="{FF2B5EF4-FFF2-40B4-BE49-F238E27FC236}">
                  <a16:creationId xmlns:a16="http://schemas.microsoft.com/office/drawing/2014/main" id="{771921F6-4A7B-FE37-1078-E3BA3F6A128F}"/>
                </a:ext>
              </a:extLst>
            </p:cNvPr>
            <p:cNvSpPr/>
            <p:nvPr/>
          </p:nvSpPr>
          <p:spPr>
            <a:xfrm>
              <a:off x="637747" y="1281224"/>
              <a:ext cx="1972411" cy="2793059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6" name="Retângulo: Cantos Arredondados 45">
              <a:extLst>
                <a:ext uri="{FF2B5EF4-FFF2-40B4-BE49-F238E27FC236}">
                  <a16:creationId xmlns:a16="http://schemas.microsoft.com/office/drawing/2014/main" id="{88FC3CD2-F002-19CA-8C76-968DF5A9CE41}"/>
                </a:ext>
              </a:extLst>
            </p:cNvPr>
            <p:cNvSpPr/>
            <p:nvPr/>
          </p:nvSpPr>
          <p:spPr>
            <a:xfrm>
              <a:off x="2808958" y="1281224"/>
              <a:ext cx="1972411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7" name="Retângulo: Cantos Arredondados 46">
              <a:extLst>
                <a:ext uri="{FF2B5EF4-FFF2-40B4-BE49-F238E27FC236}">
                  <a16:creationId xmlns:a16="http://schemas.microsoft.com/office/drawing/2014/main" id="{6242E32A-E70C-69D2-22B9-D5C9B2A71507}"/>
                </a:ext>
              </a:extLst>
            </p:cNvPr>
            <p:cNvSpPr/>
            <p:nvPr/>
          </p:nvSpPr>
          <p:spPr>
            <a:xfrm>
              <a:off x="4985220" y="1281224"/>
              <a:ext cx="1972411" cy="2793059"/>
            </a:xfrm>
            <a:prstGeom prst="roundRect">
              <a:avLst>
                <a:gd name="adj" fmla="val 2395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8" name="Retângulo: Cantos Arredondados 47">
              <a:extLst>
                <a:ext uri="{FF2B5EF4-FFF2-40B4-BE49-F238E27FC236}">
                  <a16:creationId xmlns:a16="http://schemas.microsoft.com/office/drawing/2014/main" id="{3C0BA632-9AF3-015D-8F45-DF27FDCD4262}"/>
                </a:ext>
              </a:extLst>
            </p:cNvPr>
            <p:cNvSpPr/>
            <p:nvPr/>
          </p:nvSpPr>
          <p:spPr>
            <a:xfrm>
              <a:off x="7161481" y="1281224"/>
              <a:ext cx="1972411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9" name="Retângulo: Cantos Arredondados 48">
              <a:extLst>
                <a:ext uri="{FF2B5EF4-FFF2-40B4-BE49-F238E27FC236}">
                  <a16:creationId xmlns:a16="http://schemas.microsoft.com/office/drawing/2014/main" id="{5FFC2EE0-5D96-145C-BFEE-C35D4844C8B3}"/>
                </a:ext>
              </a:extLst>
            </p:cNvPr>
            <p:cNvSpPr/>
            <p:nvPr/>
          </p:nvSpPr>
          <p:spPr>
            <a:xfrm>
              <a:off x="9337743" y="1281224"/>
              <a:ext cx="1972411" cy="2793059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0" name="Retângulo: Cantos Arredondados 49">
              <a:extLst>
                <a:ext uri="{FF2B5EF4-FFF2-40B4-BE49-F238E27FC236}">
                  <a16:creationId xmlns:a16="http://schemas.microsoft.com/office/drawing/2014/main" id="{894D51EC-1596-0242-62D9-FCB0465C4B70}"/>
                </a:ext>
              </a:extLst>
            </p:cNvPr>
            <p:cNvSpPr/>
            <p:nvPr/>
          </p:nvSpPr>
          <p:spPr>
            <a:xfrm>
              <a:off x="2808958" y="2786511"/>
              <a:ext cx="1972411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1" name="Retângulo: Cantos Arredondados 50">
              <a:extLst>
                <a:ext uri="{FF2B5EF4-FFF2-40B4-BE49-F238E27FC236}">
                  <a16:creationId xmlns:a16="http://schemas.microsoft.com/office/drawing/2014/main" id="{A04A33FE-34BC-7960-2A34-6E8503142479}"/>
                </a:ext>
              </a:extLst>
            </p:cNvPr>
            <p:cNvSpPr/>
            <p:nvPr/>
          </p:nvSpPr>
          <p:spPr>
            <a:xfrm>
              <a:off x="7161481" y="2786511"/>
              <a:ext cx="1972411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2" name="Retângulo: Cantos Arredondados 51">
              <a:extLst>
                <a:ext uri="{FF2B5EF4-FFF2-40B4-BE49-F238E27FC236}">
                  <a16:creationId xmlns:a16="http://schemas.microsoft.com/office/drawing/2014/main" id="{72F46EA9-31E5-584F-0D7F-83F7706EFB63}"/>
                </a:ext>
              </a:extLst>
            </p:cNvPr>
            <p:cNvSpPr/>
            <p:nvPr/>
          </p:nvSpPr>
          <p:spPr>
            <a:xfrm>
              <a:off x="637748" y="4291797"/>
              <a:ext cx="5234278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3" name="Retângulo: Cantos Arredondados 52">
              <a:extLst>
                <a:ext uri="{FF2B5EF4-FFF2-40B4-BE49-F238E27FC236}">
                  <a16:creationId xmlns:a16="http://schemas.microsoft.com/office/drawing/2014/main" id="{77B65941-184E-D4D5-3E07-895C98F2A725}"/>
                </a:ext>
              </a:extLst>
            </p:cNvPr>
            <p:cNvSpPr/>
            <p:nvPr/>
          </p:nvSpPr>
          <p:spPr>
            <a:xfrm>
              <a:off x="6075876" y="4291797"/>
              <a:ext cx="5234278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54" name="CaixaDeTexto 53" hidden="1">
            <a:extLst>
              <a:ext uri="{FF2B5EF4-FFF2-40B4-BE49-F238E27FC236}">
                <a16:creationId xmlns:a16="http://schemas.microsoft.com/office/drawing/2014/main" id="{F2A58D98-2A03-B972-0AF8-F857D96AC028}"/>
              </a:ext>
            </a:extLst>
          </p:cNvPr>
          <p:cNvSpPr txBox="1"/>
          <p:nvPr/>
        </p:nvSpPr>
        <p:spPr>
          <a:xfrm>
            <a:off x="6459793" y="1800225"/>
            <a:ext cx="915804" cy="1348401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Parcerias principais</a:t>
            </a:r>
          </a:p>
        </p:txBody>
      </p:sp>
      <p:sp>
        <p:nvSpPr>
          <p:cNvPr id="55" name="CaixaDeTexto 54" hidden="1">
            <a:extLst>
              <a:ext uri="{FF2B5EF4-FFF2-40B4-BE49-F238E27FC236}">
                <a16:creationId xmlns:a16="http://schemas.microsoft.com/office/drawing/2014/main" id="{8D32630C-9B3F-33EC-35E1-E9E8E39CC847}"/>
              </a:ext>
            </a:extLst>
          </p:cNvPr>
          <p:cNvSpPr txBox="1"/>
          <p:nvPr/>
        </p:nvSpPr>
        <p:spPr>
          <a:xfrm>
            <a:off x="2814009" y="1285600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Atividades principais</a:t>
            </a:r>
          </a:p>
        </p:txBody>
      </p:sp>
      <p:sp>
        <p:nvSpPr>
          <p:cNvPr id="56" name="CaixaDeTexto 55" hidden="1">
            <a:extLst>
              <a:ext uri="{FF2B5EF4-FFF2-40B4-BE49-F238E27FC236}">
                <a16:creationId xmlns:a16="http://schemas.microsoft.com/office/drawing/2014/main" id="{EB886E4E-A5E3-81AA-E0B4-FF53848BCD57}"/>
              </a:ext>
            </a:extLst>
          </p:cNvPr>
          <p:cNvSpPr txBox="1"/>
          <p:nvPr/>
        </p:nvSpPr>
        <p:spPr>
          <a:xfrm>
            <a:off x="4980169" y="1285600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Proposta</a:t>
            </a:r>
            <a:br>
              <a:rPr lang="pt-BR" sz="1600" i="1" dirty="0"/>
            </a:br>
            <a:r>
              <a:rPr lang="pt-BR" sz="1600" i="1" dirty="0"/>
              <a:t>de valor</a:t>
            </a:r>
          </a:p>
        </p:txBody>
      </p:sp>
      <p:sp>
        <p:nvSpPr>
          <p:cNvPr id="57" name="CaixaDeTexto 56" hidden="1">
            <a:extLst>
              <a:ext uri="{FF2B5EF4-FFF2-40B4-BE49-F238E27FC236}">
                <a16:creationId xmlns:a16="http://schemas.microsoft.com/office/drawing/2014/main" id="{3E058BBE-F357-0DD9-F195-D96E17B34884}"/>
              </a:ext>
            </a:extLst>
          </p:cNvPr>
          <p:cNvSpPr txBox="1"/>
          <p:nvPr/>
        </p:nvSpPr>
        <p:spPr>
          <a:xfrm>
            <a:off x="7166532" y="1285600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Relacionamento com clientes</a:t>
            </a:r>
          </a:p>
        </p:txBody>
      </p:sp>
      <p:sp>
        <p:nvSpPr>
          <p:cNvPr id="58" name="CaixaDeTexto 57" hidden="1">
            <a:extLst>
              <a:ext uri="{FF2B5EF4-FFF2-40B4-BE49-F238E27FC236}">
                <a16:creationId xmlns:a16="http://schemas.microsoft.com/office/drawing/2014/main" id="{6645202C-0115-B0E7-CE8D-11930AA79230}"/>
              </a:ext>
            </a:extLst>
          </p:cNvPr>
          <p:cNvSpPr txBox="1"/>
          <p:nvPr/>
        </p:nvSpPr>
        <p:spPr>
          <a:xfrm>
            <a:off x="9342794" y="1285600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Segmento</a:t>
            </a:r>
            <a:br>
              <a:rPr lang="pt-BR" sz="1600" i="1" dirty="0"/>
            </a:br>
            <a:r>
              <a:rPr lang="pt-BR" sz="1600" i="1" dirty="0"/>
              <a:t>de clientes</a:t>
            </a:r>
          </a:p>
        </p:txBody>
      </p:sp>
      <p:sp>
        <p:nvSpPr>
          <p:cNvPr id="59" name="CaixaDeTexto 58" hidden="1">
            <a:extLst>
              <a:ext uri="{FF2B5EF4-FFF2-40B4-BE49-F238E27FC236}">
                <a16:creationId xmlns:a16="http://schemas.microsoft.com/office/drawing/2014/main" id="{D4B4101C-002E-7926-B950-A2374023DC91}"/>
              </a:ext>
            </a:extLst>
          </p:cNvPr>
          <p:cNvSpPr txBox="1"/>
          <p:nvPr/>
        </p:nvSpPr>
        <p:spPr>
          <a:xfrm>
            <a:off x="2814009" y="2793325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Recursos principais</a:t>
            </a:r>
          </a:p>
        </p:txBody>
      </p:sp>
      <p:sp>
        <p:nvSpPr>
          <p:cNvPr id="60" name="CaixaDeTexto 59" hidden="1">
            <a:extLst>
              <a:ext uri="{FF2B5EF4-FFF2-40B4-BE49-F238E27FC236}">
                <a16:creationId xmlns:a16="http://schemas.microsoft.com/office/drawing/2014/main" id="{FFCD80B1-CED3-753C-6B47-C1404B688116}"/>
              </a:ext>
            </a:extLst>
          </p:cNvPr>
          <p:cNvSpPr txBox="1"/>
          <p:nvPr/>
        </p:nvSpPr>
        <p:spPr>
          <a:xfrm>
            <a:off x="7155970" y="2793325"/>
            <a:ext cx="1967360" cy="609737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Canais</a:t>
            </a:r>
          </a:p>
        </p:txBody>
      </p:sp>
      <p:sp>
        <p:nvSpPr>
          <p:cNvPr id="61" name="CaixaDeTexto 60" hidden="1">
            <a:extLst>
              <a:ext uri="{FF2B5EF4-FFF2-40B4-BE49-F238E27FC236}">
                <a16:creationId xmlns:a16="http://schemas.microsoft.com/office/drawing/2014/main" id="{BBEA6E62-EA06-812A-5FC6-4BD4D510C597}"/>
              </a:ext>
            </a:extLst>
          </p:cNvPr>
          <p:cNvSpPr txBox="1"/>
          <p:nvPr/>
        </p:nvSpPr>
        <p:spPr>
          <a:xfrm>
            <a:off x="637747" y="4286026"/>
            <a:ext cx="5234278" cy="609737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Estrutura de custos</a:t>
            </a:r>
          </a:p>
        </p:txBody>
      </p:sp>
      <p:sp>
        <p:nvSpPr>
          <p:cNvPr id="62" name="CaixaDeTexto 61" hidden="1">
            <a:extLst>
              <a:ext uri="{FF2B5EF4-FFF2-40B4-BE49-F238E27FC236}">
                <a16:creationId xmlns:a16="http://schemas.microsoft.com/office/drawing/2014/main" id="{1E835CC0-C8D1-F5A4-984A-D68D1F6A6A56}"/>
              </a:ext>
            </a:extLst>
          </p:cNvPr>
          <p:cNvSpPr txBox="1"/>
          <p:nvPr/>
        </p:nvSpPr>
        <p:spPr>
          <a:xfrm>
            <a:off x="6075876" y="4286026"/>
            <a:ext cx="5234278" cy="609737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Fontes de receita</a:t>
            </a:r>
          </a:p>
        </p:txBody>
      </p:sp>
      <p:pic>
        <p:nvPicPr>
          <p:cNvPr id="63" name="Gráfico 62">
            <a:extLst>
              <a:ext uri="{FF2B5EF4-FFF2-40B4-BE49-F238E27FC236}">
                <a16:creationId xmlns:a16="http://schemas.microsoft.com/office/drawing/2014/main" id="{E2F751DA-4F84-25AB-FB6C-4133427726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66768" y="1998172"/>
            <a:ext cx="352425" cy="209550"/>
          </a:xfrm>
          <a:prstGeom prst="rect">
            <a:avLst/>
          </a:prstGeom>
        </p:spPr>
      </p:pic>
      <p:pic>
        <p:nvPicPr>
          <p:cNvPr id="64" name="Gráfico 63">
            <a:extLst>
              <a:ext uri="{FF2B5EF4-FFF2-40B4-BE49-F238E27FC236}">
                <a16:creationId xmlns:a16="http://schemas.microsoft.com/office/drawing/2014/main" id="{56BD2A75-8212-FBEB-55D6-C6849C2FB3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79816" y="1960072"/>
            <a:ext cx="352425" cy="285750"/>
          </a:xfrm>
          <a:prstGeom prst="rect">
            <a:avLst/>
          </a:prstGeom>
        </p:spPr>
      </p:pic>
      <p:pic>
        <p:nvPicPr>
          <p:cNvPr id="65" name="Gráfico 64">
            <a:extLst>
              <a:ext uri="{FF2B5EF4-FFF2-40B4-BE49-F238E27FC236}">
                <a16:creationId xmlns:a16="http://schemas.microsoft.com/office/drawing/2014/main" id="{43B4CA92-63CE-B94A-8CDF-A1E267F47B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916677" y="1969597"/>
            <a:ext cx="285750" cy="266700"/>
          </a:xfrm>
          <a:prstGeom prst="rect">
            <a:avLst/>
          </a:prstGeom>
        </p:spPr>
      </p:pic>
      <p:pic>
        <p:nvPicPr>
          <p:cNvPr id="66" name="Gráfico 65">
            <a:extLst>
              <a:ext uri="{FF2B5EF4-FFF2-40B4-BE49-F238E27FC236}">
                <a16:creationId xmlns:a16="http://schemas.microsoft.com/office/drawing/2014/main" id="{7D86A296-DEFF-397C-85EA-AA0BCBC322F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934137" y="1979122"/>
            <a:ext cx="285750" cy="247650"/>
          </a:xfrm>
          <a:prstGeom prst="rect">
            <a:avLst/>
          </a:prstGeom>
        </p:spPr>
      </p:pic>
      <p:pic>
        <p:nvPicPr>
          <p:cNvPr id="67" name="Gráfico 66">
            <a:extLst>
              <a:ext uri="{FF2B5EF4-FFF2-40B4-BE49-F238E27FC236}">
                <a16:creationId xmlns:a16="http://schemas.microsoft.com/office/drawing/2014/main" id="{2B909404-0C0A-BE5D-9BF6-D222BCEB019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918962" y="1979122"/>
            <a:ext cx="352425" cy="247650"/>
          </a:xfrm>
          <a:prstGeom prst="rect">
            <a:avLst/>
          </a:prstGeom>
        </p:spPr>
      </p:pic>
      <p:pic>
        <p:nvPicPr>
          <p:cNvPr id="68" name="Gráfico 67">
            <a:extLst>
              <a:ext uri="{FF2B5EF4-FFF2-40B4-BE49-F238E27FC236}">
                <a16:creationId xmlns:a16="http://schemas.microsoft.com/office/drawing/2014/main" id="{C8D40DE0-513D-D9E9-A89D-41242F7CE3C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913153" y="3069696"/>
            <a:ext cx="285750" cy="285750"/>
          </a:xfrm>
          <a:prstGeom prst="rect">
            <a:avLst/>
          </a:prstGeom>
        </p:spPr>
      </p:pic>
      <p:pic>
        <p:nvPicPr>
          <p:cNvPr id="69" name="Gráfico 68">
            <a:extLst>
              <a:ext uri="{FF2B5EF4-FFF2-40B4-BE49-F238E27FC236}">
                <a16:creationId xmlns:a16="http://schemas.microsoft.com/office/drawing/2014/main" id="{70ECF5E4-9287-7C44-34F6-511B344B0F1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896006" y="3033780"/>
            <a:ext cx="352425" cy="266700"/>
          </a:xfrm>
          <a:prstGeom prst="rect">
            <a:avLst/>
          </a:prstGeom>
        </p:spPr>
      </p:pic>
      <p:pic>
        <p:nvPicPr>
          <p:cNvPr id="70" name="Gráfico 69">
            <a:extLst>
              <a:ext uri="{FF2B5EF4-FFF2-40B4-BE49-F238E27FC236}">
                <a16:creationId xmlns:a16="http://schemas.microsoft.com/office/drawing/2014/main" id="{07F0909B-240E-B6A9-0AB0-3B7E1572958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594812" y="4198012"/>
            <a:ext cx="209550" cy="285750"/>
          </a:xfrm>
          <a:prstGeom prst="rect">
            <a:avLst/>
          </a:prstGeom>
        </p:spPr>
      </p:pic>
      <p:pic>
        <p:nvPicPr>
          <p:cNvPr id="71" name="Gráfico 70">
            <a:extLst>
              <a:ext uri="{FF2B5EF4-FFF2-40B4-BE49-F238E27FC236}">
                <a16:creationId xmlns:a16="http://schemas.microsoft.com/office/drawing/2014/main" id="{F2B5FA35-B923-403B-F051-246B97CC66B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0159763" y="4214381"/>
            <a:ext cx="352425" cy="247650"/>
          </a:xfrm>
          <a:prstGeom prst="rect">
            <a:avLst/>
          </a:prstGeom>
        </p:spPr>
      </p:pic>
      <p:pic>
        <p:nvPicPr>
          <p:cNvPr id="10" name="Gráfico 9" hidden="1">
            <a:extLst>
              <a:ext uri="{FF2B5EF4-FFF2-40B4-BE49-F238E27FC236}">
                <a16:creationId xmlns:a16="http://schemas.microsoft.com/office/drawing/2014/main" id="{72470027-D8CF-FCC6-80F1-CE59BEFCA343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41" name="CaixaDeTexto 40">
            <a:extLst>
              <a:ext uri="{FF2B5EF4-FFF2-40B4-BE49-F238E27FC236}">
                <a16:creationId xmlns:a16="http://schemas.microsoft.com/office/drawing/2014/main" id="{ADA10DBB-331A-46AC-973C-51AFB43D3965}"/>
              </a:ext>
            </a:extLst>
          </p:cNvPr>
          <p:cNvSpPr txBox="1"/>
          <p:nvPr/>
        </p:nvSpPr>
        <p:spPr>
          <a:xfrm>
            <a:off x="637748" y="1920896"/>
            <a:ext cx="4254064" cy="30162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1" u="none" strike="noStrike" kern="1200" cap="none" spc="0" normalizeH="0" baseline="0" noProof="0" dirty="0">
                <a:ln w="12700">
                  <a:solidFill>
                    <a:schemeClr val="tx2"/>
                  </a:solidFill>
                </a:ln>
                <a:noFill/>
                <a:effectLst/>
                <a:uLnTx/>
                <a:uFillTx/>
                <a:latin typeface="Exo 2.0 extra bold"/>
                <a:ea typeface="+mn-ea"/>
                <a:cs typeface="+mn-cs"/>
              </a:rPr>
              <a:t>01</a:t>
            </a:r>
            <a:endParaRPr kumimoji="0" lang="pt-BR" sz="3600" b="1" i="1" u="none" strike="noStrike" kern="1200" cap="none" spc="0" normalizeH="0" baseline="0" noProof="0" dirty="0">
              <a:ln w="12700">
                <a:solidFill>
                  <a:schemeClr val="tx2"/>
                </a:solidFill>
              </a:ln>
              <a:noFill/>
              <a:effectLst/>
              <a:uLnTx/>
              <a:uFillTx/>
              <a:latin typeface="Exo 2.0" panose="000005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1" u="none" strike="noStrike" kern="1200" cap="none" spc="0" normalizeH="0" baseline="0" noProof="0" dirty="0">
                <a:ln w="12700"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Exo 2.0" panose="00000500000000000000" pitchFamily="50" charset="0"/>
                <a:ea typeface="+mn-ea"/>
                <a:cs typeface="+mn-cs"/>
              </a:rPr>
              <a:t>Proposta de Valor</a:t>
            </a:r>
            <a:endParaRPr lang="pt-BR" sz="2400" i="1" dirty="0">
              <a:ln w="12700">
                <a:noFill/>
              </a:ln>
              <a:solidFill>
                <a:schemeClr val="tx2"/>
              </a:solidFill>
              <a:latin typeface="Exo 2.0" panose="00000500000000000000" pitchFamily="50" charset="0"/>
            </a:endParaRPr>
          </a:p>
          <a:p>
            <a:pPr>
              <a:lnSpc>
                <a:spcPts val="4500"/>
              </a:lnSpc>
              <a:defRPr/>
            </a:pPr>
            <a:r>
              <a:rPr lang="pt-BR" sz="2400" dirty="0">
                <a:latin typeface="Nunito" pitchFamily="2" charset="77"/>
                <a:ea typeface="Exo 2"/>
                <a:cs typeface="Exo 2"/>
                <a:sym typeface="Exo 2"/>
              </a:rPr>
              <a:t>Qual produto ou serviço você vai oferecer ao seu cliente?</a:t>
            </a:r>
          </a:p>
          <a:p>
            <a:pPr marL="0" marR="0" lvl="0" indent="0" algn="l" defTabSz="914400" rtl="0" eaLnBrk="1" fontAlgn="auto" latinLnBrk="0" hangingPunct="1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1" i="1" u="none" strike="noStrike" kern="1200" cap="none" spc="0" normalizeH="0" baseline="0" noProof="0" dirty="0">
              <a:ln w="12700">
                <a:noFill/>
              </a:ln>
              <a:solidFill>
                <a:schemeClr val="tx2"/>
              </a:solidFill>
              <a:effectLst/>
              <a:uLnTx/>
              <a:uFillTx/>
              <a:latin typeface="Exo 2.0" panose="00000500000000000000" pitchFamily="50" charset="0"/>
              <a:ea typeface="+mn-ea"/>
              <a:cs typeface="+mn-cs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pt-BR" sz="1600" dirty="0">
              <a:ea typeface="Exo 2"/>
              <a:cs typeface="Exo 2"/>
              <a:sym typeface="Exo 2"/>
            </a:endParaRPr>
          </a:p>
        </p:txBody>
      </p:sp>
      <p:sp>
        <p:nvSpPr>
          <p:cNvPr id="73" name="CaixaDeTexto 72">
            <a:extLst>
              <a:ext uri="{FF2B5EF4-FFF2-40B4-BE49-F238E27FC236}">
                <a16:creationId xmlns:a16="http://schemas.microsoft.com/office/drawing/2014/main" id="{688F1202-E5FB-1E54-4615-5213F8495D28}"/>
              </a:ext>
            </a:extLst>
          </p:cNvPr>
          <p:cNvSpPr txBox="1"/>
          <p:nvPr/>
        </p:nvSpPr>
        <p:spPr>
          <a:xfrm>
            <a:off x="8604860" y="2369046"/>
            <a:ext cx="9372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 dirty="0">
                <a:sym typeface="Exo 2"/>
              </a:rPr>
              <a:t>Uma padaria focada em pães e produtos integrais.</a:t>
            </a:r>
            <a:endParaRPr lang="pt-BR" sz="800" dirty="0"/>
          </a:p>
        </p:txBody>
      </p:sp>
      <p:sp>
        <p:nvSpPr>
          <p:cNvPr id="74" name="Gráfico 8">
            <a:extLst>
              <a:ext uri="{FF2B5EF4-FFF2-40B4-BE49-F238E27FC236}">
                <a16:creationId xmlns:a16="http://schemas.microsoft.com/office/drawing/2014/main" id="{3B916D2B-B4CF-6D6E-13D5-3888D182D49D}"/>
              </a:ext>
            </a:extLst>
          </p:cNvPr>
          <p:cNvSpPr/>
          <p:nvPr/>
        </p:nvSpPr>
        <p:spPr>
          <a:xfrm rot="3002956">
            <a:off x="10550379" y="4708214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accent4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1B600ED7-BAA9-8AA7-2ECB-B8F3CED54F44}"/>
              </a:ext>
            </a:extLst>
          </p:cNvPr>
          <p:cNvSpPr txBox="1"/>
          <p:nvPr/>
        </p:nvSpPr>
        <p:spPr>
          <a:xfrm>
            <a:off x="11390045" y="6181223"/>
            <a:ext cx="4347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 algn="r"/>
              <a:t>42</a:t>
            </a:fld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5176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18900000" scaled="1"/>
        </a:grad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áfico 2">
            <a:extLst>
              <a:ext uri="{FF2B5EF4-FFF2-40B4-BE49-F238E27FC236}">
                <a16:creationId xmlns:a16="http://schemas.microsoft.com/office/drawing/2014/main" id="{B8E7D826-2CFF-54E2-92B8-FD339D61DB33}"/>
              </a:ext>
            </a:extLst>
          </p:cNvPr>
          <p:cNvSpPr/>
          <p:nvPr/>
        </p:nvSpPr>
        <p:spPr>
          <a:xfrm rot="4120573" flipH="1">
            <a:off x="6493335" y="-3470862"/>
            <a:ext cx="12333706" cy="14181971"/>
          </a:xfrm>
          <a:custGeom>
            <a:avLst/>
            <a:gdLst>
              <a:gd name="connsiteX0" fmla="*/ 0 w 5701176"/>
              <a:gd name="connsiteY0" fmla="*/ 5198879 h 6517995"/>
              <a:gd name="connsiteX1" fmla="*/ 2452116 w 5701176"/>
              <a:gd name="connsiteY1" fmla="*/ 3025083 h 6517995"/>
              <a:gd name="connsiteX2" fmla="*/ 3052001 w 5701176"/>
              <a:gd name="connsiteY2" fmla="*/ 2423865 h 6517995"/>
              <a:gd name="connsiteX3" fmla="*/ 3052096 w 5701176"/>
              <a:gd name="connsiteY3" fmla="*/ 2424341 h 6517995"/>
              <a:gd name="connsiteX4" fmla="*/ 4846320 w 5701176"/>
              <a:gd name="connsiteY4" fmla="*/ 286741 h 6517995"/>
              <a:gd name="connsiteX5" fmla="*/ 5332286 w 5701176"/>
              <a:gd name="connsiteY5" fmla="*/ 8611 h 6517995"/>
              <a:gd name="connsiteX6" fmla="*/ 5698998 w 5701176"/>
              <a:gd name="connsiteY6" fmla="*/ 1137419 h 6517995"/>
              <a:gd name="connsiteX7" fmla="*/ 4057364 w 5701176"/>
              <a:gd name="connsiteY7" fmla="*/ 6517996 h 6517995"/>
              <a:gd name="connsiteX8" fmla="*/ 4053364 w 5701176"/>
              <a:gd name="connsiteY8" fmla="*/ 6508090 h 6517995"/>
              <a:gd name="connsiteX9" fmla="*/ 4057364 w 5701176"/>
              <a:gd name="connsiteY9" fmla="*/ 6517996 h 6517995"/>
              <a:gd name="connsiteX10" fmla="*/ 0 w 5701176"/>
              <a:gd name="connsiteY10" fmla="*/ 5198879 h 6517995"/>
              <a:gd name="connsiteX0" fmla="*/ 0 w 5701176"/>
              <a:gd name="connsiteY0" fmla="*/ 5198879 h 6527879"/>
              <a:gd name="connsiteX1" fmla="*/ 2452116 w 5701176"/>
              <a:gd name="connsiteY1" fmla="*/ 3025083 h 6527879"/>
              <a:gd name="connsiteX2" fmla="*/ 3052001 w 5701176"/>
              <a:gd name="connsiteY2" fmla="*/ 2423865 h 6527879"/>
              <a:gd name="connsiteX3" fmla="*/ 3052096 w 5701176"/>
              <a:gd name="connsiteY3" fmla="*/ 2424341 h 6527879"/>
              <a:gd name="connsiteX4" fmla="*/ 4846320 w 5701176"/>
              <a:gd name="connsiteY4" fmla="*/ 286741 h 6527879"/>
              <a:gd name="connsiteX5" fmla="*/ 5332286 w 5701176"/>
              <a:gd name="connsiteY5" fmla="*/ 8611 h 6527879"/>
              <a:gd name="connsiteX6" fmla="*/ 5698998 w 5701176"/>
              <a:gd name="connsiteY6" fmla="*/ 1137419 h 6527879"/>
              <a:gd name="connsiteX7" fmla="*/ 4057364 w 5701176"/>
              <a:gd name="connsiteY7" fmla="*/ 6517996 h 6527879"/>
              <a:gd name="connsiteX8" fmla="*/ 4053364 w 5701176"/>
              <a:gd name="connsiteY8" fmla="*/ 6508090 h 6527879"/>
              <a:gd name="connsiteX9" fmla="*/ 4072193 w 5701176"/>
              <a:gd name="connsiteY9" fmla="*/ 6527879 h 6527879"/>
              <a:gd name="connsiteX10" fmla="*/ 0 w 5701176"/>
              <a:gd name="connsiteY10" fmla="*/ 5198879 h 6527879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3364 w 5701176"/>
              <a:gd name="connsiteY8" fmla="*/ 650809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4407 w 5701176"/>
              <a:gd name="connsiteY7" fmla="*/ 6520062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4261"/>
              <a:gd name="connsiteX1" fmla="*/ 2452116 w 5701176"/>
              <a:gd name="connsiteY1" fmla="*/ 3025083 h 6554261"/>
              <a:gd name="connsiteX2" fmla="*/ 3052001 w 5701176"/>
              <a:gd name="connsiteY2" fmla="*/ 2423865 h 6554261"/>
              <a:gd name="connsiteX3" fmla="*/ 3052096 w 5701176"/>
              <a:gd name="connsiteY3" fmla="*/ 2424341 h 6554261"/>
              <a:gd name="connsiteX4" fmla="*/ 4846320 w 5701176"/>
              <a:gd name="connsiteY4" fmla="*/ 286741 h 6554261"/>
              <a:gd name="connsiteX5" fmla="*/ 5332286 w 5701176"/>
              <a:gd name="connsiteY5" fmla="*/ 8611 h 6554261"/>
              <a:gd name="connsiteX6" fmla="*/ 5698998 w 5701176"/>
              <a:gd name="connsiteY6" fmla="*/ 1137419 h 6554261"/>
              <a:gd name="connsiteX7" fmla="*/ 4054407 w 5701176"/>
              <a:gd name="connsiteY7" fmla="*/ 6520062 h 6554261"/>
              <a:gd name="connsiteX8" fmla="*/ 4051506 w 5701176"/>
              <a:gd name="connsiteY8" fmla="*/ 6541960 h 6554261"/>
              <a:gd name="connsiteX9" fmla="*/ 4019325 w 5701176"/>
              <a:gd name="connsiteY9" fmla="*/ 6554261 h 6554261"/>
              <a:gd name="connsiteX10" fmla="*/ 0 w 5701176"/>
              <a:gd name="connsiteY10" fmla="*/ 5198879 h 6554261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54407 w 5701176"/>
              <a:gd name="connsiteY7" fmla="*/ 6520062 h 6556492"/>
              <a:gd name="connsiteX8" fmla="*/ 4051506 w 5701176"/>
              <a:gd name="connsiteY8" fmla="*/ 6541960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9191"/>
              <a:gd name="connsiteX1" fmla="*/ 2452116 w 5701176"/>
              <a:gd name="connsiteY1" fmla="*/ 3025083 h 6559191"/>
              <a:gd name="connsiteX2" fmla="*/ 3052001 w 5701176"/>
              <a:gd name="connsiteY2" fmla="*/ 2423865 h 6559191"/>
              <a:gd name="connsiteX3" fmla="*/ 3052096 w 5701176"/>
              <a:gd name="connsiteY3" fmla="*/ 2424341 h 6559191"/>
              <a:gd name="connsiteX4" fmla="*/ 4846320 w 5701176"/>
              <a:gd name="connsiteY4" fmla="*/ 286741 h 6559191"/>
              <a:gd name="connsiteX5" fmla="*/ 5332286 w 5701176"/>
              <a:gd name="connsiteY5" fmla="*/ 8611 h 6559191"/>
              <a:gd name="connsiteX6" fmla="*/ 5698998 w 5701176"/>
              <a:gd name="connsiteY6" fmla="*/ 1137419 h 6559191"/>
              <a:gd name="connsiteX7" fmla="*/ 4054407 w 5701176"/>
              <a:gd name="connsiteY7" fmla="*/ 6520062 h 6559191"/>
              <a:gd name="connsiteX8" fmla="*/ 4039435 w 5701176"/>
              <a:gd name="connsiteY8" fmla="*/ 6557439 h 6559191"/>
              <a:gd name="connsiteX9" fmla="*/ 3999756 w 5701176"/>
              <a:gd name="connsiteY9" fmla="*/ 6556492 h 6559191"/>
              <a:gd name="connsiteX10" fmla="*/ 0 w 5701176"/>
              <a:gd name="connsiteY10" fmla="*/ 5198879 h 6559191"/>
              <a:gd name="connsiteX0" fmla="*/ 0 w 5701176"/>
              <a:gd name="connsiteY0" fmla="*/ 5198879 h 6560738"/>
              <a:gd name="connsiteX1" fmla="*/ 2452116 w 5701176"/>
              <a:gd name="connsiteY1" fmla="*/ 3025083 h 6560738"/>
              <a:gd name="connsiteX2" fmla="*/ 3052001 w 5701176"/>
              <a:gd name="connsiteY2" fmla="*/ 2423865 h 6560738"/>
              <a:gd name="connsiteX3" fmla="*/ 3052096 w 5701176"/>
              <a:gd name="connsiteY3" fmla="*/ 2424341 h 6560738"/>
              <a:gd name="connsiteX4" fmla="*/ 4846320 w 5701176"/>
              <a:gd name="connsiteY4" fmla="*/ 286741 h 6560738"/>
              <a:gd name="connsiteX5" fmla="*/ 5332286 w 5701176"/>
              <a:gd name="connsiteY5" fmla="*/ 8611 h 6560738"/>
              <a:gd name="connsiteX6" fmla="*/ 5698998 w 5701176"/>
              <a:gd name="connsiteY6" fmla="*/ 1137419 h 6560738"/>
              <a:gd name="connsiteX7" fmla="*/ 4066720 w 5701176"/>
              <a:gd name="connsiteY7" fmla="*/ 6497373 h 6560738"/>
              <a:gd name="connsiteX8" fmla="*/ 4039435 w 5701176"/>
              <a:gd name="connsiteY8" fmla="*/ 6557439 h 6560738"/>
              <a:gd name="connsiteX9" fmla="*/ 3999756 w 5701176"/>
              <a:gd name="connsiteY9" fmla="*/ 6556492 h 6560738"/>
              <a:gd name="connsiteX10" fmla="*/ 0 w 5701176"/>
              <a:gd name="connsiteY10" fmla="*/ 5198879 h 6560738"/>
              <a:gd name="connsiteX0" fmla="*/ 0 w 5701176"/>
              <a:gd name="connsiteY0" fmla="*/ 5198879 h 6561432"/>
              <a:gd name="connsiteX1" fmla="*/ 2452116 w 5701176"/>
              <a:gd name="connsiteY1" fmla="*/ 3025083 h 6561432"/>
              <a:gd name="connsiteX2" fmla="*/ 3052001 w 5701176"/>
              <a:gd name="connsiteY2" fmla="*/ 2423865 h 6561432"/>
              <a:gd name="connsiteX3" fmla="*/ 3052096 w 5701176"/>
              <a:gd name="connsiteY3" fmla="*/ 2424341 h 6561432"/>
              <a:gd name="connsiteX4" fmla="*/ 4846320 w 5701176"/>
              <a:gd name="connsiteY4" fmla="*/ 286741 h 6561432"/>
              <a:gd name="connsiteX5" fmla="*/ 5332286 w 5701176"/>
              <a:gd name="connsiteY5" fmla="*/ 8611 h 6561432"/>
              <a:gd name="connsiteX6" fmla="*/ 5698998 w 5701176"/>
              <a:gd name="connsiteY6" fmla="*/ 1137419 h 6561432"/>
              <a:gd name="connsiteX7" fmla="*/ 4095930 w 5701176"/>
              <a:gd name="connsiteY7" fmla="*/ 6487524 h 6561432"/>
              <a:gd name="connsiteX8" fmla="*/ 4039435 w 5701176"/>
              <a:gd name="connsiteY8" fmla="*/ 6557439 h 6561432"/>
              <a:gd name="connsiteX9" fmla="*/ 3999756 w 5701176"/>
              <a:gd name="connsiteY9" fmla="*/ 6556492 h 6561432"/>
              <a:gd name="connsiteX10" fmla="*/ 0 w 5701176"/>
              <a:gd name="connsiteY10" fmla="*/ 5198879 h 6561432"/>
              <a:gd name="connsiteX0" fmla="*/ 0 w 5701176"/>
              <a:gd name="connsiteY0" fmla="*/ 5198879 h 6562035"/>
              <a:gd name="connsiteX1" fmla="*/ 2452116 w 5701176"/>
              <a:gd name="connsiteY1" fmla="*/ 3025083 h 6562035"/>
              <a:gd name="connsiteX2" fmla="*/ 3052001 w 5701176"/>
              <a:gd name="connsiteY2" fmla="*/ 2423865 h 6562035"/>
              <a:gd name="connsiteX3" fmla="*/ 3052096 w 5701176"/>
              <a:gd name="connsiteY3" fmla="*/ 2424341 h 6562035"/>
              <a:gd name="connsiteX4" fmla="*/ 4846320 w 5701176"/>
              <a:gd name="connsiteY4" fmla="*/ 286741 h 6562035"/>
              <a:gd name="connsiteX5" fmla="*/ 5332286 w 5701176"/>
              <a:gd name="connsiteY5" fmla="*/ 8611 h 6562035"/>
              <a:gd name="connsiteX6" fmla="*/ 5698998 w 5701176"/>
              <a:gd name="connsiteY6" fmla="*/ 1137419 h 6562035"/>
              <a:gd name="connsiteX7" fmla="*/ 4080331 w 5701176"/>
              <a:gd name="connsiteY7" fmla="*/ 6479058 h 6562035"/>
              <a:gd name="connsiteX8" fmla="*/ 4039435 w 5701176"/>
              <a:gd name="connsiteY8" fmla="*/ 6557439 h 6562035"/>
              <a:gd name="connsiteX9" fmla="*/ 3999756 w 5701176"/>
              <a:gd name="connsiteY9" fmla="*/ 6556492 h 6562035"/>
              <a:gd name="connsiteX10" fmla="*/ 0 w 5701176"/>
              <a:gd name="connsiteY10" fmla="*/ 5198879 h 6562035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80331 w 5701176"/>
              <a:gd name="connsiteY7" fmla="*/ 6479058 h 6556492"/>
              <a:gd name="connsiteX8" fmla="*/ 4041216 w 5701176"/>
              <a:gd name="connsiteY8" fmla="*/ 6547391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1216 w 5701176"/>
              <a:gd name="connsiteY8" fmla="*/ 6547391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  <a:gd name="connsiteX0" fmla="*/ 0 w 5701176"/>
              <a:gd name="connsiteY0" fmla="*/ 5198879 h 6556808"/>
              <a:gd name="connsiteX1" fmla="*/ 2452116 w 5701176"/>
              <a:gd name="connsiteY1" fmla="*/ 3025083 h 6556808"/>
              <a:gd name="connsiteX2" fmla="*/ 3052001 w 5701176"/>
              <a:gd name="connsiteY2" fmla="*/ 2423865 h 6556808"/>
              <a:gd name="connsiteX3" fmla="*/ 3052096 w 5701176"/>
              <a:gd name="connsiteY3" fmla="*/ 2424341 h 6556808"/>
              <a:gd name="connsiteX4" fmla="*/ 4846320 w 5701176"/>
              <a:gd name="connsiteY4" fmla="*/ 286741 h 6556808"/>
              <a:gd name="connsiteX5" fmla="*/ 5332286 w 5701176"/>
              <a:gd name="connsiteY5" fmla="*/ 8611 h 6556808"/>
              <a:gd name="connsiteX6" fmla="*/ 5698998 w 5701176"/>
              <a:gd name="connsiteY6" fmla="*/ 1137419 h 6556808"/>
              <a:gd name="connsiteX7" fmla="*/ 4080331 w 5701176"/>
              <a:gd name="connsiteY7" fmla="*/ 6479058 h 6556808"/>
              <a:gd name="connsiteX8" fmla="*/ 4041216 w 5701176"/>
              <a:gd name="connsiteY8" fmla="*/ 6547391 h 6556808"/>
              <a:gd name="connsiteX9" fmla="*/ 3970910 w 5701176"/>
              <a:gd name="connsiteY9" fmla="*/ 6555524 h 6556808"/>
              <a:gd name="connsiteX10" fmla="*/ 0 w 5701176"/>
              <a:gd name="connsiteY10" fmla="*/ 5198879 h 6556808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0688 w 5701176"/>
              <a:gd name="connsiteY8" fmla="*/ 6541598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01176" h="6555524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chemeClr val="bg1"/>
          </a:solidFill>
          <a:ln w="28575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>
              <a:latin typeface="Exo 2.0" panose="00000500000000000000" pitchFamily="50" charset="0"/>
            </a:endParaRPr>
          </a:p>
        </p:txBody>
      </p:sp>
      <p:sp>
        <p:nvSpPr>
          <p:cNvPr id="8" name="Google Shape;636;p33">
            <a:extLst>
              <a:ext uri="{FF2B5EF4-FFF2-40B4-BE49-F238E27FC236}">
                <a16:creationId xmlns:a16="http://schemas.microsoft.com/office/drawing/2014/main" id="{0C24A3F6-FC2D-838D-E8C1-A6554272E793}"/>
              </a:ext>
            </a:extLst>
          </p:cNvPr>
          <p:cNvSpPr/>
          <p:nvPr/>
        </p:nvSpPr>
        <p:spPr>
          <a:xfrm rot="4990497" flipH="1">
            <a:off x="6965250" y="-4968171"/>
            <a:ext cx="15971676" cy="18365106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 cmpd="sng">
            <a:solidFill>
              <a:srgbClr val="FDAF18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Exo 2.0" panose="00000500000000000000" pitchFamily="50" charset="0"/>
              <a:ea typeface="Calibri"/>
              <a:cs typeface="Calibri"/>
              <a:sym typeface="Calibri"/>
            </a:endParaRPr>
          </a:p>
        </p:txBody>
      </p:sp>
      <p:grpSp>
        <p:nvGrpSpPr>
          <p:cNvPr id="72" name="Agrupar 71">
            <a:extLst>
              <a:ext uri="{FF2B5EF4-FFF2-40B4-BE49-F238E27FC236}">
                <a16:creationId xmlns:a16="http://schemas.microsoft.com/office/drawing/2014/main" id="{078AB7D3-102E-F332-2B08-C9B767BBD97B}"/>
              </a:ext>
            </a:extLst>
          </p:cNvPr>
          <p:cNvGrpSpPr/>
          <p:nvPr/>
        </p:nvGrpSpPr>
        <p:grpSpPr>
          <a:xfrm>
            <a:off x="744793" y="1800225"/>
            <a:ext cx="4968000" cy="3257550"/>
            <a:chOff x="637747" y="1281224"/>
            <a:chExt cx="10672407" cy="4295553"/>
          </a:xfrm>
        </p:grpSpPr>
        <p:sp>
          <p:nvSpPr>
            <p:cNvPr id="40" name="Retângulo: Cantos Arredondados 39">
              <a:extLst>
                <a:ext uri="{FF2B5EF4-FFF2-40B4-BE49-F238E27FC236}">
                  <a16:creationId xmlns:a16="http://schemas.microsoft.com/office/drawing/2014/main" id="{771921F6-4A7B-FE37-1078-E3BA3F6A128F}"/>
                </a:ext>
              </a:extLst>
            </p:cNvPr>
            <p:cNvSpPr/>
            <p:nvPr/>
          </p:nvSpPr>
          <p:spPr>
            <a:xfrm>
              <a:off x="637747" y="1281224"/>
              <a:ext cx="1972411" cy="2793059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6" name="Retângulo: Cantos Arredondados 45">
              <a:extLst>
                <a:ext uri="{FF2B5EF4-FFF2-40B4-BE49-F238E27FC236}">
                  <a16:creationId xmlns:a16="http://schemas.microsoft.com/office/drawing/2014/main" id="{88FC3CD2-F002-19CA-8C76-968DF5A9CE41}"/>
                </a:ext>
              </a:extLst>
            </p:cNvPr>
            <p:cNvSpPr/>
            <p:nvPr/>
          </p:nvSpPr>
          <p:spPr>
            <a:xfrm>
              <a:off x="2808958" y="1281224"/>
              <a:ext cx="1972411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7" name="Retângulo: Cantos Arredondados 46">
              <a:extLst>
                <a:ext uri="{FF2B5EF4-FFF2-40B4-BE49-F238E27FC236}">
                  <a16:creationId xmlns:a16="http://schemas.microsoft.com/office/drawing/2014/main" id="{6242E32A-E70C-69D2-22B9-D5C9B2A71507}"/>
                </a:ext>
              </a:extLst>
            </p:cNvPr>
            <p:cNvSpPr/>
            <p:nvPr/>
          </p:nvSpPr>
          <p:spPr>
            <a:xfrm>
              <a:off x="4985220" y="1281224"/>
              <a:ext cx="1972411" cy="2793059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8" name="Retângulo: Cantos Arredondados 47">
              <a:extLst>
                <a:ext uri="{FF2B5EF4-FFF2-40B4-BE49-F238E27FC236}">
                  <a16:creationId xmlns:a16="http://schemas.microsoft.com/office/drawing/2014/main" id="{3C0BA632-9AF3-015D-8F45-DF27FDCD4262}"/>
                </a:ext>
              </a:extLst>
            </p:cNvPr>
            <p:cNvSpPr/>
            <p:nvPr/>
          </p:nvSpPr>
          <p:spPr>
            <a:xfrm>
              <a:off x="7161481" y="1281224"/>
              <a:ext cx="1972411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9" name="Retângulo: Cantos Arredondados 48">
              <a:extLst>
                <a:ext uri="{FF2B5EF4-FFF2-40B4-BE49-F238E27FC236}">
                  <a16:creationId xmlns:a16="http://schemas.microsoft.com/office/drawing/2014/main" id="{5FFC2EE0-5D96-145C-BFEE-C35D4844C8B3}"/>
                </a:ext>
              </a:extLst>
            </p:cNvPr>
            <p:cNvSpPr/>
            <p:nvPr/>
          </p:nvSpPr>
          <p:spPr>
            <a:xfrm>
              <a:off x="9337743" y="1281224"/>
              <a:ext cx="1972411" cy="2793059"/>
            </a:xfrm>
            <a:prstGeom prst="roundRect">
              <a:avLst>
                <a:gd name="adj" fmla="val 2395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0" name="Retângulo: Cantos Arredondados 49">
              <a:extLst>
                <a:ext uri="{FF2B5EF4-FFF2-40B4-BE49-F238E27FC236}">
                  <a16:creationId xmlns:a16="http://schemas.microsoft.com/office/drawing/2014/main" id="{894D51EC-1596-0242-62D9-FCB0465C4B70}"/>
                </a:ext>
              </a:extLst>
            </p:cNvPr>
            <p:cNvSpPr/>
            <p:nvPr/>
          </p:nvSpPr>
          <p:spPr>
            <a:xfrm>
              <a:off x="2808958" y="2786511"/>
              <a:ext cx="1972411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1" name="Retângulo: Cantos Arredondados 50">
              <a:extLst>
                <a:ext uri="{FF2B5EF4-FFF2-40B4-BE49-F238E27FC236}">
                  <a16:creationId xmlns:a16="http://schemas.microsoft.com/office/drawing/2014/main" id="{A04A33FE-34BC-7960-2A34-6E8503142479}"/>
                </a:ext>
              </a:extLst>
            </p:cNvPr>
            <p:cNvSpPr/>
            <p:nvPr/>
          </p:nvSpPr>
          <p:spPr>
            <a:xfrm>
              <a:off x="7161481" y="2786511"/>
              <a:ext cx="1972411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2" name="Retângulo: Cantos Arredondados 51">
              <a:extLst>
                <a:ext uri="{FF2B5EF4-FFF2-40B4-BE49-F238E27FC236}">
                  <a16:creationId xmlns:a16="http://schemas.microsoft.com/office/drawing/2014/main" id="{72F46EA9-31E5-584F-0D7F-83F7706EFB63}"/>
                </a:ext>
              </a:extLst>
            </p:cNvPr>
            <p:cNvSpPr/>
            <p:nvPr/>
          </p:nvSpPr>
          <p:spPr>
            <a:xfrm>
              <a:off x="637748" y="4291797"/>
              <a:ext cx="5234278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3" name="Retângulo: Cantos Arredondados 52">
              <a:extLst>
                <a:ext uri="{FF2B5EF4-FFF2-40B4-BE49-F238E27FC236}">
                  <a16:creationId xmlns:a16="http://schemas.microsoft.com/office/drawing/2014/main" id="{77B65941-184E-D4D5-3E07-895C98F2A725}"/>
                </a:ext>
              </a:extLst>
            </p:cNvPr>
            <p:cNvSpPr/>
            <p:nvPr/>
          </p:nvSpPr>
          <p:spPr>
            <a:xfrm>
              <a:off x="6075876" y="4291797"/>
              <a:ext cx="5234278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54" name="CaixaDeTexto 53" hidden="1">
            <a:extLst>
              <a:ext uri="{FF2B5EF4-FFF2-40B4-BE49-F238E27FC236}">
                <a16:creationId xmlns:a16="http://schemas.microsoft.com/office/drawing/2014/main" id="{F2A58D98-2A03-B972-0AF8-F857D96AC028}"/>
              </a:ext>
            </a:extLst>
          </p:cNvPr>
          <p:cNvSpPr txBox="1"/>
          <p:nvPr/>
        </p:nvSpPr>
        <p:spPr>
          <a:xfrm>
            <a:off x="6459793" y="1800225"/>
            <a:ext cx="915804" cy="1348401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Parcerias principais</a:t>
            </a:r>
          </a:p>
        </p:txBody>
      </p:sp>
      <p:sp>
        <p:nvSpPr>
          <p:cNvPr id="55" name="CaixaDeTexto 54" hidden="1">
            <a:extLst>
              <a:ext uri="{FF2B5EF4-FFF2-40B4-BE49-F238E27FC236}">
                <a16:creationId xmlns:a16="http://schemas.microsoft.com/office/drawing/2014/main" id="{8D32630C-9B3F-33EC-35E1-E9E8E39CC847}"/>
              </a:ext>
            </a:extLst>
          </p:cNvPr>
          <p:cNvSpPr txBox="1"/>
          <p:nvPr/>
        </p:nvSpPr>
        <p:spPr>
          <a:xfrm>
            <a:off x="2814009" y="1285600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Atividades principais</a:t>
            </a:r>
          </a:p>
        </p:txBody>
      </p:sp>
      <p:sp>
        <p:nvSpPr>
          <p:cNvPr id="56" name="CaixaDeTexto 55" hidden="1">
            <a:extLst>
              <a:ext uri="{FF2B5EF4-FFF2-40B4-BE49-F238E27FC236}">
                <a16:creationId xmlns:a16="http://schemas.microsoft.com/office/drawing/2014/main" id="{EB886E4E-A5E3-81AA-E0B4-FF53848BCD57}"/>
              </a:ext>
            </a:extLst>
          </p:cNvPr>
          <p:cNvSpPr txBox="1"/>
          <p:nvPr/>
        </p:nvSpPr>
        <p:spPr>
          <a:xfrm>
            <a:off x="4980169" y="1285600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Proposta</a:t>
            </a:r>
            <a:br>
              <a:rPr lang="pt-BR" sz="1600" i="1" dirty="0"/>
            </a:br>
            <a:r>
              <a:rPr lang="pt-BR" sz="1600" i="1" dirty="0"/>
              <a:t>de valor</a:t>
            </a:r>
          </a:p>
        </p:txBody>
      </p:sp>
      <p:sp>
        <p:nvSpPr>
          <p:cNvPr id="57" name="CaixaDeTexto 56" hidden="1">
            <a:extLst>
              <a:ext uri="{FF2B5EF4-FFF2-40B4-BE49-F238E27FC236}">
                <a16:creationId xmlns:a16="http://schemas.microsoft.com/office/drawing/2014/main" id="{3E058BBE-F357-0DD9-F195-D96E17B34884}"/>
              </a:ext>
            </a:extLst>
          </p:cNvPr>
          <p:cNvSpPr txBox="1"/>
          <p:nvPr/>
        </p:nvSpPr>
        <p:spPr>
          <a:xfrm>
            <a:off x="7166532" y="1285600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Relacionamento com clientes</a:t>
            </a:r>
          </a:p>
        </p:txBody>
      </p:sp>
      <p:sp>
        <p:nvSpPr>
          <p:cNvPr id="58" name="CaixaDeTexto 57" hidden="1">
            <a:extLst>
              <a:ext uri="{FF2B5EF4-FFF2-40B4-BE49-F238E27FC236}">
                <a16:creationId xmlns:a16="http://schemas.microsoft.com/office/drawing/2014/main" id="{6645202C-0115-B0E7-CE8D-11930AA79230}"/>
              </a:ext>
            </a:extLst>
          </p:cNvPr>
          <p:cNvSpPr txBox="1"/>
          <p:nvPr/>
        </p:nvSpPr>
        <p:spPr>
          <a:xfrm>
            <a:off x="9342794" y="1285600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Segmento</a:t>
            </a:r>
            <a:br>
              <a:rPr lang="pt-BR" sz="1600" i="1" dirty="0"/>
            </a:br>
            <a:r>
              <a:rPr lang="pt-BR" sz="1600" i="1" dirty="0"/>
              <a:t>de clientes</a:t>
            </a:r>
          </a:p>
        </p:txBody>
      </p:sp>
      <p:sp>
        <p:nvSpPr>
          <p:cNvPr id="59" name="CaixaDeTexto 58" hidden="1">
            <a:extLst>
              <a:ext uri="{FF2B5EF4-FFF2-40B4-BE49-F238E27FC236}">
                <a16:creationId xmlns:a16="http://schemas.microsoft.com/office/drawing/2014/main" id="{D4B4101C-002E-7926-B950-A2374023DC91}"/>
              </a:ext>
            </a:extLst>
          </p:cNvPr>
          <p:cNvSpPr txBox="1"/>
          <p:nvPr/>
        </p:nvSpPr>
        <p:spPr>
          <a:xfrm>
            <a:off x="2814009" y="2793325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Recursos principais</a:t>
            </a:r>
          </a:p>
        </p:txBody>
      </p:sp>
      <p:sp>
        <p:nvSpPr>
          <p:cNvPr id="60" name="CaixaDeTexto 59" hidden="1">
            <a:extLst>
              <a:ext uri="{FF2B5EF4-FFF2-40B4-BE49-F238E27FC236}">
                <a16:creationId xmlns:a16="http://schemas.microsoft.com/office/drawing/2014/main" id="{FFCD80B1-CED3-753C-6B47-C1404B688116}"/>
              </a:ext>
            </a:extLst>
          </p:cNvPr>
          <p:cNvSpPr txBox="1"/>
          <p:nvPr/>
        </p:nvSpPr>
        <p:spPr>
          <a:xfrm>
            <a:off x="7155970" y="2793325"/>
            <a:ext cx="1967360" cy="609737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Canais</a:t>
            </a:r>
          </a:p>
        </p:txBody>
      </p:sp>
      <p:sp>
        <p:nvSpPr>
          <p:cNvPr id="61" name="CaixaDeTexto 60" hidden="1">
            <a:extLst>
              <a:ext uri="{FF2B5EF4-FFF2-40B4-BE49-F238E27FC236}">
                <a16:creationId xmlns:a16="http://schemas.microsoft.com/office/drawing/2014/main" id="{BBEA6E62-EA06-812A-5FC6-4BD4D510C597}"/>
              </a:ext>
            </a:extLst>
          </p:cNvPr>
          <p:cNvSpPr txBox="1"/>
          <p:nvPr/>
        </p:nvSpPr>
        <p:spPr>
          <a:xfrm>
            <a:off x="637747" y="4286026"/>
            <a:ext cx="5234278" cy="609737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Estrutura de custos</a:t>
            </a:r>
          </a:p>
        </p:txBody>
      </p:sp>
      <p:sp>
        <p:nvSpPr>
          <p:cNvPr id="62" name="CaixaDeTexto 61" hidden="1">
            <a:extLst>
              <a:ext uri="{FF2B5EF4-FFF2-40B4-BE49-F238E27FC236}">
                <a16:creationId xmlns:a16="http://schemas.microsoft.com/office/drawing/2014/main" id="{1E835CC0-C8D1-F5A4-984A-D68D1F6A6A56}"/>
              </a:ext>
            </a:extLst>
          </p:cNvPr>
          <p:cNvSpPr txBox="1"/>
          <p:nvPr/>
        </p:nvSpPr>
        <p:spPr>
          <a:xfrm>
            <a:off x="6075876" y="4286026"/>
            <a:ext cx="5234278" cy="609737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Fontes de receita</a:t>
            </a:r>
          </a:p>
        </p:txBody>
      </p:sp>
      <p:pic>
        <p:nvPicPr>
          <p:cNvPr id="63" name="Gráfico 62">
            <a:extLst>
              <a:ext uri="{FF2B5EF4-FFF2-40B4-BE49-F238E27FC236}">
                <a16:creationId xmlns:a16="http://schemas.microsoft.com/office/drawing/2014/main" id="{E2F751DA-4F84-25AB-FB6C-4133427726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5308" y="1998172"/>
            <a:ext cx="352425" cy="209550"/>
          </a:xfrm>
          <a:prstGeom prst="rect">
            <a:avLst/>
          </a:prstGeom>
        </p:spPr>
      </p:pic>
      <p:pic>
        <p:nvPicPr>
          <p:cNvPr id="64" name="Gráfico 63">
            <a:extLst>
              <a:ext uri="{FF2B5EF4-FFF2-40B4-BE49-F238E27FC236}">
                <a16:creationId xmlns:a16="http://schemas.microsoft.com/office/drawing/2014/main" id="{56BD2A75-8212-FBEB-55D6-C6849C2FB3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38356" y="1960072"/>
            <a:ext cx="352425" cy="285750"/>
          </a:xfrm>
          <a:prstGeom prst="rect">
            <a:avLst/>
          </a:prstGeom>
        </p:spPr>
      </p:pic>
      <p:pic>
        <p:nvPicPr>
          <p:cNvPr id="65" name="Gráfico 64">
            <a:extLst>
              <a:ext uri="{FF2B5EF4-FFF2-40B4-BE49-F238E27FC236}">
                <a16:creationId xmlns:a16="http://schemas.microsoft.com/office/drawing/2014/main" id="{43B4CA92-63CE-B94A-8CDF-A1E267F47B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075217" y="1969597"/>
            <a:ext cx="285750" cy="266700"/>
          </a:xfrm>
          <a:prstGeom prst="rect">
            <a:avLst/>
          </a:prstGeom>
        </p:spPr>
      </p:pic>
      <p:pic>
        <p:nvPicPr>
          <p:cNvPr id="66" name="Gráfico 65">
            <a:extLst>
              <a:ext uri="{FF2B5EF4-FFF2-40B4-BE49-F238E27FC236}">
                <a16:creationId xmlns:a16="http://schemas.microsoft.com/office/drawing/2014/main" id="{7D86A296-DEFF-397C-85EA-AA0BCBC322F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092677" y="1979122"/>
            <a:ext cx="285750" cy="247650"/>
          </a:xfrm>
          <a:prstGeom prst="rect">
            <a:avLst/>
          </a:prstGeom>
        </p:spPr>
      </p:pic>
      <p:pic>
        <p:nvPicPr>
          <p:cNvPr id="67" name="Gráfico 66">
            <a:extLst>
              <a:ext uri="{FF2B5EF4-FFF2-40B4-BE49-F238E27FC236}">
                <a16:creationId xmlns:a16="http://schemas.microsoft.com/office/drawing/2014/main" id="{2B909404-0C0A-BE5D-9BF6-D222BCEB019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77502" y="1979122"/>
            <a:ext cx="352425" cy="247650"/>
          </a:xfrm>
          <a:prstGeom prst="rect">
            <a:avLst/>
          </a:prstGeom>
        </p:spPr>
      </p:pic>
      <p:pic>
        <p:nvPicPr>
          <p:cNvPr id="68" name="Gráfico 67">
            <a:extLst>
              <a:ext uri="{FF2B5EF4-FFF2-40B4-BE49-F238E27FC236}">
                <a16:creationId xmlns:a16="http://schemas.microsoft.com/office/drawing/2014/main" id="{C8D40DE0-513D-D9E9-A89D-41242F7CE3C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071693" y="3069696"/>
            <a:ext cx="285750" cy="285750"/>
          </a:xfrm>
          <a:prstGeom prst="rect">
            <a:avLst/>
          </a:prstGeom>
        </p:spPr>
      </p:pic>
      <p:pic>
        <p:nvPicPr>
          <p:cNvPr id="69" name="Gráfico 68">
            <a:extLst>
              <a:ext uri="{FF2B5EF4-FFF2-40B4-BE49-F238E27FC236}">
                <a16:creationId xmlns:a16="http://schemas.microsoft.com/office/drawing/2014/main" id="{70ECF5E4-9287-7C44-34F6-511B344B0F1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054546" y="3033780"/>
            <a:ext cx="352425" cy="266700"/>
          </a:xfrm>
          <a:prstGeom prst="rect">
            <a:avLst/>
          </a:prstGeom>
        </p:spPr>
      </p:pic>
      <p:pic>
        <p:nvPicPr>
          <p:cNvPr id="70" name="Gráfico 69">
            <a:extLst>
              <a:ext uri="{FF2B5EF4-FFF2-40B4-BE49-F238E27FC236}">
                <a16:creationId xmlns:a16="http://schemas.microsoft.com/office/drawing/2014/main" id="{07F0909B-240E-B6A9-0AB0-3B7E1572958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753352" y="4198012"/>
            <a:ext cx="209550" cy="285750"/>
          </a:xfrm>
          <a:prstGeom prst="rect">
            <a:avLst/>
          </a:prstGeom>
        </p:spPr>
      </p:pic>
      <p:pic>
        <p:nvPicPr>
          <p:cNvPr id="71" name="Gráfico 70">
            <a:extLst>
              <a:ext uri="{FF2B5EF4-FFF2-40B4-BE49-F238E27FC236}">
                <a16:creationId xmlns:a16="http://schemas.microsoft.com/office/drawing/2014/main" id="{F2B5FA35-B923-403B-F051-246B97CC66B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4318303" y="4214381"/>
            <a:ext cx="352425" cy="247650"/>
          </a:xfrm>
          <a:prstGeom prst="rect">
            <a:avLst/>
          </a:prstGeom>
        </p:spPr>
      </p:pic>
      <p:pic>
        <p:nvPicPr>
          <p:cNvPr id="10" name="Gráfico 9" hidden="1">
            <a:extLst>
              <a:ext uri="{FF2B5EF4-FFF2-40B4-BE49-F238E27FC236}">
                <a16:creationId xmlns:a16="http://schemas.microsoft.com/office/drawing/2014/main" id="{72470027-D8CF-FCC6-80F1-CE59BEFCA343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41" name="CaixaDeTexto 40">
            <a:extLst>
              <a:ext uri="{FF2B5EF4-FFF2-40B4-BE49-F238E27FC236}">
                <a16:creationId xmlns:a16="http://schemas.microsoft.com/office/drawing/2014/main" id="{ADA10DBB-331A-46AC-973C-51AFB43D3965}"/>
              </a:ext>
            </a:extLst>
          </p:cNvPr>
          <p:cNvSpPr txBox="1"/>
          <p:nvPr/>
        </p:nvSpPr>
        <p:spPr>
          <a:xfrm>
            <a:off x="8136610" y="1997840"/>
            <a:ext cx="3413189" cy="286232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1" u="none" strike="noStrike" kern="1200" cap="none" spc="0" normalizeH="0" baseline="0" noProof="0" dirty="0">
                <a:ln w="12700">
                  <a:solidFill>
                    <a:schemeClr val="tx2"/>
                  </a:solidFill>
                </a:ln>
                <a:noFill/>
                <a:effectLst/>
                <a:uLnTx/>
                <a:uFillTx/>
                <a:latin typeface="Exo 2.0 extra bold"/>
                <a:ea typeface="+mn-ea"/>
                <a:cs typeface="+mn-cs"/>
              </a:rPr>
              <a:t>02</a:t>
            </a:r>
            <a:endParaRPr kumimoji="0" lang="pt-BR" sz="3600" b="1" i="1" u="none" strike="noStrike" kern="1200" cap="none" spc="0" normalizeH="0" baseline="0" noProof="0" dirty="0">
              <a:ln w="12700">
                <a:solidFill>
                  <a:schemeClr val="tx2"/>
                </a:solidFill>
              </a:ln>
              <a:noFill/>
              <a:effectLst/>
              <a:uLnTx/>
              <a:uFillTx/>
              <a:latin typeface="Exo 2.0" panose="00000500000000000000" pitchFamily="50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1" u="none" strike="noStrike" kern="1200" cap="none" spc="0" normalizeH="0" baseline="0" noProof="0" dirty="0">
                <a:ln w="12700"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Exo 2.0" panose="00000500000000000000" pitchFamily="50" charset="0"/>
                <a:ea typeface="+mn-ea"/>
                <a:cs typeface="+mn-cs"/>
              </a:rPr>
              <a:t>Segmento</a:t>
            </a:r>
            <a:br>
              <a:rPr kumimoji="0" lang="pt-BR" sz="3600" b="1" i="1" u="none" strike="noStrike" kern="1200" cap="none" spc="0" normalizeH="0" baseline="0" noProof="0" dirty="0">
                <a:ln w="12700"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Exo 2.0" panose="00000500000000000000" pitchFamily="50" charset="0"/>
                <a:ea typeface="+mn-ea"/>
                <a:cs typeface="+mn-cs"/>
              </a:rPr>
            </a:br>
            <a:r>
              <a:rPr kumimoji="0" lang="pt-BR" sz="3600" b="1" i="1" u="none" strike="noStrike" kern="1200" cap="none" spc="0" normalizeH="0" baseline="0" noProof="0" dirty="0">
                <a:ln w="12700"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Exo 2.0" panose="00000500000000000000" pitchFamily="50" charset="0"/>
                <a:ea typeface="+mn-ea"/>
                <a:cs typeface="+mn-cs"/>
              </a:rPr>
              <a:t>de Clientes</a:t>
            </a:r>
            <a:br>
              <a:rPr lang="pt-BR" sz="2000" dirty="0">
                <a:latin typeface="Nunito" pitchFamily="2" charset="77"/>
                <a:ea typeface="Exo 2"/>
                <a:cs typeface="Exo 2"/>
                <a:sym typeface="Exo 2"/>
              </a:rPr>
            </a:br>
            <a:br>
              <a:rPr lang="pt-BR" sz="2000" dirty="0">
                <a:latin typeface="Nunito" pitchFamily="2" charset="77"/>
                <a:ea typeface="Exo 2"/>
                <a:cs typeface="Exo 2"/>
                <a:sym typeface="Exo 2"/>
              </a:rPr>
            </a:br>
            <a:r>
              <a:rPr lang="pt-BR" sz="2400" dirty="0">
                <a:latin typeface="Nunito" pitchFamily="2" charset="77"/>
                <a:sym typeface="Exo 2"/>
              </a:rPr>
              <a:t>Quem será beneficiado pela sua solução?</a:t>
            </a: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pt-BR" sz="1600" dirty="0">
              <a:ea typeface="Exo 2"/>
              <a:cs typeface="Exo 2"/>
              <a:sym typeface="Exo 2"/>
            </a:endParaRPr>
          </a:p>
        </p:txBody>
      </p:sp>
      <p:sp>
        <p:nvSpPr>
          <p:cNvPr id="2" name="Gráfico 8">
            <a:extLst>
              <a:ext uri="{FF2B5EF4-FFF2-40B4-BE49-F238E27FC236}">
                <a16:creationId xmlns:a16="http://schemas.microsoft.com/office/drawing/2014/main" id="{69846305-15E6-7667-2F69-64E06ECA3FD8}"/>
              </a:ext>
            </a:extLst>
          </p:cNvPr>
          <p:cNvSpPr/>
          <p:nvPr/>
        </p:nvSpPr>
        <p:spPr>
          <a:xfrm rot="18597044" flipH="1">
            <a:off x="-3095057" y="455944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accent4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424421A-8C3C-0AC5-A606-F322A2B932F0}"/>
              </a:ext>
            </a:extLst>
          </p:cNvPr>
          <p:cNvSpPr txBox="1"/>
          <p:nvPr/>
        </p:nvSpPr>
        <p:spPr>
          <a:xfrm>
            <a:off x="335792" y="6181224"/>
            <a:ext cx="4694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/>
              <a:t>43</a:t>
            </a:fld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EA8E5E8-4522-D707-640D-6F6918EB29A4}"/>
              </a:ext>
            </a:extLst>
          </p:cNvPr>
          <p:cNvSpPr txBox="1"/>
          <p:nvPr/>
        </p:nvSpPr>
        <p:spPr>
          <a:xfrm>
            <a:off x="4789692" y="2391724"/>
            <a:ext cx="9181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 dirty="0">
                <a:sym typeface="Exo 2"/>
              </a:rPr>
              <a:t>Pessoas jovens e que gostam de comprar produtos mais saudáveis.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723654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18900000" scaled="1"/>
        </a:grad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áfico 2">
            <a:extLst>
              <a:ext uri="{FF2B5EF4-FFF2-40B4-BE49-F238E27FC236}">
                <a16:creationId xmlns:a16="http://schemas.microsoft.com/office/drawing/2014/main" id="{B8E7D826-2CFF-54E2-92B8-FD339D61DB33}"/>
              </a:ext>
            </a:extLst>
          </p:cNvPr>
          <p:cNvSpPr/>
          <p:nvPr/>
        </p:nvSpPr>
        <p:spPr>
          <a:xfrm rot="16715609">
            <a:off x="-7296168" y="-3337511"/>
            <a:ext cx="12333706" cy="14181971"/>
          </a:xfrm>
          <a:custGeom>
            <a:avLst/>
            <a:gdLst>
              <a:gd name="connsiteX0" fmla="*/ 0 w 5701176"/>
              <a:gd name="connsiteY0" fmla="*/ 5198879 h 6517995"/>
              <a:gd name="connsiteX1" fmla="*/ 2452116 w 5701176"/>
              <a:gd name="connsiteY1" fmla="*/ 3025083 h 6517995"/>
              <a:gd name="connsiteX2" fmla="*/ 3052001 w 5701176"/>
              <a:gd name="connsiteY2" fmla="*/ 2423865 h 6517995"/>
              <a:gd name="connsiteX3" fmla="*/ 3052096 w 5701176"/>
              <a:gd name="connsiteY3" fmla="*/ 2424341 h 6517995"/>
              <a:gd name="connsiteX4" fmla="*/ 4846320 w 5701176"/>
              <a:gd name="connsiteY4" fmla="*/ 286741 h 6517995"/>
              <a:gd name="connsiteX5" fmla="*/ 5332286 w 5701176"/>
              <a:gd name="connsiteY5" fmla="*/ 8611 h 6517995"/>
              <a:gd name="connsiteX6" fmla="*/ 5698998 w 5701176"/>
              <a:gd name="connsiteY6" fmla="*/ 1137419 h 6517995"/>
              <a:gd name="connsiteX7" fmla="*/ 4057364 w 5701176"/>
              <a:gd name="connsiteY7" fmla="*/ 6517996 h 6517995"/>
              <a:gd name="connsiteX8" fmla="*/ 4053364 w 5701176"/>
              <a:gd name="connsiteY8" fmla="*/ 6508090 h 6517995"/>
              <a:gd name="connsiteX9" fmla="*/ 4057364 w 5701176"/>
              <a:gd name="connsiteY9" fmla="*/ 6517996 h 6517995"/>
              <a:gd name="connsiteX10" fmla="*/ 0 w 5701176"/>
              <a:gd name="connsiteY10" fmla="*/ 5198879 h 6517995"/>
              <a:gd name="connsiteX0" fmla="*/ 0 w 5701176"/>
              <a:gd name="connsiteY0" fmla="*/ 5198879 h 6527879"/>
              <a:gd name="connsiteX1" fmla="*/ 2452116 w 5701176"/>
              <a:gd name="connsiteY1" fmla="*/ 3025083 h 6527879"/>
              <a:gd name="connsiteX2" fmla="*/ 3052001 w 5701176"/>
              <a:gd name="connsiteY2" fmla="*/ 2423865 h 6527879"/>
              <a:gd name="connsiteX3" fmla="*/ 3052096 w 5701176"/>
              <a:gd name="connsiteY3" fmla="*/ 2424341 h 6527879"/>
              <a:gd name="connsiteX4" fmla="*/ 4846320 w 5701176"/>
              <a:gd name="connsiteY4" fmla="*/ 286741 h 6527879"/>
              <a:gd name="connsiteX5" fmla="*/ 5332286 w 5701176"/>
              <a:gd name="connsiteY5" fmla="*/ 8611 h 6527879"/>
              <a:gd name="connsiteX6" fmla="*/ 5698998 w 5701176"/>
              <a:gd name="connsiteY6" fmla="*/ 1137419 h 6527879"/>
              <a:gd name="connsiteX7" fmla="*/ 4057364 w 5701176"/>
              <a:gd name="connsiteY7" fmla="*/ 6517996 h 6527879"/>
              <a:gd name="connsiteX8" fmla="*/ 4053364 w 5701176"/>
              <a:gd name="connsiteY8" fmla="*/ 6508090 h 6527879"/>
              <a:gd name="connsiteX9" fmla="*/ 4072193 w 5701176"/>
              <a:gd name="connsiteY9" fmla="*/ 6527879 h 6527879"/>
              <a:gd name="connsiteX10" fmla="*/ 0 w 5701176"/>
              <a:gd name="connsiteY10" fmla="*/ 5198879 h 6527879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3364 w 5701176"/>
              <a:gd name="connsiteY8" fmla="*/ 650809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4407 w 5701176"/>
              <a:gd name="connsiteY7" fmla="*/ 6520062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4261"/>
              <a:gd name="connsiteX1" fmla="*/ 2452116 w 5701176"/>
              <a:gd name="connsiteY1" fmla="*/ 3025083 h 6554261"/>
              <a:gd name="connsiteX2" fmla="*/ 3052001 w 5701176"/>
              <a:gd name="connsiteY2" fmla="*/ 2423865 h 6554261"/>
              <a:gd name="connsiteX3" fmla="*/ 3052096 w 5701176"/>
              <a:gd name="connsiteY3" fmla="*/ 2424341 h 6554261"/>
              <a:gd name="connsiteX4" fmla="*/ 4846320 w 5701176"/>
              <a:gd name="connsiteY4" fmla="*/ 286741 h 6554261"/>
              <a:gd name="connsiteX5" fmla="*/ 5332286 w 5701176"/>
              <a:gd name="connsiteY5" fmla="*/ 8611 h 6554261"/>
              <a:gd name="connsiteX6" fmla="*/ 5698998 w 5701176"/>
              <a:gd name="connsiteY6" fmla="*/ 1137419 h 6554261"/>
              <a:gd name="connsiteX7" fmla="*/ 4054407 w 5701176"/>
              <a:gd name="connsiteY7" fmla="*/ 6520062 h 6554261"/>
              <a:gd name="connsiteX8" fmla="*/ 4051506 w 5701176"/>
              <a:gd name="connsiteY8" fmla="*/ 6541960 h 6554261"/>
              <a:gd name="connsiteX9" fmla="*/ 4019325 w 5701176"/>
              <a:gd name="connsiteY9" fmla="*/ 6554261 h 6554261"/>
              <a:gd name="connsiteX10" fmla="*/ 0 w 5701176"/>
              <a:gd name="connsiteY10" fmla="*/ 5198879 h 6554261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54407 w 5701176"/>
              <a:gd name="connsiteY7" fmla="*/ 6520062 h 6556492"/>
              <a:gd name="connsiteX8" fmla="*/ 4051506 w 5701176"/>
              <a:gd name="connsiteY8" fmla="*/ 6541960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9191"/>
              <a:gd name="connsiteX1" fmla="*/ 2452116 w 5701176"/>
              <a:gd name="connsiteY1" fmla="*/ 3025083 h 6559191"/>
              <a:gd name="connsiteX2" fmla="*/ 3052001 w 5701176"/>
              <a:gd name="connsiteY2" fmla="*/ 2423865 h 6559191"/>
              <a:gd name="connsiteX3" fmla="*/ 3052096 w 5701176"/>
              <a:gd name="connsiteY3" fmla="*/ 2424341 h 6559191"/>
              <a:gd name="connsiteX4" fmla="*/ 4846320 w 5701176"/>
              <a:gd name="connsiteY4" fmla="*/ 286741 h 6559191"/>
              <a:gd name="connsiteX5" fmla="*/ 5332286 w 5701176"/>
              <a:gd name="connsiteY5" fmla="*/ 8611 h 6559191"/>
              <a:gd name="connsiteX6" fmla="*/ 5698998 w 5701176"/>
              <a:gd name="connsiteY6" fmla="*/ 1137419 h 6559191"/>
              <a:gd name="connsiteX7" fmla="*/ 4054407 w 5701176"/>
              <a:gd name="connsiteY7" fmla="*/ 6520062 h 6559191"/>
              <a:gd name="connsiteX8" fmla="*/ 4039435 w 5701176"/>
              <a:gd name="connsiteY8" fmla="*/ 6557439 h 6559191"/>
              <a:gd name="connsiteX9" fmla="*/ 3999756 w 5701176"/>
              <a:gd name="connsiteY9" fmla="*/ 6556492 h 6559191"/>
              <a:gd name="connsiteX10" fmla="*/ 0 w 5701176"/>
              <a:gd name="connsiteY10" fmla="*/ 5198879 h 6559191"/>
              <a:gd name="connsiteX0" fmla="*/ 0 w 5701176"/>
              <a:gd name="connsiteY0" fmla="*/ 5198879 h 6560738"/>
              <a:gd name="connsiteX1" fmla="*/ 2452116 w 5701176"/>
              <a:gd name="connsiteY1" fmla="*/ 3025083 h 6560738"/>
              <a:gd name="connsiteX2" fmla="*/ 3052001 w 5701176"/>
              <a:gd name="connsiteY2" fmla="*/ 2423865 h 6560738"/>
              <a:gd name="connsiteX3" fmla="*/ 3052096 w 5701176"/>
              <a:gd name="connsiteY3" fmla="*/ 2424341 h 6560738"/>
              <a:gd name="connsiteX4" fmla="*/ 4846320 w 5701176"/>
              <a:gd name="connsiteY4" fmla="*/ 286741 h 6560738"/>
              <a:gd name="connsiteX5" fmla="*/ 5332286 w 5701176"/>
              <a:gd name="connsiteY5" fmla="*/ 8611 h 6560738"/>
              <a:gd name="connsiteX6" fmla="*/ 5698998 w 5701176"/>
              <a:gd name="connsiteY6" fmla="*/ 1137419 h 6560738"/>
              <a:gd name="connsiteX7" fmla="*/ 4066720 w 5701176"/>
              <a:gd name="connsiteY7" fmla="*/ 6497373 h 6560738"/>
              <a:gd name="connsiteX8" fmla="*/ 4039435 w 5701176"/>
              <a:gd name="connsiteY8" fmla="*/ 6557439 h 6560738"/>
              <a:gd name="connsiteX9" fmla="*/ 3999756 w 5701176"/>
              <a:gd name="connsiteY9" fmla="*/ 6556492 h 6560738"/>
              <a:gd name="connsiteX10" fmla="*/ 0 w 5701176"/>
              <a:gd name="connsiteY10" fmla="*/ 5198879 h 6560738"/>
              <a:gd name="connsiteX0" fmla="*/ 0 w 5701176"/>
              <a:gd name="connsiteY0" fmla="*/ 5198879 h 6561432"/>
              <a:gd name="connsiteX1" fmla="*/ 2452116 w 5701176"/>
              <a:gd name="connsiteY1" fmla="*/ 3025083 h 6561432"/>
              <a:gd name="connsiteX2" fmla="*/ 3052001 w 5701176"/>
              <a:gd name="connsiteY2" fmla="*/ 2423865 h 6561432"/>
              <a:gd name="connsiteX3" fmla="*/ 3052096 w 5701176"/>
              <a:gd name="connsiteY3" fmla="*/ 2424341 h 6561432"/>
              <a:gd name="connsiteX4" fmla="*/ 4846320 w 5701176"/>
              <a:gd name="connsiteY4" fmla="*/ 286741 h 6561432"/>
              <a:gd name="connsiteX5" fmla="*/ 5332286 w 5701176"/>
              <a:gd name="connsiteY5" fmla="*/ 8611 h 6561432"/>
              <a:gd name="connsiteX6" fmla="*/ 5698998 w 5701176"/>
              <a:gd name="connsiteY6" fmla="*/ 1137419 h 6561432"/>
              <a:gd name="connsiteX7" fmla="*/ 4095930 w 5701176"/>
              <a:gd name="connsiteY7" fmla="*/ 6487524 h 6561432"/>
              <a:gd name="connsiteX8" fmla="*/ 4039435 w 5701176"/>
              <a:gd name="connsiteY8" fmla="*/ 6557439 h 6561432"/>
              <a:gd name="connsiteX9" fmla="*/ 3999756 w 5701176"/>
              <a:gd name="connsiteY9" fmla="*/ 6556492 h 6561432"/>
              <a:gd name="connsiteX10" fmla="*/ 0 w 5701176"/>
              <a:gd name="connsiteY10" fmla="*/ 5198879 h 6561432"/>
              <a:gd name="connsiteX0" fmla="*/ 0 w 5701176"/>
              <a:gd name="connsiteY0" fmla="*/ 5198879 h 6562035"/>
              <a:gd name="connsiteX1" fmla="*/ 2452116 w 5701176"/>
              <a:gd name="connsiteY1" fmla="*/ 3025083 h 6562035"/>
              <a:gd name="connsiteX2" fmla="*/ 3052001 w 5701176"/>
              <a:gd name="connsiteY2" fmla="*/ 2423865 h 6562035"/>
              <a:gd name="connsiteX3" fmla="*/ 3052096 w 5701176"/>
              <a:gd name="connsiteY3" fmla="*/ 2424341 h 6562035"/>
              <a:gd name="connsiteX4" fmla="*/ 4846320 w 5701176"/>
              <a:gd name="connsiteY4" fmla="*/ 286741 h 6562035"/>
              <a:gd name="connsiteX5" fmla="*/ 5332286 w 5701176"/>
              <a:gd name="connsiteY5" fmla="*/ 8611 h 6562035"/>
              <a:gd name="connsiteX6" fmla="*/ 5698998 w 5701176"/>
              <a:gd name="connsiteY6" fmla="*/ 1137419 h 6562035"/>
              <a:gd name="connsiteX7" fmla="*/ 4080331 w 5701176"/>
              <a:gd name="connsiteY7" fmla="*/ 6479058 h 6562035"/>
              <a:gd name="connsiteX8" fmla="*/ 4039435 w 5701176"/>
              <a:gd name="connsiteY8" fmla="*/ 6557439 h 6562035"/>
              <a:gd name="connsiteX9" fmla="*/ 3999756 w 5701176"/>
              <a:gd name="connsiteY9" fmla="*/ 6556492 h 6562035"/>
              <a:gd name="connsiteX10" fmla="*/ 0 w 5701176"/>
              <a:gd name="connsiteY10" fmla="*/ 5198879 h 6562035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80331 w 5701176"/>
              <a:gd name="connsiteY7" fmla="*/ 6479058 h 6556492"/>
              <a:gd name="connsiteX8" fmla="*/ 4041216 w 5701176"/>
              <a:gd name="connsiteY8" fmla="*/ 6547391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1216 w 5701176"/>
              <a:gd name="connsiteY8" fmla="*/ 6547391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  <a:gd name="connsiteX0" fmla="*/ 0 w 5701176"/>
              <a:gd name="connsiteY0" fmla="*/ 5198879 h 6556808"/>
              <a:gd name="connsiteX1" fmla="*/ 2452116 w 5701176"/>
              <a:gd name="connsiteY1" fmla="*/ 3025083 h 6556808"/>
              <a:gd name="connsiteX2" fmla="*/ 3052001 w 5701176"/>
              <a:gd name="connsiteY2" fmla="*/ 2423865 h 6556808"/>
              <a:gd name="connsiteX3" fmla="*/ 3052096 w 5701176"/>
              <a:gd name="connsiteY3" fmla="*/ 2424341 h 6556808"/>
              <a:gd name="connsiteX4" fmla="*/ 4846320 w 5701176"/>
              <a:gd name="connsiteY4" fmla="*/ 286741 h 6556808"/>
              <a:gd name="connsiteX5" fmla="*/ 5332286 w 5701176"/>
              <a:gd name="connsiteY5" fmla="*/ 8611 h 6556808"/>
              <a:gd name="connsiteX6" fmla="*/ 5698998 w 5701176"/>
              <a:gd name="connsiteY6" fmla="*/ 1137419 h 6556808"/>
              <a:gd name="connsiteX7" fmla="*/ 4080331 w 5701176"/>
              <a:gd name="connsiteY7" fmla="*/ 6479058 h 6556808"/>
              <a:gd name="connsiteX8" fmla="*/ 4041216 w 5701176"/>
              <a:gd name="connsiteY8" fmla="*/ 6547391 h 6556808"/>
              <a:gd name="connsiteX9" fmla="*/ 3970910 w 5701176"/>
              <a:gd name="connsiteY9" fmla="*/ 6555524 h 6556808"/>
              <a:gd name="connsiteX10" fmla="*/ 0 w 5701176"/>
              <a:gd name="connsiteY10" fmla="*/ 5198879 h 6556808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0688 w 5701176"/>
              <a:gd name="connsiteY8" fmla="*/ 6541598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01176" h="6555524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chemeClr val="bg1"/>
          </a:solidFill>
          <a:ln w="28575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>
              <a:latin typeface="Exo 2.0" panose="00000500000000000000" pitchFamily="50" charset="0"/>
            </a:endParaRPr>
          </a:p>
        </p:txBody>
      </p:sp>
      <p:sp>
        <p:nvSpPr>
          <p:cNvPr id="8" name="Google Shape;636;p33">
            <a:extLst>
              <a:ext uri="{FF2B5EF4-FFF2-40B4-BE49-F238E27FC236}">
                <a16:creationId xmlns:a16="http://schemas.microsoft.com/office/drawing/2014/main" id="{0C24A3F6-FC2D-838D-E8C1-A6554272E793}"/>
              </a:ext>
            </a:extLst>
          </p:cNvPr>
          <p:cNvSpPr/>
          <p:nvPr/>
        </p:nvSpPr>
        <p:spPr>
          <a:xfrm rot="18507626">
            <a:off x="-10645971" y="-7652842"/>
            <a:ext cx="15971676" cy="18365106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 cmpd="sng">
            <a:solidFill>
              <a:srgbClr val="FDAF18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Exo 2.0" panose="00000500000000000000" pitchFamily="50" charset="0"/>
              <a:ea typeface="Calibri"/>
              <a:cs typeface="Calibri"/>
              <a:sym typeface="Calibri"/>
            </a:endParaRPr>
          </a:p>
        </p:txBody>
      </p:sp>
      <p:grpSp>
        <p:nvGrpSpPr>
          <p:cNvPr id="72" name="Agrupar 71">
            <a:extLst>
              <a:ext uri="{FF2B5EF4-FFF2-40B4-BE49-F238E27FC236}">
                <a16:creationId xmlns:a16="http://schemas.microsoft.com/office/drawing/2014/main" id="{078AB7D3-102E-F332-2B08-C9B767BBD97B}"/>
              </a:ext>
            </a:extLst>
          </p:cNvPr>
          <p:cNvGrpSpPr/>
          <p:nvPr/>
        </p:nvGrpSpPr>
        <p:grpSpPr>
          <a:xfrm>
            <a:off x="6459793" y="1800225"/>
            <a:ext cx="4968000" cy="3257550"/>
            <a:chOff x="637747" y="1281224"/>
            <a:chExt cx="10672407" cy="4295553"/>
          </a:xfrm>
        </p:grpSpPr>
        <p:sp>
          <p:nvSpPr>
            <p:cNvPr id="40" name="Retângulo: Cantos Arredondados 39">
              <a:extLst>
                <a:ext uri="{FF2B5EF4-FFF2-40B4-BE49-F238E27FC236}">
                  <a16:creationId xmlns:a16="http://schemas.microsoft.com/office/drawing/2014/main" id="{771921F6-4A7B-FE37-1078-E3BA3F6A128F}"/>
                </a:ext>
              </a:extLst>
            </p:cNvPr>
            <p:cNvSpPr/>
            <p:nvPr/>
          </p:nvSpPr>
          <p:spPr>
            <a:xfrm>
              <a:off x="637747" y="1281224"/>
              <a:ext cx="1972411" cy="2793059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6" name="Retângulo: Cantos Arredondados 45">
              <a:extLst>
                <a:ext uri="{FF2B5EF4-FFF2-40B4-BE49-F238E27FC236}">
                  <a16:creationId xmlns:a16="http://schemas.microsoft.com/office/drawing/2014/main" id="{88FC3CD2-F002-19CA-8C76-968DF5A9CE41}"/>
                </a:ext>
              </a:extLst>
            </p:cNvPr>
            <p:cNvSpPr/>
            <p:nvPr/>
          </p:nvSpPr>
          <p:spPr>
            <a:xfrm>
              <a:off x="2808958" y="1281224"/>
              <a:ext cx="1972411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7" name="Retângulo: Cantos Arredondados 46">
              <a:extLst>
                <a:ext uri="{FF2B5EF4-FFF2-40B4-BE49-F238E27FC236}">
                  <a16:creationId xmlns:a16="http://schemas.microsoft.com/office/drawing/2014/main" id="{6242E32A-E70C-69D2-22B9-D5C9B2A71507}"/>
                </a:ext>
              </a:extLst>
            </p:cNvPr>
            <p:cNvSpPr/>
            <p:nvPr/>
          </p:nvSpPr>
          <p:spPr>
            <a:xfrm>
              <a:off x="4985220" y="1281224"/>
              <a:ext cx="1972411" cy="2793059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8" name="Retângulo: Cantos Arredondados 47">
              <a:extLst>
                <a:ext uri="{FF2B5EF4-FFF2-40B4-BE49-F238E27FC236}">
                  <a16:creationId xmlns:a16="http://schemas.microsoft.com/office/drawing/2014/main" id="{3C0BA632-9AF3-015D-8F45-DF27FDCD4262}"/>
                </a:ext>
              </a:extLst>
            </p:cNvPr>
            <p:cNvSpPr/>
            <p:nvPr/>
          </p:nvSpPr>
          <p:spPr>
            <a:xfrm>
              <a:off x="7161481" y="1281225"/>
              <a:ext cx="1972410" cy="798366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9" name="Retângulo: Cantos Arredondados 48">
              <a:extLst>
                <a:ext uri="{FF2B5EF4-FFF2-40B4-BE49-F238E27FC236}">
                  <a16:creationId xmlns:a16="http://schemas.microsoft.com/office/drawing/2014/main" id="{5FFC2EE0-5D96-145C-BFEE-C35D4844C8B3}"/>
                </a:ext>
              </a:extLst>
            </p:cNvPr>
            <p:cNvSpPr/>
            <p:nvPr/>
          </p:nvSpPr>
          <p:spPr>
            <a:xfrm>
              <a:off x="9337743" y="1281224"/>
              <a:ext cx="1972411" cy="2793059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0" name="Retângulo: Cantos Arredondados 49">
              <a:extLst>
                <a:ext uri="{FF2B5EF4-FFF2-40B4-BE49-F238E27FC236}">
                  <a16:creationId xmlns:a16="http://schemas.microsoft.com/office/drawing/2014/main" id="{894D51EC-1596-0242-62D9-FCB0465C4B70}"/>
                </a:ext>
              </a:extLst>
            </p:cNvPr>
            <p:cNvSpPr/>
            <p:nvPr/>
          </p:nvSpPr>
          <p:spPr>
            <a:xfrm>
              <a:off x="2808958" y="2786511"/>
              <a:ext cx="1972411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1" name="Retângulo: Cantos Arredondados 50">
              <a:extLst>
                <a:ext uri="{FF2B5EF4-FFF2-40B4-BE49-F238E27FC236}">
                  <a16:creationId xmlns:a16="http://schemas.microsoft.com/office/drawing/2014/main" id="{A04A33FE-34BC-7960-2A34-6E8503142479}"/>
                </a:ext>
              </a:extLst>
            </p:cNvPr>
            <p:cNvSpPr/>
            <p:nvPr/>
          </p:nvSpPr>
          <p:spPr>
            <a:xfrm>
              <a:off x="7161481" y="2295592"/>
              <a:ext cx="1972410" cy="1771593"/>
            </a:xfrm>
            <a:prstGeom prst="roundRect">
              <a:avLst>
                <a:gd name="adj" fmla="val 2395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2" name="Retângulo: Cantos Arredondados 51">
              <a:extLst>
                <a:ext uri="{FF2B5EF4-FFF2-40B4-BE49-F238E27FC236}">
                  <a16:creationId xmlns:a16="http://schemas.microsoft.com/office/drawing/2014/main" id="{72F46EA9-31E5-584F-0D7F-83F7706EFB63}"/>
                </a:ext>
              </a:extLst>
            </p:cNvPr>
            <p:cNvSpPr/>
            <p:nvPr/>
          </p:nvSpPr>
          <p:spPr>
            <a:xfrm>
              <a:off x="637748" y="4291797"/>
              <a:ext cx="5234278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3" name="Retângulo: Cantos Arredondados 52">
              <a:extLst>
                <a:ext uri="{FF2B5EF4-FFF2-40B4-BE49-F238E27FC236}">
                  <a16:creationId xmlns:a16="http://schemas.microsoft.com/office/drawing/2014/main" id="{77B65941-184E-D4D5-3E07-895C98F2A725}"/>
                </a:ext>
              </a:extLst>
            </p:cNvPr>
            <p:cNvSpPr/>
            <p:nvPr/>
          </p:nvSpPr>
          <p:spPr>
            <a:xfrm>
              <a:off x="6075876" y="4291797"/>
              <a:ext cx="5234278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54" name="CaixaDeTexto 53" hidden="1">
            <a:extLst>
              <a:ext uri="{FF2B5EF4-FFF2-40B4-BE49-F238E27FC236}">
                <a16:creationId xmlns:a16="http://schemas.microsoft.com/office/drawing/2014/main" id="{F2A58D98-2A03-B972-0AF8-F857D96AC028}"/>
              </a:ext>
            </a:extLst>
          </p:cNvPr>
          <p:cNvSpPr txBox="1"/>
          <p:nvPr/>
        </p:nvSpPr>
        <p:spPr>
          <a:xfrm>
            <a:off x="6459793" y="1800225"/>
            <a:ext cx="915804" cy="1348401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Parcerias principais</a:t>
            </a:r>
          </a:p>
        </p:txBody>
      </p:sp>
      <p:sp>
        <p:nvSpPr>
          <p:cNvPr id="55" name="CaixaDeTexto 54" hidden="1">
            <a:extLst>
              <a:ext uri="{FF2B5EF4-FFF2-40B4-BE49-F238E27FC236}">
                <a16:creationId xmlns:a16="http://schemas.microsoft.com/office/drawing/2014/main" id="{8D32630C-9B3F-33EC-35E1-E9E8E39CC847}"/>
              </a:ext>
            </a:extLst>
          </p:cNvPr>
          <p:cNvSpPr txBox="1"/>
          <p:nvPr/>
        </p:nvSpPr>
        <p:spPr>
          <a:xfrm>
            <a:off x="2814009" y="1285600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Atividades principais</a:t>
            </a:r>
          </a:p>
        </p:txBody>
      </p:sp>
      <p:sp>
        <p:nvSpPr>
          <p:cNvPr id="56" name="CaixaDeTexto 55" hidden="1">
            <a:extLst>
              <a:ext uri="{FF2B5EF4-FFF2-40B4-BE49-F238E27FC236}">
                <a16:creationId xmlns:a16="http://schemas.microsoft.com/office/drawing/2014/main" id="{EB886E4E-A5E3-81AA-E0B4-FF53848BCD57}"/>
              </a:ext>
            </a:extLst>
          </p:cNvPr>
          <p:cNvSpPr txBox="1"/>
          <p:nvPr/>
        </p:nvSpPr>
        <p:spPr>
          <a:xfrm>
            <a:off x="4980169" y="1285600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Proposta</a:t>
            </a:r>
            <a:br>
              <a:rPr lang="pt-BR" sz="1600" i="1" dirty="0"/>
            </a:br>
            <a:r>
              <a:rPr lang="pt-BR" sz="1600" i="1" dirty="0"/>
              <a:t>de valor</a:t>
            </a:r>
          </a:p>
        </p:txBody>
      </p:sp>
      <p:sp>
        <p:nvSpPr>
          <p:cNvPr id="57" name="CaixaDeTexto 56" hidden="1">
            <a:extLst>
              <a:ext uri="{FF2B5EF4-FFF2-40B4-BE49-F238E27FC236}">
                <a16:creationId xmlns:a16="http://schemas.microsoft.com/office/drawing/2014/main" id="{3E058BBE-F357-0DD9-F195-D96E17B34884}"/>
              </a:ext>
            </a:extLst>
          </p:cNvPr>
          <p:cNvSpPr txBox="1"/>
          <p:nvPr/>
        </p:nvSpPr>
        <p:spPr>
          <a:xfrm>
            <a:off x="7166532" y="1285600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Relacionamento com clientes</a:t>
            </a:r>
          </a:p>
        </p:txBody>
      </p:sp>
      <p:sp>
        <p:nvSpPr>
          <p:cNvPr id="58" name="CaixaDeTexto 57" hidden="1">
            <a:extLst>
              <a:ext uri="{FF2B5EF4-FFF2-40B4-BE49-F238E27FC236}">
                <a16:creationId xmlns:a16="http://schemas.microsoft.com/office/drawing/2014/main" id="{6645202C-0115-B0E7-CE8D-11930AA79230}"/>
              </a:ext>
            </a:extLst>
          </p:cNvPr>
          <p:cNvSpPr txBox="1"/>
          <p:nvPr/>
        </p:nvSpPr>
        <p:spPr>
          <a:xfrm>
            <a:off x="9342794" y="1285600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Segmento</a:t>
            </a:r>
            <a:br>
              <a:rPr lang="pt-BR" sz="1600" i="1" dirty="0"/>
            </a:br>
            <a:r>
              <a:rPr lang="pt-BR" sz="1600" i="1" dirty="0"/>
              <a:t>de clientes</a:t>
            </a:r>
          </a:p>
        </p:txBody>
      </p:sp>
      <p:sp>
        <p:nvSpPr>
          <p:cNvPr id="59" name="CaixaDeTexto 58" hidden="1">
            <a:extLst>
              <a:ext uri="{FF2B5EF4-FFF2-40B4-BE49-F238E27FC236}">
                <a16:creationId xmlns:a16="http://schemas.microsoft.com/office/drawing/2014/main" id="{D4B4101C-002E-7926-B950-A2374023DC91}"/>
              </a:ext>
            </a:extLst>
          </p:cNvPr>
          <p:cNvSpPr txBox="1"/>
          <p:nvPr/>
        </p:nvSpPr>
        <p:spPr>
          <a:xfrm>
            <a:off x="2814009" y="2793325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Recursos principais</a:t>
            </a:r>
          </a:p>
        </p:txBody>
      </p:sp>
      <p:sp>
        <p:nvSpPr>
          <p:cNvPr id="60" name="CaixaDeTexto 59" hidden="1">
            <a:extLst>
              <a:ext uri="{FF2B5EF4-FFF2-40B4-BE49-F238E27FC236}">
                <a16:creationId xmlns:a16="http://schemas.microsoft.com/office/drawing/2014/main" id="{FFCD80B1-CED3-753C-6B47-C1404B688116}"/>
              </a:ext>
            </a:extLst>
          </p:cNvPr>
          <p:cNvSpPr txBox="1"/>
          <p:nvPr/>
        </p:nvSpPr>
        <p:spPr>
          <a:xfrm>
            <a:off x="7155970" y="2793325"/>
            <a:ext cx="1967360" cy="609737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Canais</a:t>
            </a:r>
          </a:p>
        </p:txBody>
      </p:sp>
      <p:sp>
        <p:nvSpPr>
          <p:cNvPr id="61" name="CaixaDeTexto 60" hidden="1">
            <a:extLst>
              <a:ext uri="{FF2B5EF4-FFF2-40B4-BE49-F238E27FC236}">
                <a16:creationId xmlns:a16="http://schemas.microsoft.com/office/drawing/2014/main" id="{BBEA6E62-EA06-812A-5FC6-4BD4D510C597}"/>
              </a:ext>
            </a:extLst>
          </p:cNvPr>
          <p:cNvSpPr txBox="1"/>
          <p:nvPr/>
        </p:nvSpPr>
        <p:spPr>
          <a:xfrm>
            <a:off x="637747" y="4286026"/>
            <a:ext cx="5234278" cy="609737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Estrutura de custos</a:t>
            </a:r>
          </a:p>
        </p:txBody>
      </p:sp>
      <p:sp>
        <p:nvSpPr>
          <p:cNvPr id="62" name="CaixaDeTexto 61" hidden="1">
            <a:extLst>
              <a:ext uri="{FF2B5EF4-FFF2-40B4-BE49-F238E27FC236}">
                <a16:creationId xmlns:a16="http://schemas.microsoft.com/office/drawing/2014/main" id="{1E835CC0-C8D1-F5A4-984A-D68D1F6A6A56}"/>
              </a:ext>
            </a:extLst>
          </p:cNvPr>
          <p:cNvSpPr txBox="1"/>
          <p:nvPr/>
        </p:nvSpPr>
        <p:spPr>
          <a:xfrm>
            <a:off x="6075876" y="4286026"/>
            <a:ext cx="5234278" cy="609737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Fontes de receita</a:t>
            </a:r>
          </a:p>
        </p:txBody>
      </p:sp>
      <p:pic>
        <p:nvPicPr>
          <p:cNvPr id="63" name="Gráfico 62">
            <a:extLst>
              <a:ext uri="{FF2B5EF4-FFF2-40B4-BE49-F238E27FC236}">
                <a16:creationId xmlns:a16="http://schemas.microsoft.com/office/drawing/2014/main" id="{E2F751DA-4F84-25AB-FB6C-4133427726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40308" y="1998172"/>
            <a:ext cx="352425" cy="209550"/>
          </a:xfrm>
          <a:prstGeom prst="rect">
            <a:avLst/>
          </a:prstGeom>
        </p:spPr>
      </p:pic>
      <p:pic>
        <p:nvPicPr>
          <p:cNvPr id="64" name="Gráfico 63">
            <a:extLst>
              <a:ext uri="{FF2B5EF4-FFF2-40B4-BE49-F238E27FC236}">
                <a16:creationId xmlns:a16="http://schemas.microsoft.com/office/drawing/2014/main" id="{56BD2A75-8212-FBEB-55D6-C6849C2FB3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53356" y="1960072"/>
            <a:ext cx="352425" cy="285750"/>
          </a:xfrm>
          <a:prstGeom prst="rect">
            <a:avLst/>
          </a:prstGeom>
        </p:spPr>
      </p:pic>
      <p:pic>
        <p:nvPicPr>
          <p:cNvPr id="65" name="Gráfico 64">
            <a:extLst>
              <a:ext uri="{FF2B5EF4-FFF2-40B4-BE49-F238E27FC236}">
                <a16:creationId xmlns:a16="http://schemas.microsoft.com/office/drawing/2014/main" id="{43B4CA92-63CE-B94A-8CDF-A1E267F47B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90217" y="1969597"/>
            <a:ext cx="285750" cy="266700"/>
          </a:xfrm>
          <a:prstGeom prst="rect">
            <a:avLst/>
          </a:prstGeom>
        </p:spPr>
      </p:pic>
      <p:pic>
        <p:nvPicPr>
          <p:cNvPr id="66" name="Gráfico 65">
            <a:extLst>
              <a:ext uri="{FF2B5EF4-FFF2-40B4-BE49-F238E27FC236}">
                <a16:creationId xmlns:a16="http://schemas.microsoft.com/office/drawing/2014/main" id="{7D86A296-DEFF-397C-85EA-AA0BCBC322F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807677" y="1979122"/>
            <a:ext cx="285750" cy="247650"/>
          </a:xfrm>
          <a:prstGeom prst="rect">
            <a:avLst/>
          </a:prstGeom>
        </p:spPr>
      </p:pic>
      <p:pic>
        <p:nvPicPr>
          <p:cNvPr id="67" name="Gráfico 66">
            <a:extLst>
              <a:ext uri="{FF2B5EF4-FFF2-40B4-BE49-F238E27FC236}">
                <a16:creationId xmlns:a16="http://schemas.microsoft.com/office/drawing/2014/main" id="{2B909404-0C0A-BE5D-9BF6-D222BCEB019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792502" y="1979122"/>
            <a:ext cx="352425" cy="247650"/>
          </a:xfrm>
          <a:prstGeom prst="rect">
            <a:avLst/>
          </a:prstGeom>
        </p:spPr>
      </p:pic>
      <p:pic>
        <p:nvPicPr>
          <p:cNvPr id="68" name="Gráfico 67">
            <a:extLst>
              <a:ext uri="{FF2B5EF4-FFF2-40B4-BE49-F238E27FC236}">
                <a16:creationId xmlns:a16="http://schemas.microsoft.com/office/drawing/2014/main" id="{C8D40DE0-513D-D9E9-A89D-41242F7CE3C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786693" y="3069696"/>
            <a:ext cx="285750" cy="285750"/>
          </a:xfrm>
          <a:prstGeom prst="rect">
            <a:avLst/>
          </a:prstGeom>
        </p:spPr>
      </p:pic>
      <p:pic>
        <p:nvPicPr>
          <p:cNvPr id="69" name="Gráfico 68">
            <a:extLst>
              <a:ext uri="{FF2B5EF4-FFF2-40B4-BE49-F238E27FC236}">
                <a16:creationId xmlns:a16="http://schemas.microsoft.com/office/drawing/2014/main" id="{70ECF5E4-9287-7C44-34F6-511B344B0F1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769546" y="2692231"/>
            <a:ext cx="352425" cy="266700"/>
          </a:xfrm>
          <a:prstGeom prst="rect">
            <a:avLst/>
          </a:prstGeom>
        </p:spPr>
      </p:pic>
      <p:pic>
        <p:nvPicPr>
          <p:cNvPr id="70" name="Gráfico 69">
            <a:extLst>
              <a:ext uri="{FF2B5EF4-FFF2-40B4-BE49-F238E27FC236}">
                <a16:creationId xmlns:a16="http://schemas.microsoft.com/office/drawing/2014/main" id="{07F0909B-240E-B6A9-0AB0-3B7E1572958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468352" y="4198012"/>
            <a:ext cx="209550" cy="285750"/>
          </a:xfrm>
          <a:prstGeom prst="rect">
            <a:avLst/>
          </a:prstGeom>
        </p:spPr>
      </p:pic>
      <p:pic>
        <p:nvPicPr>
          <p:cNvPr id="71" name="Gráfico 70">
            <a:extLst>
              <a:ext uri="{FF2B5EF4-FFF2-40B4-BE49-F238E27FC236}">
                <a16:creationId xmlns:a16="http://schemas.microsoft.com/office/drawing/2014/main" id="{F2B5FA35-B923-403B-F051-246B97CC66B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0033303" y="4214381"/>
            <a:ext cx="352425" cy="247650"/>
          </a:xfrm>
          <a:prstGeom prst="rect">
            <a:avLst/>
          </a:prstGeom>
        </p:spPr>
      </p:pic>
      <p:pic>
        <p:nvPicPr>
          <p:cNvPr id="10" name="Gráfico 9" hidden="1">
            <a:extLst>
              <a:ext uri="{FF2B5EF4-FFF2-40B4-BE49-F238E27FC236}">
                <a16:creationId xmlns:a16="http://schemas.microsoft.com/office/drawing/2014/main" id="{72470027-D8CF-FCC6-80F1-CE59BEFCA343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41" name="CaixaDeTexto 40">
            <a:extLst>
              <a:ext uri="{FF2B5EF4-FFF2-40B4-BE49-F238E27FC236}">
                <a16:creationId xmlns:a16="http://schemas.microsoft.com/office/drawing/2014/main" id="{ADA10DBB-331A-46AC-973C-51AFB43D3965}"/>
              </a:ext>
            </a:extLst>
          </p:cNvPr>
          <p:cNvSpPr txBox="1"/>
          <p:nvPr/>
        </p:nvSpPr>
        <p:spPr>
          <a:xfrm>
            <a:off x="637747" y="2209437"/>
            <a:ext cx="4553134" cy="24391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1" u="none" strike="noStrike" kern="1200" cap="none" spc="0" normalizeH="0" baseline="0" noProof="0" dirty="0">
                <a:ln w="12700">
                  <a:solidFill>
                    <a:schemeClr val="tx2"/>
                  </a:solidFill>
                </a:ln>
                <a:noFill/>
                <a:effectLst/>
                <a:uLnTx/>
                <a:uFillTx/>
                <a:latin typeface="Exo 2.0 extra bold"/>
                <a:ea typeface="+mn-ea"/>
                <a:cs typeface="+mn-cs"/>
              </a:rPr>
              <a:t>03</a:t>
            </a:r>
            <a:endParaRPr kumimoji="0" lang="pt-BR" sz="3600" b="1" i="1" u="none" strike="noStrike" kern="1200" cap="none" spc="0" normalizeH="0" baseline="0" noProof="0" dirty="0">
              <a:ln w="12700">
                <a:solidFill>
                  <a:schemeClr val="tx2"/>
                </a:solidFill>
              </a:ln>
              <a:noFill/>
              <a:effectLst/>
              <a:uLnTx/>
              <a:uFillTx/>
              <a:latin typeface="Exo 2.0" panose="000005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1" u="none" strike="noStrike" kern="1200" cap="none" spc="0" normalizeH="0" baseline="0" noProof="0" dirty="0">
                <a:ln w="12700"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Exo 2.0" panose="00000500000000000000" pitchFamily="50" charset="0"/>
                <a:ea typeface="+mn-ea"/>
                <a:cs typeface="+mn-cs"/>
              </a:rPr>
              <a:t>Canais</a:t>
            </a:r>
          </a:p>
          <a:p>
            <a:pPr>
              <a:lnSpc>
                <a:spcPts val="4500"/>
              </a:lnSpc>
              <a:defRPr/>
            </a:pPr>
            <a:r>
              <a:rPr lang="pt-BR" sz="2400" dirty="0">
                <a:latin typeface="Nunito" pitchFamily="2" charset="77"/>
                <a:sym typeface="Exo 2"/>
              </a:rPr>
              <a:t>Como vamos nos comunicar com os nossos clientes?</a:t>
            </a:r>
            <a:endParaRPr lang="pt-BR" sz="2400" dirty="0">
              <a:latin typeface="Nunito" pitchFamily="2" charset="77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pt-BR" sz="1600" dirty="0">
              <a:ea typeface="Exo 2"/>
              <a:cs typeface="Exo 2"/>
              <a:sym typeface="Exo 2"/>
            </a:endParaRPr>
          </a:p>
        </p:txBody>
      </p:sp>
      <p:sp>
        <p:nvSpPr>
          <p:cNvPr id="73" name="CaixaDeTexto 72">
            <a:extLst>
              <a:ext uri="{FF2B5EF4-FFF2-40B4-BE49-F238E27FC236}">
                <a16:creationId xmlns:a16="http://schemas.microsoft.com/office/drawing/2014/main" id="{688F1202-E5FB-1E54-4615-5213F8495D28}"/>
              </a:ext>
            </a:extLst>
          </p:cNvPr>
          <p:cNvSpPr txBox="1"/>
          <p:nvPr/>
        </p:nvSpPr>
        <p:spPr>
          <a:xfrm>
            <a:off x="9497688" y="3059747"/>
            <a:ext cx="9159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 dirty="0">
                <a:sym typeface="Exo 2"/>
              </a:rPr>
              <a:t>Loja física para a pessoa comprar os produtos e entrega via delivery.</a:t>
            </a:r>
          </a:p>
        </p:txBody>
      </p:sp>
      <p:sp>
        <p:nvSpPr>
          <p:cNvPr id="74" name="Gráfico 8">
            <a:extLst>
              <a:ext uri="{FF2B5EF4-FFF2-40B4-BE49-F238E27FC236}">
                <a16:creationId xmlns:a16="http://schemas.microsoft.com/office/drawing/2014/main" id="{3B916D2B-B4CF-6D6E-13D5-3888D182D49D}"/>
              </a:ext>
            </a:extLst>
          </p:cNvPr>
          <p:cNvSpPr/>
          <p:nvPr/>
        </p:nvSpPr>
        <p:spPr>
          <a:xfrm rot="3002956">
            <a:off x="10550379" y="4708214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accent4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1B600ED7-BAA9-8AA7-2ECB-B8F3CED54F44}"/>
              </a:ext>
            </a:extLst>
          </p:cNvPr>
          <p:cNvSpPr txBox="1"/>
          <p:nvPr/>
        </p:nvSpPr>
        <p:spPr>
          <a:xfrm>
            <a:off x="11390045" y="6181223"/>
            <a:ext cx="4347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 algn="r"/>
              <a:t>44</a:t>
            </a:fld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62931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18900000" scaled="1"/>
        </a:grad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áfico 2">
            <a:extLst>
              <a:ext uri="{FF2B5EF4-FFF2-40B4-BE49-F238E27FC236}">
                <a16:creationId xmlns:a16="http://schemas.microsoft.com/office/drawing/2014/main" id="{B8E7D826-2CFF-54E2-92B8-FD339D61DB33}"/>
              </a:ext>
            </a:extLst>
          </p:cNvPr>
          <p:cNvSpPr/>
          <p:nvPr/>
        </p:nvSpPr>
        <p:spPr>
          <a:xfrm rot="4557650" flipH="1">
            <a:off x="6493335" y="-3470862"/>
            <a:ext cx="12333706" cy="14181971"/>
          </a:xfrm>
          <a:custGeom>
            <a:avLst/>
            <a:gdLst>
              <a:gd name="connsiteX0" fmla="*/ 0 w 5701176"/>
              <a:gd name="connsiteY0" fmla="*/ 5198879 h 6517995"/>
              <a:gd name="connsiteX1" fmla="*/ 2452116 w 5701176"/>
              <a:gd name="connsiteY1" fmla="*/ 3025083 h 6517995"/>
              <a:gd name="connsiteX2" fmla="*/ 3052001 w 5701176"/>
              <a:gd name="connsiteY2" fmla="*/ 2423865 h 6517995"/>
              <a:gd name="connsiteX3" fmla="*/ 3052096 w 5701176"/>
              <a:gd name="connsiteY3" fmla="*/ 2424341 h 6517995"/>
              <a:gd name="connsiteX4" fmla="*/ 4846320 w 5701176"/>
              <a:gd name="connsiteY4" fmla="*/ 286741 h 6517995"/>
              <a:gd name="connsiteX5" fmla="*/ 5332286 w 5701176"/>
              <a:gd name="connsiteY5" fmla="*/ 8611 h 6517995"/>
              <a:gd name="connsiteX6" fmla="*/ 5698998 w 5701176"/>
              <a:gd name="connsiteY6" fmla="*/ 1137419 h 6517995"/>
              <a:gd name="connsiteX7" fmla="*/ 4057364 w 5701176"/>
              <a:gd name="connsiteY7" fmla="*/ 6517996 h 6517995"/>
              <a:gd name="connsiteX8" fmla="*/ 4053364 w 5701176"/>
              <a:gd name="connsiteY8" fmla="*/ 6508090 h 6517995"/>
              <a:gd name="connsiteX9" fmla="*/ 4057364 w 5701176"/>
              <a:gd name="connsiteY9" fmla="*/ 6517996 h 6517995"/>
              <a:gd name="connsiteX10" fmla="*/ 0 w 5701176"/>
              <a:gd name="connsiteY10" fmla="*/ 5198879 h 6517995"/>
              <a:gd name="connsiteX0" fmla="*/ 0 w 5701176"/>
              <a:gd name="connsiteY0" fmla="*/ 5198879 h 6527879"/>
              <a:gd name="connsiteX1" fmla="*/ 2452116 w 5701176"/>
              <a:gd name="connsiteY1" fmla="*/ 3025083 h 6527879"/>
              <a:gd name="connsiteX2" fmla="*/ 3052001 w 5701176"/>
              <a:gd name="connsiteY2" fmla="*/ 2423865 h 6527879"/>
              <a:gd name="connsiteX3" fmla="*/ 3052096 w 5701176"/>
              <a:gd name="connsiteY3" fmla="*/ 2424341 h 6527879"/>
              <a:gd name="connsiteX4" fmla="*/ 4846320 w 5701176"/>
              <a:gd name="connsiteY4" fmla="*/ 286741 h 6527879"/>
              <a:gd name="connsiteX5" fmla="*/ 5332286 w 5701176"/>
              <a:gd name="connsiteY5" fmla="*/ 8611 h 6527879"/>
              <a:gd name="connsiteX6" fmla="*/ 5698998 w 5701176"/>
              <a:gd name="connsiteY6" fmla="*/ 1137419 h 6527879"/>
              <a:gd name="connsiteX7" fmla="*/ 4057364 w 5701176"/>
              <a:gd name="connsiteY7" fmla="*/ 6517996 h 6527879"/>
              <a:gd name="connsiteX8" fmla="*/ 4053364 w 5701176"/>
              <a:gd name="connsiteY8" fmla="*/ 6508090 h 6527879"/>
              <a:gd name="connsiteX9" fmla="*/ 4072193 w 5701176"/>
              <a:gd name="connsiteY9" fmla="*/ 6527879 h 6527879"/>
              <a:gd name="connsiteX10" fmla="*/ 0 w 5701176"/>
              <a:gd name="connsiteY10" fmla="*/ 5198879 h 6527879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3364 w 5701176"/>
              <a:gd name="connsiteY8" fmla="*/ 650809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4407 w 5701176"/>
              <a:gd name="connsiteY7" fmla="*/ 6520062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4261"/>
              <a:gd name="connsiteX1" fmla="*/ 2452116 w 5701176"/>
              <a:gd name="connsiteY1" fmla="*/ 3025083 h 6554261"/>
              <a:gd name="connsiteX2" fmla="*/ 3052001 w 5701176"/>
              <a:gd name="connsiteY2" fmla="*/ 2423865 h 6554261"/>
              <a:gd name="connsiteX3" fmla="*/ 3052096 w 5701176"/>
              <a:gd name="connsiteY3" fmla="*/ 2424341 h 6554261"/>
              <a:gd name="connsiteX4" fmla="*/ 4846320 w 5701176"/>
              <a:gd name="connsiteY4" fmla="*/ 286741 h 6554261"/>
              <a:gd name="connsiteX5" fmla="*/ 5332286 w 5701176"/>
              <a:gd name="connsiteY5" fmla="*/ 8611 h 6554261"/>
              <a:gd name="connsiteX6" fmla="*/ 5698998 w 5701176"/>
              <a:gd name="connsiteY6" fmla="*/ 1137419 h 6554261"/>
              <a:gd name="connsiteX7" fmla="*/ 4054407 w 5701176"/>
              <a:gd name="connsiteY7" fmla="*/ 6520062 h 6554261"/>
              <a:gd name="connsiteX8" fmla="*/ 4051506 w 5701176"/>
              <a:gd name="connsiteY8" fmla="*/ 6541960 h 6554261"/>
              <a:gd name="connsiteX9" fmla="*/ 4019325 w 5701176"/>
              <a:gd name="connsiteY9" fmla="*/ 6554261 h 6554261"/>
              <a:gd name="connsiteX10" fmla="*/ 0 w 5701176"/>
              <a:gd name="connsiteY10" fmla="*/ 5198879 h 6554261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54407 w 5701176"/>
              <a:gd name="connsiteY7" fmla="*/ 6520062 h 6556492"/>
              <a:gd name="connsiteX8" fmla="*/ 4051506 w 5701176"/>
              <a:gd name="connsiteY8" fmla="*/ 6541960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9191"/>
              <a:gd name="connsiteX1" fmla="*/ 2452116 w 5701176"/>
              <a:gd name="connsiteY1" fmla="*/ 3025083 h 6559191"/>
              <a:gd name="connsiteX2" fmla="*/ 3052001 w 5701176"/>
              <a:gd name="connsiteY2" fmla="*/ 2423865 h 6559191"/>
              <a:gd name="connsiteX3" fmla="*/ 3052096 w 5701176"/>
              <a:gd name="connsiteY3" fmla="*/ 2424341 h 6559191"/>
              <a:gd name="connsiteX4" fmla="*/ 4846320 w 5701176"/>
              <a:gd name="connsiteY4" fmla="*/ 286741 h 6559191"/>
              <a:gd name="connsiteX5" fmla="*/ 5332286 w 5701176"/>
              <a:gd name="connsiteY5" fmla="*/ 8611 h 6559191"/>
              <a:gd name="connsiteX6" fmla="*/ 5698998 w 5701176"/>
              <a:gd name="connsiteY6" fmla="*/ 1137419 h 6559191"/>
              <a:gd name="connsiteX7" fmla="*/ 4054407 w 5701176"/>
              <a:gd name="connsiteY7" fmla="*/ 6520062 h 6559191"/>
              <a:gd name="connsiteX8" fmla="*/ 4039435 w 5701176"/>
              <a:gd name="connsiteY8" fmla="*/ 6557439 h 6559191"/>
              <a:gd name="connsiteX9" fmla="*/ 3999756 w 5701176"/>
              <a:gd name="connsiteY9" fmla="*/ 6556492 h 6559191"/>
              <a:gd name="connsiteX10" fmla="*/ 0 w 5701176"/>
              <a:gd name="connsiteY10" fmla="*/ 5198879 h 6559191"/>
              <a:gd name="connsiteX0" fmla="*/ 0 w 5701176"/>
              <a:gd name="connsiteY0" fmla="*/ 5198879 h 6560738"/>
              <a:gd name="connsiteX1" fmla="*/ 2452116 w 5701176"/>
              <a:gd name="connsiteY1" fmla="*/ 3025083 h 6560738"/>
              <a:gd name="connsiteX2" fmla="*/ 3052001 w 5701176"/>
              <a:gd name="connsiteY2" fmla="*/ 2423865 h 6560738"/>
              <a:gd name="connsiteX3" fmla="*/ 3052096 w 5701176"/>
              <a:gd name="connsiteY3" fmla="*/ 2424341 h 6560738"/>
              <a:gd name="connsiteX4" fmla="*/ 4846320 w 5701176"/>
              <a:gd name="connsiteY4" fmla="*/ 286741 h 6560738"/>
              <a:gd name="connsiteX5" fmla="*/ 5332286 w 5701176"/>
              <a:gd name="connsiteY5" fmla="*/ 8611 h 6560738"/>
              <a:gd name="connsiteX6" fmla="*/ 5698998 w 5701176"/>
              <a:gd name="connsiteY6" fmla="*/ 1137419 h 6560738"/>
              <a:gd name="connsiteX7" fmla="*/ 4066720 w 5701176"/>
              <a:gd name="connsiteY7" fmla="*/ 6497373 h 6560738"/>
              <a:gd name="connsiteX8" fmla="*/ 4039435 w 5701176"/>
              <a:gd name="connsiteY8" fmla="*/ 6557439 h 6560738"/>
              <a:gd name="connsiteX9" fmla="*/ 3999756 w 5701176"/>
              <a:gd name="connsiteY9" fmla="*/ 6556492 h 6560738"/>
              <a:gd name="connsiteX10" fmla="*/ 0 w 5701176"/>
              <a:gd name="connsiteY10" fmla="*/ 5198879 h 6560738"/>
              <a:gd name="connsiteX0" fmla="*/ 0 w 5701176"/>
              <a:gd name="connsiteY0" fmla="*/ 5198879 h 6561432"/>
              <a:gd name="connsiteX1" fmla="*/ 2452116 w 5701176"/>
              <a:gd name="connsiteY1" fmla="*/ 3025083 h 6561432"/>
              <a:gd name="connsiteX2" fmla="*/ 3052001 w 5701176"/>
              <a:gd name="connsiteY2" fmla="*/ 2423865 h 6561432"/>
              <a:gd name="connsiteX3" fmla="*/ 3052096 w 5701176"/>
              <a:gd name="connsiteY3" fmla="*/ 2424341 h 6561432"/>
              <a:gd name="connsiteX4" fmla="*/ 4846320 w 5701176"/>
              <a:gd name="connsiteY4" fmla="*/ 286741 h 6561432"/>
              <a:gd name="connsiteX5" fmla="*/ 5332286 w 5701176"/>
              <a:gd name="connsiteY5" fmla="*/ 8611 h 6561432"/>
              <a:gd name="connsiteX6" fmla="*/ 5698998 w 5701176"/>
              <a:gd name="connsiteY6" fmla="*/ 1137419 h 6561432"/>
              <a:gd name="connsiteX7" fmla="*/ 4095930 w 5701176"/>
              <a:gd name="connsiteY7" fmla="*/ 6487524 h 6561432"/>
              <a:gd name="connsiteX8" fmla="*/ 4039435 w 5701176"/>
              <a:gd name="connsiteY8" fmla="*/ 6557439 h 6561432"/>
              <a:gd name="connsiteX9" fmla="*/ 3999756 w 5701176"/>
              <a:gd name="connsiteY9" fmla="*/ 6556492 h 6561432"/>
              <a:gd name="connsiteX10" fmla="*/ 0 w 5701176"/>
              <a:gd name="connsiteY10" fmla="*/ 5198879 h 6561432"/>
              <a:gd name="connsiteX0" fmla="*/ 0 w 5701176"/>
              <a:gd name="connsiteY0" fmla="*/ 5198879 h 6562035"/>
              <a:gd name="connsiteX1" fmla="*/ 2452116 w 5701176"/>
              <a:gd name="connsiteY1" fmla="*/ 3025083 h 6562035"/>
              <a:gd name="connsiteX2" fmla="*/ 3052001 w 5701176"/>
              <a:gd name="connsiteY2" fmla="*/ 2423865 h 6562035"/>
              <a:gd name="connsiteX3" fmla="*/ 3052096 w 5701176"/>
              <a:gd name="connsiteY3" fmla="*/ 2424341 h 6562035"/>
              <a:gd name="connsiteX4" fmla="*/ 4846320 w 5701176"/>
              <a:gd name="connsiteY4" fmla="*/ 286741 h 6562035"/>
              <a:gd name="connsiteX5" fmla="*/ 5332286 w 5701176"/>
              <a:gd name="connsiteY5" fmla="*/ 8611 h 6562035"/>
              <a:gd name="connsiteX6" fmla="*/ 5698998 w 5701176"/>
              <a:gd name="connsiteY6" fmla="*/ 1137419 h 6562035"/>
              <a:gd name="connsiteX7" fmla="*/ 4080331 w 5701176"/>
              <a:gd name="connsiteY7" fmla="*/ 6479058 h 6562035"/>
              <a:gd name="connsiteX8" fmla="*/ 4039435 w 5701176"/>
              <a:gd name="connsiteY8" fmla="*/ 6557439 h 6562035"/>
              <a:gd name="connsiteX9" fmla="*/ 3999756 w 5701176"/>
              <a:gd name="connsiteY9" fmla="*/ 6556492 h 6562035"/>
              <a:gd name="connsiteX10" fmla="*/ 0 w 5701176"/>
              <a:gd name="connsiteY10" fmla="*/ 5198879 h 6562035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80331 w 5701176"/>
              <a:gd name="connsiteY7" fmla="*/ 6479058 h 6556492"/>
              <a:gd name="connsiteX8" fmla="*/ 4041216 w 5701176"/>
              <a:gd name="connsiteY8" fmla="*/ 6547391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1216 w 5701176"/>
              <a:gd name="connsiteY8" fmla="*/ 6547391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  <a:gd name="connsiteX0" fmla="*/ 0 w 5701176"/>
              <a:gd name="connsiteY0" fmla="*/ 5198879 h 6556808"/>
              <a:gd name="connsiteX1" fmla="*/ 2452116 w 5701176"/>
              <a:gd name="connsiteY1" fmla="*/ 3025083 h 6556808"/>
              <a:gd name="connsiteX2" fmla="*/ 3052001 w 5701176"/>
              <a:gd name="connsiteY2" fmla="*/ 2423865 h 6556808"/>
              <a:gd name="connsiteX3" fmla="*/ 3052096 w 5701176"/>
              <a:gd name="connsiteY3" fmla="*/ 2424341 h 6556808"/>
              <a:gd name="connsiteX4" fmla="*/ 4846320 w 5701176"/>
              <a:gd name="connsiteY4" fmla="*/ 286741 h 6556808"/>
              <a:gd name="connsiteX5" fmla="*/ 5332286 w 5701176"/>
              <a:gd name="connsiteY5" fmla="*/ 8611 h 6556808"/>
              <a:gd name="connsiteX6" fmla="*/ 5698998 w 5701176"/>
              <a:gd name="connsiteY6" fmla="*/ 1137419 h 6556808"/>
              <a:gd name="connsiteX7" fmla="*/ 4080331 w 5701176"/>
              <a:gd name="connsiteY7" fmla="*/ 6479058 h 6556808"/>
              <a:gd name="connsiteX8" fmla="*/ 4041216 w 5701176"/>
              <a:gd name="connsiteY8" fmla="*/ 6547391 h 6556808"/>
              <a:gd name="connsiteX9" fmla="*/ 3970910 w 5701176"/>
              <a:gd name="connsiteY9" fmla="*/ 6555524 h 6556808"/>
              <a:gd name="connsiteX10" fmla="*/ 0 w 5701176"/>
              <a:gd name="connsiteY10" fmla="*/ 5198879 h 6556808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0688 w 5701176"/>
              <a:gd name="connsiteY8" fmla="*/ 6541598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01176" h="6555524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chemeClr val="bg1"/>
          </a:solidFill>
          <a:ln w="28575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>
              <a:latin typeface="Exo 2.0" panose="00000500000000000000" pitchFamily="50" charset="0"/>
            </a:endParaRPr>
          </a:p>
        </p:txBody>
      </p:sp>
      <p:sp>
        <p:nvSpPr>
          <p:cNvPr id="8" name="Google Shape;636;p33">
            <a:extLst>
              <a:ext uri="{FF2B5EF4-FFF2-40B4-BE49-F238E27FC236}">
                <a16:creationId xmlns:a16="http://schemas.microsoft.com/office/drawing/2014/main" id="{0C24A3F6-FC2D-838D-E8C1-A6554272E793}"/>
              </a:ext>
            </a:extLst>
          </p:cNvPr>
          <p:cNvSpPr/>
          <p:nvPr/>
        </p:nvSpPr>
        <p:spPr>
          <a:xfrm rot="5400000" flipH="1">
            <a:off x="6763527" y="-4612013"/>
            <a:ext cx="15971676" cy="18365106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 cmpd="sng">
            <a:solidFill>
              <a:srgbClr val="FDAF18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Exo 2.0" panose="00000500000000000000" pitchFamily="50" charset="0"/>
              <a:ea typeface="Calibri"/>
              <a:cs typeface="Calibri"/>
              <a:sym typeface="Calibri"/>
            </a:endParaRPr>
          </a:p>
        </p:txBody>
      </p:sp>
      <p:grpSp>
        <p:nvGrpSpPr>
          <p:cNvPr id="72" name="Agrupar 71">
            <a:extLst>
              <a:ext uri="{FF2B5EF4-FFF2-40B4-BE49-F238E27FC236}">
                <a16:creationId xmlns:a16="http://schemas.microsoft.com/office/drawing/2014/main" id="{078AB7D3-102E-F332-2B08-C9B767BBD97B}"/>
              </a:ext>
            </a:extLst>
          </p:cNvPr>
          <p:cNvGrpSpPr/>
          <p:nvPr/>
        </p:nvGrpSpPr>
        <p:grpSpPr>
          <a:xfrm>
            <a:off x="744793" y="1800224"/>
            <a:ext cx="4968000" cy="3257551"/>
            <a:chOff x="637747" y="1281223"/>
            <a:chExt cx="10672407" cy="4295554"/>
          </a:xfrm>
        </p:grpSpPr>
        <p:sp>
          <p:nvSpPr>
            <p:cNvPr id="40" name="Retângulo: Cantos Arredondados 39">
              <a:extLst>
                <a:ext uri="{FF2B5EF4-FFF2-40B4-BE49-F238E27FC236}">
                  <a16:creationId xmlns:a16="http://schemas.microsoft.com/office/drawing/2014/main" id="{771921F6-4A7B-FE37-1078-E3BA3F6A128F}"/>
                </a:ext>
              </a:extLst>
            </p:cNvPr>
            <p:cNvSpPr/>
            <p:nvPr/>
          </p:nvSpPr>
          <p:spPr>
            <a:xfrm>
              <a:off x="637747" y="1281224"/>
              <a:ext cx="1972411" cy="2793059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6" name="Retângulo: Cantos Arredondados 45">
              <a:extLst>
                <a:ext uri="{FF2B5EF4-FFF2-40B4-BE49-F238E27FC236}">
                  <a16:creationId xmlns:a16="http://schemas.microsoft.com/office/drawing/2014/main" id="{88FC3CD2-F002-19CA-8C76-968DF5A9CE41}"/>
                </a:ext>
              </a:extLst>
            </p:cNvPr>
            <p:cNvSpPr/>
            <p:nvPr/>
          </p:nvSpPr>
          <p:spPr>
            <a:xfrm>
              <a:off x="2808958" y="1281224"/>
              <a:ext cx="1972411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7" name="Retângulo: Cantos Arredondados 46">
              <a:extLst>
                <a:ext uri="{FF2B5EF4-FFF2-40B4-BE49-F238E27FC236}">
                  <a16:creationId xmlns:a16="http://schemas.microsoft.com/office/drawing/2014/main" id="{6242E32A-E70C-69D2-22B9-D5C9B2A71507}"/>
                </a:ext>
              </a:extLst>
            </p:cNvPr>
            <p:cNvSpPr/>
            <p:nvPr/>
          </p:nvSpPr>
          <p:spPr>
            <a:xfrm>
              <a:off x="4985220" y="1281224"/>
              <a:ext cx="1972411" cy="2793059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8" name="Retângulo: Cantos Arredondados 47">
              <a:extLst>
                <a:ext uri="{FF2B5EF4-FFF2-40B4-BE49-F238E27FC236}">
                  <a16:creationId xmlns:a16="http://schemas.microsoft.com/office/drawing/2014/main" id="{3C0BA632-9AF3-015D-8F45-DF27FDCD4262}"/>
                </a:ext>
              </a:extLst>
            </p:cNvPr>
            <p:cNvSpPr/>
            <p:nvPr/>
          </p:nvSpPr>
          <p:spPr>
            <a:xfrm>
              <a:off x="7161481" y="1281223"/>
              <a:ext cx="1972410" cy="1830479"/>
            </a:xfrm>
            <a:prstGeom prst="roundRect">
              <a:avLst>
                <a:gd name="adj" fmla="val 2395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9" name="Retângulo: Cantos Arredondados 48">
              <a:extLst>
                <a:ext uri="{FF2B5EF4-FFF2-40B4-BE49-F238E27FC236}">
                  <a16:creationId xmlns:a16="http://schemas.microsoft.com/office/drawing/2014/main" id="{5FFC2EE0-5D96-145C-BFEE-C35D4844C8B3}"/>
                </a:ext>
              </a:extLst>
            </p:cNvPr>
            <p:cNvSpPr/>
            <p:nvPr/>
          </p:nvSpPr>
          <p:spPr>
            <a:xfrm>
              <a:off x="9337743" y="1281224"/>
              <a:ext cx="1972411" cy="2793059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0" name="Retângulo: Cantos Arredondados 49">
              <a:extLst>
                <a:ext uri="{FF2B5EF4-FFF2-40B4-BE49-F238E27FC236}">
                  <a16:creationId xmlns:a16="http://schemas.microsoft.com/office/drawing/2014/main" id="{894D51EC-1596-0242-62D9-FCB0465C4B70}"/>
                </a:ext>
              </a:extLst>
            </p:cNvPr>
            <p:cNvSpPr/>
            <p:nvPr/>
          </p:nvSpPr>
          <p:spPr>
            <a:xfrm>
              <a:off x="2808958" y="2786511"/>
              <a:ext cx="1972411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1" name="Retângulo: Cantos Arredondados 50">
              <a:extLst>
                <a:ext uri="{FF2B5EF4-FFF2-40B4-BE49-F238E27FC236}">
                  <a16:creationId xmlns:a16="http://schemas.microsoft.com/office/drawing/2014/main" id="{A04A33FE-34BC-7960-2A34-6E8503142479}"/>
                </a:ext>
              </a:extLst>
            </p:cNvPr>
            <p:cNvSpPr/>
            <p:nvPr/>
          </p:nvSpPr>
          <p:spPr>
            <a:xfrm>
              <a:off x="7161481" y="3332009"/>
              <a:ext cx="1972410" cy="739482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2" name="Retângulo: Cantos Arredondados 51">
              <a:extLst>
                <a:ext uri="{FF2B5EF4-FFF2-40B4-BE49-F238E27FC236}">
                  <a16:creationId xmlns:a16="http://schemas.microsoft.com/office/drawing/2014/main" id="{72F46EA9-31E5-584F-0D7F-83F7706EFB63}"/>
                </a:ext>
              </a:extLst>
            </p:cNvPr>
            <p:cNvSpPr/>
            <p:nvPr/>
          </p:nvSpPr>
          <p:spPr>
            <a:xfrm>
              <a:off x="637748" y="4291797"/>
              <a:ext cx="5234278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3" name="Retângulo: Cantos Arredondados 52">
              <a:extLst>
                <a:ext uri="{FF2B5EF4-FFF2-40B4-BE49-F238E27FC236}">
                  <a16:creationId xmlns:a16="http://schemas.microsoft.com/office/drawing/2014/main" id="{77B65941-184E-D4D5-3E07-895C98F2A725}"/>
                </a:ext>
              </a:extLst>
            </p:cNvPr>
            <p:cNvSpPr/>
            <p:nvPr/>
          </p:nvSpPr>
          <p:spPr>
            <a:xfrm>
              <a:off x="6075876" y="4291797"/>
              <a:ext cx="5234278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54" name="CaixaDeTexto 53" hidden="1">
            <a:extLst>
              <a:ext uri="{FF2B5EF4-FFF2-40B4-BE49-F238E27FC236}">
                <a16:creationId xmlns:a16="http://schemas.microsoft.com/office/drawing/2014/main" id="{F2A58D98-2A03-B972-0AF8-F857D96AC028}"/>
              </a:ext>
            </a:extLst>
          </p:cNvPr>
          <p:cNvSpPr txBox="1"/>
          <p:nvPr/>
        </p:nvSpPr>
        <p:spPr>
          <a:xfrm>
            <a:off x="6459793" y="1800225"/>
            <a:ext cx="915804" cy="1348401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Parcerias principais</a:t>
            </a:r>
          </a:p>
        </p:txBody>
      </p:sp>
      <p:sp>
        <p:nvSpPr>
          <p:cNvPr id="55" name="CaixaDeTexto 54" hidden="1">
            <a:extLst>
              <a:ext uri="{FF2B5EF4-FFF2-40B4-BE49-F238E27FC236}">
                <a16:creationId xmlns:a16="http://schemas.microsoft.com/office/drawing/2014/main" id="{8D32630C-9B3F-33EC-35E1-E9E8E39CC847}"/>
              </a:ext>
            </a:extLst>
          </p:cNvPr>
          <p:cNvSpPr txBox="1"/>
          <p:nvPr/>
        </p:nvSpPr>
        <p:spPr>
          <a:xfrm>
            <a:off x="2814009" y="1285600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Atividades principais</a:t>
            </a:r>
          </a:p>
        </p:txBody>
      </p:sp>
      <p:sp>
        <p:nvSpPr>
          <p:cNvPr id="56" name="CaixaDeTexto 55" hidden="1">
            <a:extLst>
              <a:ext uri="{FF2B5EF4-FFF2-40B4-BE49-F238E27FC236}">
                <a16:creationId xmlns:a16="http://schemas.microsoft.com/office/drawing/2014/main" id="{EB886E4E-A5E3-81AA-E0B4-FF53848BCD57}"/>
              </a:ext>
            </a:extLst>
          </p:cNvPr>
          <p:cNvSpPr txBox="1"/>
          <p:nvPr/>
        </p:nvSpPr>
        <p:spPr>
          <a:xfrm>
            <a:off x="4980169" y="1285600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Proposta</a:t>
            </a:r>
            <a:br>
              <a:rPr lang="pt-BR" sz="1600" i="1" dirty="0"/>
            </a:br>
            <a:r>
              <a:rPr lang="pt-BR" sz="1600" i="1" dirty="0"/>
              <a:t>de valor</a:t>
            </a:r>
          </a:p>
        </p:txBody>
      </p:sp>
      <p:sp>
        <p:nvSpPr>
          <p:cNvPr id="57" name="CaixaDeTexto 56" hidden="1">
            <a:extLst>
              <a:ext uri="{FF2B5EF4-FFF2-40B4-BE49-F238E27FC236}">
                <a16:creationId xmlns:a16="http://schemas.microsoft.com/office/drawing/2014/main" id="{3E058BBE-F357-0DD9-F195-D96E17B34884}"/>
              </a:ext>
            </a:extLst>
          </p:cNvPr>
          <p:cNvSpPr txBox="1"/>
          <p:nvPr/>
        </p:nvSpPr>
        <p:spPr>
          <a:xfrm>
            <a:off x="7166532" y="1285600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Relacionamento com clientes</a:t>
            </a:r>
          </a:p>
        </p:txBody>
      </p:sp>
      <p:sp>
        <p:nvSpPr>
          <p:cNvPr id="58" name="CaixaDeTexto 57" hidden="1">
            <a:extLst>
              <a:ext uri="{FF2B5EF4-FFF2-40B4-BE49-F238E27FC236}">
                <a16:creationId xmlns:a16="http://schemas.microsoft.com/office/drawing/2014/main" id="{6645202C-0115-B0E7-CE8D-11930AA79230}"/>
              </a:ext>
            </a:extLst>
          </p:cNvPr>
          <p:cNvSpPr txBox="1"/>
          <p:nvPr/>
        </p:nvSpPr>
        <p:spPr>
          <a:xfrm>
            <a:off x="9342794" y="1285600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Segmento</a:t>
            </a:r>
            <a:br>
              <a:rPr lang="pt-BR" sz="1600" i="1" dirty="0"/>
            </a:br>
            <a:r>
              <a:rPr lang="pt-BR" sz="1600" i="1" dirty="0"/>
              <a:t>de clientes</a:t>
            </a:r>
          </a:p>
        </p:txBody>
      </p:sp>
      <p:sp>
        <p:nvSpPr>
          <p:cNvPr id="59" name="CaixaDeTexto 58" hidden="1">
            <a:extLst>
              <a:ext uri="{FF2B5EF4-FFF2-40B4-BE49-F238E27FC236}">
                <a16:creationId xmlns:a16="http://schemas.microsoft.com/office/drawing/2014/main" id="{D4B4101C-002E-7926-B950-A2374023DC91}"/>
              </a:ext>
            </a:extLst>
          </p:cNvPr>
          <p:cNvSpPr txBox="1"/>
          <p:nvPr/>
        </p:nvSpPr>
        <p:spPr>
          <a:xfrm>
            <a:off x="2814009" y="2793325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Recursos principais</a:t>
            </a:r>
          </a:p>
        </p:txBody>
      </p:sp>
      <p:sp>
        <p:nvSpPr>
          <p:cNvPr id="60" name="CaixaDeTexto 59" hidden="1">
            <a:extLst>
              <a:ext uri="{FF2B5EF4-FFF2-40B4-BE49-F238E27FC236}">
                <a16:creationId xmlns:a16="http://schemas.microsoft.com/office/drawing/2014/main" id="{FFCD80B1-CED3-753C-6B47-C1404B688116}"/>
              </a:ext>
            </a:extLst>
          </p:cNvPr>
          <p:cNvSpPr txBox="1"/>
          <p:nvPr/>
        </p:nvSpPr>
        <p:spPr>
          <a:xfrm>
            <a:off x="7155970" y="2793325"/>
            <a:ext cx="1967360" cy="609737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Canais</a:t>
            </a:r>
          </a:p>
        </p:txBody>
      </p:sp>
      <p:sp>
        <p:nvSpPr>
          <p:cNvPr id="61" name="CaixaDeTexto 60" hidden="1">
            <a:extLst>
              <a:ext uri="{FF2B5EF4-FFF2-40B4-BE49-F238E27FC236}">
                <a16:creationId xmlns:a16="http://schemas.microsoft.com/office/drawing/2014/main" id="{BBEA6E62-EA06-812A-5FC6-4BD4D510C597}"/>
              </a:ext>
            </a:extLst>
          </p:cNvPr>
          <p:cNvSpPr txBox="1"/>
          <p:nvPr/>
        </p:nvSpPr>
        <p:spPr>
          <a:xfrm>
            <a:off x="637747" y="4286026"/>
            <a:ext cx="5234278" cy="609737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Estrutura de custos</a:t>
            </a:r>
          </a:p>
        </p:txBody>
      </p:sp>
      <p:sp>
        <p:nvSpPr>
          <p:cNvPr id="62" name="CaixaDeTexto 61" hidden="1">
            <a:extLst>
              <a:ext uri="{FF2B5EF4-FFF2-40B4-BE49-F238E27FC236}">
                <a16:creationId xmlns:a16="http://schemas.microsoft.com/office/drawing/2014/main" id="{1E835CC0-C8D1-F5A4-984A-D68D1F6A6A56}"/>
              </a:ext>
            </a:extLst>
          </p:cNvPr>
          <p:cNvSpPr txBox="1"/>
          <p:nvPr/>
        </p:nvSpPr>
        <p:spPr>
          <a:xfrm>
            <a:off x="6075876" y="4286026"/>
            <a:ext cx="5234278" cy="609737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Fontes de receita</a:t>
            </a:r>
          </a:p>
        </p:txBody>
      </p:sp>
      <p:pic>
        <p:nvPicPr>
          <p:cNvPr id="63" name="Gráfico 62">
            <a:extLst>
              <a:ext uri="{FF2B5EF4-FFF2-40B4-BE49-F238E27FC236}">
                <a16:creationId xmlns:a16="http://schemas.microsoft.com/office/drawing/2014/main" id="{E2F751DA-4F84-25AB-FB6C-4133427726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5308" y="1998172"/>
            <a:ext cx="352425" cy="209550"/>
          </a:xfrm>
          <a:prstGeom prst="rect">
            <a:avLst/>
          </a:prstGeom>
        </p:spPr>
      </p:pic>
      <p:pic>
        <p:nvPicPr>
          <p:cNvPr id="64" name="Gráfico 63">
            <a:extLst>
              <a:ext uri="{FF2B5EF4-FFF2-40B4-BE49-F238E27FC236}">
                <a16:creationId xmlns:a16="http://schemas.microsoft.com/office/drawing/2014/main" id="{56BD2A75-8212-FBEB-55D6-C6849C2FB3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38356" y="1960072"/>
            <a:ext cx="352425" cy="285750"/>
          </a:xfrm>
          <a:prstGeom prst="rect">
            <a:avLst/>
          </a:prstGeom>
        </p:spPr>
      </p:pic>
      <p:pic>
        <p:nvPicPr>
          <p:cNvPr id="65" name="Gráfico 64">
            <a:extLst>
              <a:ext uri="{FF2B5EF4-FFF2-40B4-BE49-F238E27FC236}">
                <a16:creationId xmlns:a16="http://schemas.microsoft.com/office/drawing/2014/main" id="{43B4CA92-63CE-B94A-8CDF-A1E267F47B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075217" y="1969597"/>
            <a:ext cx="285750" cy="266700"/>
          </a:xfrm>
          <a:prstGeom prst="rect">
            <a:avLst/>
          </a:prstGeom>
        </p:spPr>
      </p:pic>
      <p:pic>
        <p:nvPicPr>
          <p:cNvPr id="66" name="Gráfico 65">
            <a:extLst>
              <a:ext uri="{FF2B5EF4-FFF2-40B4-BE49-F238E27FC236}">
                <a16:creationId xmlns:a16="http://schemas.microsoft.com/office/drawing/2014/main" id="{7D86A296-DEFF-397C-85EA-AA0BCBC322F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092677" y="1979122"/>
            <a:ext cx="285750" cy="247650"/>
          </a:xfrm>
          <a:prstGeom prst="rect">
            <a:avLst/>
          </a:prstGeom>
        </p:spPr>
      </p:pic>
      <p:pic>
        <p:nvPicPr>
          <p:cNvPr id="67" name="Gráfico 66">
            <a:extLst>
              <a:ext uri="{FF2B5EF4-FFF2-40B4-BE49-F238E27FC236}">
                <a16:creationId xmlns:a16="http://schemas.microsoft.com/office/drawing/2014/main" id="{2B909404-0C0A-BE5D-9BF6-D222BCEB019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77502" y="1979122"/>
            <a:ext cx="352425" cy="247650"/>
          </a:xfrm>
          <a:prstGeom prst="rect">
            <a:avLst/>
          </a:prstGeom>
        </p:spPr>
      </p:pic>
      <p:pic>
        <p:nvPicPr>
          <p:cNvPr id="68" name="Gráfico 67">
            <a:extLst>
              <a:ext uri="{FF2B5EF4-FFF2-40B4-BE49-F238E27FC236}">
                <a16:creationId xmlns:a16="http://schemas.microsoft.com/office/drawing/2014/main" id="{C8D40DE0-513D-D9E9-A89D-41242F7CE3C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071693" y="3069696"/>
            <a:ext cx="285750" cy="285750"/>
          </a:xfrm>
          <a:prstGeom prst="rect">
            <a:avLst/>
          </a:prstGeom>
        </p:spPr>
      </p:pic>
      <p:pic>
        <p:nvPicPr>
          <p:cNvPr id="69" name="Gráfico 68">
            <a:extLst>
              <a:ext uri="{FF2B5EF4-FFF2-40B4-BE49-F238E27FC236}">
                <a16:creationId xmlns:a16="http://schemas.microsoft.com/office/drawing/2014/main" id="{70ECF5E4-9287-7C44-34F6-511B344B0F1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054546" y="3502490"/>
            <a:ext cx="352425" cy="266700"/>
          </a:xfrm>
          <a:prstGeom prst="rect">
            <a:avLst/>
          </a:prstGeom>
        </p:spPr>
      </p:pic>
      <p:pic>
        <p:nvPicPr>
          <p:cNvPr id="70" name="Gráfico 69">
            <a:extLst>
              <a:ext uri="{FF2B5EF4-FFF2-40B4-BE49-F238E27FC236}">
                <a16:creationId xmlns:a16="http://schemas.microsoft.com/office/drawing/2014/main" id="{07F0909B-240E-B6A9-0AB0-3B7E1572958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753352" y="4198012"/>
            <a:ext cx="209550" cy="285750"/>
          </a:xfrm>
          <a:prstGeom prst="rect">
            <a:avLst/>
          </a:prstGeom>
        </p:spPr>
      </p:pic>
      <p:pic>
        <p:nvPicPr>
          <p:cNvPr id="71" name="Gráfico 70">
            <a:extLst>
              <a:ext uri="{FF2B5EF4-FFF2-40B4-BE49-F238E27FC236}">
                <a16:creationId xmlns:a16="http://schemas.microsoft.com/office/drawing/2014/main" id="{F2B5FA35-B923-403B-F051-246B97CC66B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4318303" y="4214381"/>
            <a:ext cx="352425" cy="247650"/>
          </a:xfrm>
          <a:prstGeom prst="rect">
            <a:avLst/>
          </a:prstGeom>
        </p:spPr>
      </p:pic>
      <p:pic>
        <p:nvPicPr>
          <p:cNvPr id="10" name="Gráfico 9" hidden="1">
            <a:extLst>
              <a:ext uri="{FF2B5EF4-FFF2-40B4-BE49-F238E27FC236}">
                <a16:creationId xmlns:a16="http://schemas.microsoft.com/office/drawing/2014/main" id="{72470027-D8CF-FCC6-80F1-CE59BEFCA343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41" name="CaixaDeTexto 40">
            <a:extLst>
              <a:ext uri="{FF2B5EF4-FFF2-40B4-BE49-F238E27FC236}">
                <a16:creationId xmlns:a16="http://schemas.microsoft.com/office/drawing/2014/main" id="{ADA10DBB-331A-46AC-973C-51AFB43D3965}"/>
              </a:ext>
            </a:extLst>
          </p:cNvPr>
          <p:cNvSpPr txBox="1"/>
          <p:nvPr/>
        </p:nvSpPr>
        <p:spPr>
          <a:xfrm>
            <a:off x="7831431" y="2090172"/>
            <a:ext cx="3718367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1" u="none" strike="noStrike" kern="1200" cap="none" spc="0" normalizeH="0" baseline="0" noProof="0" dirty="0">
                <a:ln w="12700">
                  <a:solidFill>
                    <a:schemeClr val="tx2"/>
                  </a:solidFill>
                </a:ln>
                <a:noFill/>
                <a:effectLst/>
                <a:uLnTx/>
                <a:uFillTx/>
                <a:latin typeface="Exo 2.0 extra bold"/>
                <a:ea typeface="+mn-ea"/>
                <a:cs typeface="+mn-cs"/>
              </a:rPr>
              <a:t>04</a:t>
            </a:r>
            <a:endParaRPr kumimoji="0" lang="pt-BR" sz="3600" b="1" i="1" u="none" strike="noStrike" kern="1200" cap="none" spc="0" normalizeH="0" baseline="0" noProof="0" dirty="0">
              <a:ln w="12700">
                <a:solidFill>
                  <a:schemeClr val="tx2"/>
                </a:solidFill>
              </a:ln>
              <a:noFill/>
              <a:effectLst/>
              <a:uLnTx/>
              <a:uFillTx/>
              <a:latin typeface="Exo 2.0" panose="00000500000000000000" pitchFamily="50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1" u="none" strike="noStrike" kern="1200" cap="none" spc="0" normalizeH="0" baseline="0" noProof="0" dirty="0">
                <a:ln w="12700"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Exo 2.0" panose="00000500000000000000" pitchFamily="50" charset="0"/>
                <a:ea typeface="+mn-ea"/>
                <a:cs typeface="+mn-cs"/>
              </a:rPr>
              <a:t>Relacionamento</a:t>
            </a:r>
            <a:br>
              <a:rPr kumimoji="0" lang="pt-BR" sz="3600" b="1" i="1" u="none" strike="noStrike" kern="1200" cap="none" spc="0" normalizeH="0" baseline="0" noProof="0" dirty="0">
                <a:ln w="12700"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Exo 2.0" panose="00000500000000000000" pitchFamily="50" charset="0"/>
                <a:ea typeface="+mn-ea"/>
                <a:cs typeface="+mn-cs"/>
              </a:rPr>
            </a:br>
            <a:r>
              <a:rPr kumimoji="0" lang="pt-BR" sz="3600" b="1" i="1" u="none" strike="noStrike" kern="1200" cap="none" spc="0" normalizeH="0" baseline="0" noProof="0" dirty="0">
                <a:ln w="12700"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Exo 2.0" panose="00000500000000000000" pitchFamily="50" charset="0"/>
                <a:ea typeface="+mn-ea"/>
                <a:cs typeface="+mn-cs"/>
              </a:rPr>
              <a:t>com Clientes</a:t>
            </a: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br>
              <a:rPr lang="pt-BR" sz="2400" dirty="0">
                <a:latin typeface="Nunito" pitchFamily="2" charset="77"/>
                <a:sym typeface="Exo 2"/>
              </a:rPr>
            </a:br>
            <a:r>
              <a:rPr lang="pt-BR" sz="2400" dirty="0">
                <a:latin typeface="Nunito" pitchFamily="2" charset="77"/>
                <a:sym typeface="Exo 2"/>
              </a:rPr>
              <a:t>Como vamos nos relacionar com eles?</a:t>
            </a:r>
          </a:p>
        </p:txBody>
      </p:sp>
      <p:sp>
        <p:nvSpPr>
          <p:cNvPr id="2" name="Gráfico 8">
            <a:extLst>
              <a:ext uri="{FF2B5EF4-FFF2-40B4-BE49-F238E27FC236}">
                <a16:creationId xmlns:a16="http://schemas.microsoft.com/office/drawing/2014/main" id="{69846305-15E6-7667-2F69-64E06ECA3FD8}"/>
              </a:ext>
            </a:extLst>
          </p:cNvPr>
          <p:cNvSpPr/>
          <p:nvPr/>
        </p:nvSpPr>
        <p:spPr>
          <a:xfrm rot="18597044" flipH="1">
            <a:off x="-3095057" y="455944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accent4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424421A-8C3C-0AC5-A606-F322A2B932F0}"/>
              </a:ext>
            </a:extLst>
          </p:cNvPr>
          <p:cNvSpPr txBox="1"/>
          <p:nvPr/>
        </p:nvSpPr>
        <p:spPr>
          <a:xfrm>
            <a:off x="335792" y="6181224"/>
            <a:ext cx="4694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/>
              <a:t>45</a:t>
            </a:fld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EA8E5E8-4522-D707-640D-6F6918EB29A4}"/>
              </a:ext>
            </a:extLst>
          </p:cNvPr>
          <p:cNvSpPr txBox="1"/>
          <p:nvPr/>
        </p:nvSpPr>
        <p:spPr>
          <a:xfrm>
            <a:off x="3782312" y="2302807"/>
            <a:ext cx="9181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 spc="-20" dirty="0">
                <a:sym typeface="Exo 2"/>
              </a:rPr>
              <a:t>Panfletos sobre nossa filosofia e </a:t>
            </a:r>
            <a:r>
              <a:rPr lang="pt-BR" sz="800" spc="-50" dirty="0">
                <a:sym typeface="Exo 2"/>
              </a:rPr>
              <a:t>produtos na loja; site e redes sociais </a:t>
            </a:r>
            <a:r>
              <a:rPr lang="pt-BR" sz="800" spc="-20" dirty="0">
                <a:sym typeface="Exo 2"/>
              </a:rPr>
              <a:t>com cardápio e informações.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391728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18900000" scaled="1"/>
        </a:grad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áfico 2">
            <a:extLst>
              <a:ext uri="{FF2B5EF4-FFF2-40B4-BE49-F238E27FC236}">
                <a16:creationId xmlns:a16="http://schemas.microsoft.com/office/drawing/2014/main" id="{B8E7D826-2CFF-54E2-92B8-FD339D61DB33}"/>
              </a:ext>
            </a:extLst>
          </p:cNvPr>
          <p:cNvSpPr/>
          <p:nvPr/>
        </p:nvSpPr>
        <p:spPr>
          <a:xfrm rot="16715609">
            <a:off x="-7296168" y="-3337511"/>
            <a:ext cx="12333706" cy="14181971"/>
          </a:xfrm>
          <a:custGeom>
            <a:avLst/>
            <a:gdLst>
              <a:gd name="connsiteX0" fmla="*/ 0 w 5701176"/>
              <a:gd name="connsiteY0" fmla="*/ 5198879 h 6517995"/>
              <a:gd name="connsiteX1" fmla="*/ 2452116 w 5701176"/>
              <a:gd name="connsiteY1" fmla="*/ 3025083 h 6517995"/>
              <a:gd name="connsiteX2" fmla="*/ 3052001 w 5701176"/>
              <a:gd name="connsiteY2" fmla="*/ 2423865 h 6517995"/>
              <a:gd name="connsiteX3" fmla="*/ 3052096 w 5701176"/>
              <a:gd name="connsiteY3" fmla="*/ 2424341 h 6517995"/>
              <a:gd name="connsiteX4" fmla="*/ 4846320 w 5701176"/>
              <a:gd name="connsiteY4" fmla="*/ 286741 h 6517995"/>
              <a:gd name="connsiteX5" fmla="*/ 5332286 w 5701176"/>
              <a:gd name="connsiteY5" fmla="*/ 8611 h 6517995"/>
              <a:gd name="connsiteX6" fmla="*/ 5698998 w 5701176"/>
              <a:gd name="connsiteY6" fmla="*/ 1137419 h 6517995"/>
              <a:gd name="connsiteX7" fmla="*/ 4057364 w 5701176"/>
              <a:gd name="connsiteY7" fmla="*/ 6517996 h 6517995"/>
              <a:gd name="connsiteX8" fmla="*/ 4053364 w 5701176"/>
              <a:gd name="connsiteY8" fmla="*/ 6508090 h 6517995"/>
              <a:gd name="connsiteX9" fmla="*/ 4057364 w 5701176"/>
              <a:gd name="connsiteY9" fmla="*/ 6517996 h 6517995"/>
              <a:gd name="connsiteX10" fmla="*/ 0 w 5701176"/>
              <a:gd name="connsiteY10" fmla="*/ 5198879 h 6517995"/>
              <a:gd name="connsiteX0" fmla="*/ 0 w 5701176"/>
              <a:gd name="connsiteY0" fmla="*/ 5198879 h 6527879"/>
              <a:gd name="connsiteX1" fmla="*/ 2452116 w 5701176"/>
              <a:gd name="connsiteY1" fmla="*/ 3025083 h 6527879"/>
              <a:gd name="connsiteX2" fmla="*/ 3052001 w 5701176"/>
              <a:gd name="connsiteY2" fmla="*/ 2423865 h 6527879"/>
              <a:gd name="connsiteX3" fmla="*/ 3052096 w 5701176"/>
              <a:gd name="connsiteY3" fmla="*/ 2424341 h 6527879"/>
              <a:gd name="connsiteX4" fmla="*/ 4846320 w 5701176"/>
              <a:gd name="connsiteY4" fmla="*/ 286741 h 6527879"/>
              <a:gd name="connsiteX5" fmla="*/ 5332286 w 5701176"/>
              <a:gd name="connsiteY5" fmla="*/ 8611 h 6527879"/>
              <a:gd name="connsiteX6" fmla="*/ 5698998 w 5701176"/>
              <a:gd name="connsiteY6" fmla="*/ 1137419 h 6527879"/>
              <a:gd name="connsiteX7" fmla="*/ 4057364 w 5701176"/>
              <a:gd name="connsiteY7" fmla="*/ 6517996 h 6527879"/>
              <a:gd name="connsiteX8" fmla="*/ 4053364 w 5701176"/>
              <a:gd name="connsiteY8" fmla="*/ 6508090 h 6527879"/>
              <a:gd name="connsiteX9" fmla="*/ 4072193 w 5701176"/>
              <a:gd name="connsiteY9" fmla="*/ 6527879 h 6527879"/>
              <a:gd name="connsiteX10" fmla="*/ 0 w 5701176"/>
              <a:gd name="connsiteY10" fmla="*/ 5198879 h 6527879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3364 w 5701176"/>
              <a:gd name="connsiteY8" fmla="*/ 650809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4407 w 5701176"/>
              <a:gd name="connsiteY7" fmla="*/ 6520062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4261"/>
              <a:gd name="connsiteX1" fmla="*/ 2452116 w 5701176"/>
              <a:gd name="connsiteY1" fmla="*/ 3025083 h 6554261"/>
              <a:gd name="connsiteX2" fmla="*/ 3052001 w 5701176"/>
              <a:gd name="connsiteY2" fmla="*/ 2423865 h 6554261"/>
              <a:gd name="connsiteX3" fmla="*/ 3052096 w 5701176"/>
              <a:gd name="connsiteY3" fmla="*/ 2424341 h 6554261"/>
              <a:gd name="connsiteX4" fmla="*/ 4846320 w 5701176"/>
              <a:gd name="connsiteY4" fmla="*/ 286741 h 6554261"/>
              <a:gd name="connsiteX5" fmla="*/ 5332286 w 5701176"/>
              <a:gd name="connsiteY5" fmla="*/ 8611 h 6554261"/>
              <a:gd name="connsiteX6" fmla="*/ 5698998 w 5701176"/>
              <a:gd name="connsiteY6" fmla="*/ 1137419 h 6554261"/>
              <a:gd name="connsiteX7" fmla="*/ 4054407 w 5701176"/>
              <a:gd name="connsiteY7" fmla="*/ 6520062 h 6554261"/>
              <a:gd name="connsiteX8" fmla="*/ 4051506 w 5701176"/>
              <a:gd name="connsiteY8" fmla="*/ 6541960 h 6554261"/>
              <a:gd name="connsiteX9" fmla="*/ 4019325 w 5701176"/>
              <a:gd name="connsiteY9" fmla="*/ 6554261 h 6554261"/>
              <a:gd name="connsiteX10" fmla="*/ 0 w 5701176"/>
              <a:gd name="connsiteY10" fmla="*/ 5198879 h 6554261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54407 w 5701176"/>
              <a:gd name="connsiteY7" fmla="*/ 6520062 h 6556492"/>
              <a:gd name="connsiteX8" fmla="*/ 4051506 w 5701176"/>
              <a:gd name="connsiteY8" fmla="*/ 6541960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9191"/>
              <a:gd name="connsiteX1" fmla="*/ 2452116 w 5701176"/>
              <a:gd name="connsiteY1" fmla="*/ 3025083 h 6559191"/>
              <a:gd name="connsiteX2" fmla="*/ 3052001 w 5701176"/>
              <a:gd name="connsiteY2" fmla="*/ 2423865 h 6559191"/>
              <a:gd name="connsiteX3" fmla="*/ 3052096 w 5701176"/>
              <a:gd name="connsiteY3" fmla="*/ 2424341 h 6559191"/>
              <a:gd name="connsiteX4" fmla="*/ 4846320 w 5701176"/>
              <a:gd name="connsiteY4" fmla="*/ 286741 h 6559191"/>
              <a:gd name="connsiteX5" fmla="*/ 5332286 w 5701176"/>
              <a:gd name="connsiteY5" fmla="*/ 8611 h 6559191"/>
              <a:gd name="connsiteX6" fmla="*/ 5698998 w 5701176"/>
              <a:gd name="connsiteY6" fmla="*/ 1137419 h 6559191"/>
              <a:gd name="connsiteX7" fmla="*/ 4054407 w 5701176"/>
              <a:gd name="connsiteY7" fmla="*/ 6520062 h 6559191"/>
              <a:gd name="connsiteX8" fmla="*/ 4039435 w 5701176"/>
              <a:gd name="connsiteY8" fmla="*/ 6557439 h 6559191"/>
              <a:gd name="connsiteX9" fmla="*/ 3999756 w 5701176"/>
              <a:gd name="connsiteY9" fmla="*/ 6556492 h 6559191"/>
              <a:gd name="connsiteX10" fmla="*/ 0 w 5701176"/>
              <a:gd name="connsiteY10" fmla="*/ 5198879 h 6559191"/>
              <a:gd name="connsiteX0" fmla="*/ 0 w 5701176"/>
              <a:gd name="connsiteY0" fmla="*/ 5198879 h 6560738"/>
              <a:gd name="connsiteX1" fmla="*/ 2452116 w 5701176"/>
              <a:gd name="connsiteY1" fmla="*/ 3025083 h 6560738"/>
              <a:gd name="connsiteX2" fmla="*/ 3052001 w 5701176"/>
              <a:gd name="connsiteY2" fmla="*/ 2423865 h 6560738"/>
              <a:gd name="connsiteX3" fmla="*/ 3052096 w 5701176"/>
              <a:gd name="connsiteY3" fmla="*/ 2424341 h 6560738"/>
              <a:gd name="connsiteX4" fmla="*/ 4846320 w 5701176"/>
              <a:gd name="connsiteY4" fmla="*/ 286741 h 6560738"/>
              <a:gd name="connsiteX5" fmla="*/ 5332286 w 5701176"/>
              <a:gd name="connsiteY5" fmla="*/ 8611 h 6560738"/>
              <a:gd name="connsiteX6" fmla="*/ 5698998 w 5701176"/>
              <a:gd name="connsiteY6" fmla="*/ 1137419 h 6560738"/>
              <a:gd name="connsiteX7" fmla="*/ 4066720 w 5701176"/>
              <a:gd name="connsiteY7" fmla="*/ 6497373 h 6560738"/>
              <a:gd name="connsiteX8" fmla="*/ 4039435 w 5701176"/>
              <a:gd name="connsiteY8" fmla="*/ 6557439 h 6560738"/>
              <a:gd name="connsiteX9" fmla="*/ 3999756 w 5701176"/>
              <a:gd name="connsiteY9" fmla="*/ 6556492 h 6560738"/>
              <a:gd name="connsiteX10" fmla="*/ 0 w 5701176"/>
              <a:gd name="connsiteY10" fmla="*/ 5198879 h 6560738"/>
              <a:gd name="connsiteX0" fmla="*/ 0 w 5701176"/>
              <a:gd name="connsiteY0" fmla="*/ 5198879 h 6561432"/>
              <a:gd name="connsiteX1" fmla="*/ 2452116 w 5701176"/>
              <a:gd name="connsiteY1" fmla="*/ 3025083 h 6561432"/>
              <a:gd name="connsiteX2" fmla="*/ 3052001 w 5701176"/>
              <a:gd name="connsiteY2" fmla="*/ 2423865 h 6561432"/>
              <a:gd name="connsiteX3" fmla="*/ 3052096 w 5701176"/>
              <a:gd name="connsiteY3" fmla="*/ 2424341 h 6561432"/>
              <a:gd name="connsiteX4" fmla="*/ 4846320 w 5701176"/>
              <a:gd name="connsiteY4" fmla="*/ 286741 h 6561432"/>
              <a:gd name="connsiteX5" fmla="*/ 5332286 w 5701176"/>
              <a:gd name="connsiteY5" fmla="*/ 8611 h 6561432"/>
              <a:gd name="connsiteX6" fmla="*/ 5698998 w 5701176"/>
              <a:gd name="connsiteY6" fmla="*/ 1137419 h 6561432"/>
              <a:gd name="connsiteX7" fmla="*/ 4095930 w 5701176"/>
              <a:gd name="connsiteY7" fmla="*/ 6487524 h 6561432"/>
              <a:gd name="connsiteX8" fmla="*/ 4039435 w 5701176"/>
              <a:gd name="connsiteY8" fmla="*/ 6557439 h 6561432"/>
              <a:gd name="connsiteX9" fmla="*/ 3999756 w 5701176"/>
              <a:gd name="connsiteY9" fmla="*/ 6556492 h 6561432"/>
              <a:gd name="connsiteX10" fmla="*/ 0 w 5701176"/>
              <a:gd name="connsiteY10" fmla="*/ 5198879 h 6561432"/>
              <a:gd name="connsiteX0" fmla="*/ 0 w 5701176"/>
              <a:gd name="connsiteY0" fmla="*/ 5198879 h 6562035"/>
              <a:gd name="connsiteX1" fmla="*/ 2452116 w 5701176"/>
              <a:gd name="connsiteY1" fmla="*/ 3025083 h 6562035"/>
              <a:gd name="connsiteX2" fmla="*/ 3052001 w 5701176"/>
              <a:gd name="connsiteY2" fmla="*/ 2423865 h 6562035"/>
              <a:gd name="connsiteX3" fmla="*/ 3052096 w 5701176"/>
              <a:gd name="connsiteY3" fmla="*/ 2424341 h 6562035"/>
              <a:gd name="connsiteX4" fmla="*/ 4846320 w 5701176"/>
              <a:gd name="connsiteY4" fmla="*/ 286741 h 6562035"/>
              <a:gd name="connsiteX5" fmla="*/ 5332286 w 5701176"/>
              <a:gd name="connsiteY5" fmla="*/ 8611 h 6562035"/>
              <a:gd name="connsiteX6" fmla="*/ 5698998 w 5701176"/>
              <a:gd name="connsiteY6" fmla="*/ 1137419 h 6562035"/>
              <a:gd name="connsiteX7" fmla="*/ 4080331 w 5701176"/>
              <a:gd name="connsiteY7" fmla="*/ 6479058 h 6562035"/>
              <a:gd name="connsiteX8" fmla="*/ 4039435 w 5701176"/>
              <a:gd name="connsiteY8" fmla="*/ 6557439 h 6562035"/>
              <a:gd name="connsiteX9" fmla="*/ 3999756 w 5701176"/>
              <a:gd name="connsiteY9" fmla="*/ 6556492 h 6562035"/>
              <a:gd name="connsiteX10" fmla="*/ 0 w 5701176"/>
              <a:gd name="connsiteY10" fmla="*/ 5198879 h 6562035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80331 w 5701176"/>
              <a:gd name="connsiteY7" fmla="*/ 6479058 h 6556492"/>
              <a:gd name="connsiteX8" fmla="*/ 4041216 w 5701176"/>
              <a:gd name="connsiteY8" fmla="*/ 6547391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1216 w 5701176"/>
              <a:gd name="connsiteY8" fmla="*/ 6547391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  <a:gd name="connsiteX0" fmla="*/ 0 w 5701176"/>
              <a:gd name="connsiteY0" fmla="*/ 5198879 h 6556808"/>
              <a:gd name="connsiteX1" fmla="*/ 2452116 w 5701176"/>
              <a:gd name="connsiteY1" fmla="*/ 3025083 h 6556808"/>
              <a:gd name="connsiteX2" fmla="*/ 3052001 w 5701176"/>
              <a:gd name="connsiteY2" fmla="*/ 2423865 h 6556808"/>
              <a:gd name="connsiteX3" fmla="*/ 3052096 w 5701176"/>
              <a:gd name="connsiteY3" fmla="*/ 2424341 h 6556808"/>
              <a:gd name="connsiteX4" fmla="*/ 4846320 w 5701176"/>
              <a:gd name="connsiteY4" fmla="*/ 286741 h 6556808"/>
              <a:gd name="connsiteX5" fmla="*/ 5332286 w 5701176"/>
              <a:gd name="connsiteY5" fmla="*/ 8611 h 6556808"/>
              <a:gd name="connsiteX6" fmla="*/ 5698998 w 5701176"/>
              <a:gd name="connsiteY6" fmla="*/ 1137419 h 6556808"/>
              <a:gd name="connsiteX7" fmla="*/ 4080331 w 5701176"/>
              <a:gd name="connsiteY7" fmla="*/ 6479058 h 6556808"/>
              <a:gd name="connsiteX8" fmla="*/ 4041216 w 5701176"/>
              <a:gd name="connsiteY8" fmla="*/ 6547391 h 6556808"/>
              <a:gd name="connsiteX9" fmla="*/ 3970910 w 5701176"/>
              <a:gd name="connsiteY9" fmla="*/ 6555524 h 6556808"/>
              <a:gd name="connsiteX10" fmla="*/ 0 w 5701176"/>
              <a:gd name="connsiteY10" fmla="*/ 5198879 h 6556808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0688 w 5701176"/>
              <a:gd name="connsiteY8" fmla="*/ 6541598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01176" h="6555524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chemeClr val="bg1"/>
          </a:solidFill>
          <a:ln w="28575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>
              <a:latin typeface="Exo 2.0" panose="00000500000000000000" pitchFamily="50" charset="0"/>
            </a:endParaRPr>
          </a:p>
        </p:txBody>
      </p:sp>
      <p:sp>
        <p:nvSpPr>
          <p:cNvPr id="8" name="Google Shape;636;p33">
            <a:extLst>
              <a:ext uri="{FF2B5EF4-FFF2-40B4-BE49-F238E27FC236}">
                <a16:creationId xmlns:a16="http://schemas.microsoft.com/office/drawing/2014/main" id="{0C24A3F6-FC2D-838D-E8C1-A6554272E793}"/>
              </a:ext>
            </a:extLst>
          </p:cNvPr>
          <p:cNvSpPr/>
          <p:nvPr/>
        </p:nvSpPr>
        <p:spPr>
          <a:xfrm rot="18507626">
            <a:off x="-10645971" y="-7652842"/>
            <a:ext cx="15971676" cy="18365106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 cmpd="sng">
            <a:solidFill>
              <a:srgbClr val="FDAF18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Exo 2.0" panose="00000500000000000000" pitchFamily="50" charset="0"/>
              <a:ea typeface="Calibri"/>
              <a:cs typeface="Calibri"/>
              <a:sym typeface="Calibri"/>
            </a:endParaRPr>
          </a:p>
        </p:txBody>
      </p:sp>
      <p:grpSp>
        <p:nvGrpSpPr>
          <p:cNvPr id="72" name="Agrupar 71">
            <a:extLst>
              <a:ext uri="{FF2B5EF4-FFF2-40B4-BE49-F238E27FC236}">
                <a16:creationId xmlns:a16="http://schemas.microsoft.com/office/drawing/2014/main" id="{078AB7D3-102E-F332-2B08-C9B767BBD97B}"/>
              </a:ext>
            </a:extLst>
          </p:cNvPr>
          <p:cNvGrpSpPr/>
          <p:nvPr/>
        </p:nvGrpSpPr>
        <p:grpSpPr>
          <a:xfrm>
            <a:off x="6459793" y="1800225"/>
            <a:ext cx="4968000" cy="3257550"/>
            <a:chOff x="637747" y="1281224"/>
            <a:chExt cx="10672407" cy="4295553"/>
          </a:xfrm>
        </p:grpSpPr>
        <p:sp>
          <p:nvSpPr>
            <p:cNvPr id="40" name="Retângulo: Cantos Arredondados 39">
              <a:extLst>
                <a:ext uri="{FF2B5EF4-FFF2-40B4-BE49-F238E27FC236}">
                  <a16:creationId xmlns:a16="http://schemas.microsoft.com/office/drawing/2014/main" id="{771921F6-4A7B-FE37-1078-E3BA3F6A128F}"/>
                </a:ext>
              </a:extLst>
            </p:cNvPr>
            <p:cNvSpPr/>
            <p:nvPr/>
          </p:nvSpPr>
          <p:spPr>
            <a:xfrm>
              <a:off x="637747" y="1281224"/>
              <a:ext cx="1972411" cy="2793059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6" name="Retângulo: Cantos Arredondados 45">
              <a:extLst>
                <a:ext uri="{FF2B5EF4-FFF2-40B4-BE49-F238E27FC236}">
                  <a16:creationId xmlns:a16="http://schemas.microsoft.com/office/drawing/2014/main" id="{88FC3CD2-F002-19CA-8C76-968DF5A9CE41}"/>
                </a:ext>
              </a:extLst>
            </p:cNvPr>
            <p:cNvSpPr/>
            <p:nvPr/>
          </p:nvSpPr>
          <p:spPr>
            <a:xfrm>
              <a:off x="2808958" y="1281224"/>
              <a:ext cx="1972411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7" name="Retângulo: Cantos Arredondados 46">
              <a:extLst>
                <a:ext uri="{FF2B5EF4-FFF2-40B4-BE49-F238E27FC236}">
                  <a16:creationId xmlns:a16="http://schemas.microsoft.com/office/drawing/2014/main" id="{6242E32A-E70C-69D2-22B9-D5C9B2A71507}"/>
                </a:ext>
              </a:extLst>
            </p:cNvPr>
            <p:cNvSpPr/>
            <p:nvPr/>
          </p:nvSpPr>
          <p:spPr>
            <a:xfrm>
              <a:off x="4985220" y="1281224"/>
              <a:ext cx="1972411" cy="2793059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8" name="Retângulo: Cantos Arredondados 47">
              <a:extLst>
                <a:ext uri="{FF2B5EF4-FFF2-40B4-BE49-F238E27FC236}">
                  <a16:creationId xmlns:a16="http://schemas.microsoft.com/office/drawing/2014/main" id="{3C0BA632-9AF3-015D-8F45-DF27FDCD4262}"/>
                </a:ext>
              </a:extLst>
            </p:cNvPr>
            <p:cNvSpPr/>
            <p:nvPr/>
          </p:nvSpPr>
          <p:spPr>
            <a:xfrm>
              <a:off x="7161481" y="1281224"/>
              <a:ext cx="1972410" cy="1280675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9" name="Retângulo: Cantos Arredondados 48">
              <a:extLst>
                <a:ext uri="{FF2B5EF4-FFF2-40B4-BE49-F238E27FC236}">
                  <a16:creationId xmlns:a16="http://schemas.microsoft.com/office/drawing/2014/main" id="{5FFC2EE0-5D96-145C-BFEE-C35D4844C8B3}"/>
                </a:ext>
              </a:extLst>
            </p:cNvPr>
            <p:cNvSpPr/>
            <p:nvPr/>
          </p:nvSpPr>
          <p:spPr>
            <a:xfrm>
              <a:off x="9337743" y="1281224"/>
              <a:ext cx="1972411" cy="2793059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0" name="Retângulo: Cantos Arredondados 49">
              <a:extLst>
                <a:ext uri="{FF2B5EF4-FFF2-40B4-BE49-F238E27FC236}">
                  <a16:creationId xmlns:a16="http://schemas.microsoft.com/office/drawing/2014/main" id="{894D51EC-1596-0242-62D9-FCB0465C4B70}"/>
                </a:ext>
              </a:extLst>
            </p:cNvPr>
            <p:cNvSpPr/>
            <p:nvPr/>
          </p:nvSpPr>
          <p:spPr>
            <a:xfrm>
              <a:off x="2808958" y="2786511"/>
              <a:ext cx="1972411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1" name="Retângulo: Cantos Arredondados 50">
              <a:extLst>
                <a:ext uri="{FF2B5EF4-FFF2-40B4-BE49-F238E27FC236}">
                  <a16:creationId xmlns:a16="http://schemas.microsoft.com/office/drawing/2014/main" id="{A04A33FE-34BC-7960-2A34-6E8503142479}"/>
                </a:ext>
              </a:extLst>
            </p:cNvPr>
            <p:cNvSpPr/>
            <p:nvPr/>
          </p:nvSpPr>
          <p:spPr>
            <a:xfrm>
              <a:off x="7161481" y="2786510"/>
              <a:ext cx="1972410" cy="1280675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2" name="Retângulo: Cantos Arredondados 51">
              <a:extLst>
                <a:ext uri="{FF2B5EF4-FFF2-40B4-BE49-F238E27FC236}">
                  <a16:creationId xmlns:a16="http://schemas.microsoft.com/office/drawing/2014/main" id="{72F46EA9-31E5-584F-0D7F-83F7706EFB63}"/>
                </a:ext>
              </a:extLst>
            </p:cNvPr>
            <p:cNvSpPr/>
            <p:nvPr/>
          </p:nvSpPr>
          <p:spPr>
            <a:xfrm>
              <a:off x="637748" y="4291797"/>
              <a:ext cx="5234278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3" name="Retângulo: Cantos Arredondados 52">
              <a:extLst>
                <a:ext uri="{FF2B5EF4-FFF2-40B4-BE49-F238E27FC236}">
                  <a16:creationId xmlns:a16="http://schemas.microsoft.com/office/drawing/2014/main" id="{77B65941-184E-D4D5-3E07-895C98F2A725}"/>
                </a:ext>
              </a:extLst>
            </p:cNvPr>
            <p:cNvSpPr/>
            <p:nvPr/>
          </p:nvSpPr>
          <p:spPr>
            <a:xfrm>
              <a:off x="6075876" y="4291797"/>
              <a:ext cx="5234278" cy="1284980"/>
            </a:xfrm>
            <a:prstGeom prst="roundRect">
              <a:avLst>
                <a:gd name="adj" fmla="val 2395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54" name="CaixaDeTexto 53" hidden="1">
            <a:extLst>
              <a:ext uri="{FF2B5EF4-FFF2-40B4-BE49-F238E27FC236}">
                <a16:creationId xmlns:a16="http://schemas.microsoft.com/office/drawing/2014/main" id="{F2A58D98-2A03-B972-0AF8-F857D96AC028}"/>
              </a:ext>
            </a:extLst>
          </p:cNvPr>
          <p:cNvSpPr txBox="1"/>
          <p:nvPr/>
        </p:nvSpPr>
        <p:spPr>
          <a:xfrm>
            <a:off x="6459793" y="1800225"/>
            <a:ext cx="915804" cy="1348401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Parcerias principais</a:t>
            </a:r>
          </a:p>
        </p:txBody>
      </p:sp>
      <p:sp>
        <p:nvSpPr>
          <p:cNvPr id="55" name="CaixaDeTexto 54" hidden="1">
            <a:extLst>
              <a:ext uri="{FF2B5EF4-FFF2-40B4-BE49-F238E27FC236}">
                <a16:creationId xmlns:a16="http://schemas.microsoft.com/office/drawing/2014/main" id="{8D32630C-9B3F-33EC-35E1-E9E8E39CC847}"/>
              </a:ext>
            </a:extLst>
          </p:cNvPr>
          <p:cNvSpPr txBox="1"/>
          <p:nvPr/>
        </p:nvSpPr>
        <p:spPr>
          <a:xfrm>
            <a:off x="2814009" y="1285600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Atividades principais</a:t>
            </a:r>
          </a:p>
        </p:txBody>
      </p:sp>
      <p:sp>
        <p:nvSpPr>
          <p:cNvPr id="56" name="CaixaDeTexto 55" hidden="1">
            <a:extLst>
              <a:ext uri="{FF2B5EF4-FFF2-40B4-BE49-F238E27FC236}">
                <a16:creationId xmlns:a16="http://schemas.microsoft.com/office/drawing/2014/main" id="{EB886E4E-A5E3-81AA-E0B4-FF53848BCD57}"/>
              </a:ext>
            </a:extLst>
          </p:cNvPr>
          <p:cNvSpPr txBox="1"/>
          <p:nvPr/>
        </p:nvSpPr>
        <p:spPr>
          <a:xfrm>
            <a:off x="4980169" y="1285600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Proposta</a:t>
            </a:r>
            <a:br>
              <a:rPr lang="pt-BR" sz="1600" i="1" dirty="0"/>
            </a:br>
            <a:r>
              <a:rPr lang="pt-BR" sz="1600" i="1" dirty="0"/>
              <a:t>de valor</a:t>
            </a:r>
          </a:p>
        </p:txBody>
      </p:sp>
      <p:sp>
        <p:nvSpPr>
          <p:cNvPr id="57" name="CaixaDeTexto 56" hidden="1">
            <a:extLst>
              <a:ext uri="{FF2B5EF4-FFF2-40B4-BE49-F238E27FC236}">
                <a16:creationId xmlns:a16="http://schemas.microsoft.com/office/drawing/2014/main" id="{3E058BBE-F357-0DD9-F195-D96E17B34884}"/>
              </a:ext>
            </a:extLst>
          </p:cNvPr>
          <p:cNvSpPr txBox="1"/>
          <p:nvPr/>
        </p:nvSpPr>
        <p:spPr>
          <a:xfrm>
            <a:off x="7166532" y="1285600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Relacionamento com clientes</a:t>
            </a:r>
          </a:p>
        </p:txBody>
      </p:sp>
      <p:sp>
        <p:nvSpPr>
          <p:cNvPr id="58" name="CaixaDeTexto 57" hidden="1">
            <a:extLst>
              <a:ext uri="{FF2B5EF4-FFF2-40B4-BE49-F238E27FC236}">
                <a16:creationId xmlns:a16="http://schemas.microsoft.com/office/drawing/2014/main" id="{6645202C-0115-B0E7-CE8D-11930AA79230}"/>
              </a:ext>
            </a:extLst>
          </p:cNvPr>
          <p:cNvSpPr txBox="1"/>
          <p:nvPr/>
        </p:nvSpPr>
        <p:spPr>
          <a:xfrm>
            <a:off x="9342794" y="1285600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Segmento</a:t>
            </a:r>
            <a:br>
              <a:rPr lang="pt-BR" sz="1600" i="1" dirty="0"/>
            </a:br>
            <a:r>
              <a:rPr lang="pt-BR" sz="1600" i="1" dirty="0"/>
              <a:t>de clientes</a:t>
            </a:r>
          </a:p>
        </p:txBody>
      </p:sp>
      <p:sp>
        <p:nvSpPr>
          <p:cNvPr id="59" name="CaixaDeTexto 58" hidden="1">
            <a:extLst>
              <a:ext uri="{FF2B5EF4-FFF2-40B4-BE49-F238E27FC236}">
                <a16:creationId xmlns:a16="http://schemas.microsoft.com/office/drawing/2014/main" id="{D4B4101C-002E-7926-B950-A2374023DC91}"/>
              </a:ext>
            </a:extLst>
          </p:cNvPr>
          <p:cNvSpPr txBox="1"/>
          <p:nvPr/>
        </p:nvSpPr>
        <p:spPr>
          <a:xfrm>
            <a:off x="2814009" y="2793325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Recursos principais</a:t>
            </a:r>
          </a:p>
        </p:txBody>
      </p:sp>
      <p:sp>
        <p:nvSpPr>
          <p:cNvPr id="60" name="CaixaDeTexto 59" hidden="1">
            <a:extLst>
              <a:ext uri="{FF2B5EF4-FFF2-40B4-BE49-F238E27FC236}">
                <a16:creationId xmlns:a16="http://schemas.microsoft.com/office/drawing/2014/main" id="{FFCD80B1-CED3-753C-6B47-C1404B688116}"/>
              </a:ext>
            </a:extLst>
          </p:cNvPr>
          <p:cNvSpPr txBox="1"/>
          <p:nvPr/>
        </p:nvSpPr>
        <p:spPr>
          <a:xfrm>
            <a:off x="7155970" y="2793325"/>
            <a:ext cx="1967360" cy="609737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Canais</a:t>
            </a:r>
          </a:p>
        </p:txBody>
      </p:sp>
      <p:sp>
        <p:nvSpPr>
          <p:cNvPr id="61" name="CaixaDeTexto 60" hidden="1">
            <a:extLst>
              <a:ext uri="{FF2B5EF4-FFF2-40B4-BE49-F238E27FC236}">
                <a16:creationId xmlns:a16="http://schemas.microsoft.com/office/drawing/2014/main" id="{BBEA6E62-EA06-812A-5FC6-4BD4D510C597}"/>
              </a:ext>
            </a:extLst>
          </p:cNvPr>
          <p:cNvSpPr txBox="1"/>
          <p:nvPr/>
        </p:nvSpPr>
        <p:spPr>
          <a:xfrm>
            <a:off x="637747" y="4286026"/>
            <a:ext cx="5234278" cy="609737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Estrutura de custos</a:t>
            </a:r>
          </a:p>
        </p:txBody>
      </p:sp>
      <p:sp>
        <p:nvSpPr>
          <p:cNvPr id="62" name="CaixaDeTexto 61" hidden="1">
            <a:extLst>
              <a:ext uri="{FF2B5EF4-FFF2-40B4-BE49-F238E27FC236}">
                <a16:creationId xmlns:a16="http://schemas.microsoft.com/office/drawing/2014/main" id="{1E835CC0-C8D1-F5A4-984A-D68D1F6A6A56}"/>
              </a:ext>
            </a:extLst>
          </p:cNvPr>
          <p:cNvSpPr txBox="1"/>
          <p:nvPr/>
        </p:nvSpPr>
        <p:spPr>
          <a:xfrm>
            <a:off x="6075876" y="4286026"/>
            <a:ext cx="5234278" cy="609737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Fontes de receita</a:t>
            </a:r>
          </a:p>
        </p:txBody>
      </p:sp>
      <p:pic>
        <p:nvPicPr>
          <p:cNvPr id="63" name="Gráfico 62">
            <a:extLst>
              <a:ext uri="{FF2B5EF4-FFF2-40B4-BE49-F238E27FC236}">
                <a16:creationId xmlns:a16="http://schemas.microsoft.com/office/drawing/2014/main" id="{E2F751DA-4F84-25AB-FB6C-4133427726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40308" y="1998172"/>
            <a:ext cx="352425" cy="209550"/>
          </a:xfrm>
          <a:prstGeom prst="rect">
            <a:avLst/>
          </a:prstGeom>
        </p:spPr>
      </p:pic>
      <p:pic>
        <p:nvPicPr>
          <p:cNvPr id="64" name="Gráfico 63">
            <a:extLst>
              <a:ext uri="{FF2B5EF4-FFF2-40B4-BE49-F238E27FC236}">
                <a16:creationId xmlns:a16="http://schemas.microsoft.com/office/drawing/2014/main" id="{56BD2A75-8212-FBEB-55D6-C6849C2FB3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53356" y="1960072"/>
            <a:ext cx="352425" cy="285750"/>
          </a:xfrm>
          <a:prstGeom prst="rect">
            <a:avLst/>
          </a:prstGeom>
        </p:spPr>
      </p:pic>
      <p:pic>
        <p:nvPicPr>
          <p:cNvPr id="65" name="Gráfico 64">
            <a:extLst>
              <a:ext uri="{FF2B5EF4-FFF2-40B4-BE49-F238E27FC236}">
                <a16:creationId xmlns:a16="http://schemas.microsoft.com/office/drawing/2014/main" id="{43B4CA92-63CE-B94A-8CDF-A1E267F47B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90217" y="1969597"/>
            <a:ext cx="285750" cy="266700"/>
          </a:xfrm>
          <a:prstGeom prst="rect">
            <a:avLst/>
          </a:prstGeom>
        </p:spPr>
      </p:pic>
      <p:pic>
        <p:nvPicPr>
          <p:cNvPr id="66" name="Gráfico 65">
            <a:extLst>
              <a:ext uri="{FF2B5EF4-FFF2-40B4-BE49-F238E27FC236}">
                <a16:creationId xmlns:a16="http://schemas.microsoft.com/office/drawing/2014/main" id="{7D86A296-DEFF-397C-85EA-AA0BCBC322F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807677" y="1979122"/>
            <a:ext cx="285750" cy="247650"/>
          </a:xfrm>
          <a:prstGeom prst="rect">
            <a:avLst/>
          </a:prstGeom>
        </p:spPr>
      </p:pic>
      <p:pic>
        <p:nvPicPr>
          <p:cNvPr id="67" name="Gráfico 66">
            <a:extLst>
              <a:ext uri="{FF2B5EF4-FFF2-40B4-BE49-F238E27FC236}">
                <a16:creationId xmlns:a16="http://schemas.microsoft.com/office/drawing/2014/main" id="{2B909404-0C0A-BE5D-9BF6-D222BCEB019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792502" y="1979122"/>
            <a:ext cx="352425" cy="247650"/>
          </a:xfrm>
          <a:prstGeom prst="rect">
            <a:avLst/>
          </a:prstGeom>
        </p:spPr>
      </p:pic>
      <p:pic>
        <p:nvPicPr>
          <p:cNvPr id="68" name="Gráfico 67">
            <a:extLst>
              <a:ext uri="{FF2B5EF4-FFF2-40B4-BE49-F238E27FC236}">
                <a16:creationId xmlns:a16="http://schemas.microsoft.com/office/drawing/2014/main" id="{C8D40DE0-513D-D9E9-A89D-41242F7CE3C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786693" y="3069696"/>
            <a:ext cx="285750" cy="285750"/>
          </a:xfrm>
          <a:prstGeom prst="rect">
            <a:avLst/>
          </a:prstGeom>
        </p:spPr>
      </p:pic>
      <p:pic>
        <p:nvPicPr>
          <p:cNvPr id="69" name="Gráfico 68">
            <a:extLst>
              <a:ext uri="{FF2B5EF4-FFF2-40B4-BE49-F238E27FC236}">
                <a16:creationId xmlns:a16="http://schemas.microsoft.com/office/drawing/2014/main" id="{70ECF5E4-9287-7C44-34F6-511B344B0F1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769546" y="3079221"/>
            <a:ext cx="352425" cy="266700"/>
          </a:xfrm>
          <a:prstGeom prst="rect">
            <a:avLst/>
          </a:prstGeom>
        </p:spPr>
      </p:pic>
      <p:pic>
        <p:nvPicPr>
          <p:cNvPr id="70" name="Gráfico 69">
            <a:extLst>
              <a:ext uri="{FF2B5EF4-FFF2-40B4-BE49-F238E27FC236}">
                <a16:creationId xmlns:a16="http://schemas.microsoft.com/office/drawing/2014/main" id="{07F0909B-240E-B6A9-0AB0-3B7E1572958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468352" y="4198012"/>
            <a:ext cx="209550" cy="285750"/>
          </a:xfrm>
          <a:prstGeom prst="rect">
            <a:avLst/>
          </a:prstGeom>
        </p:spPr>
      </p:pic>
      <p:pic>
        <p:nvPicPr>
          <p:cNvPr id="71" name="Gráfico 70">
            <a:extLst>
              <a:ext uri="{FF2B5EF4-FFF2-40B4-BE49-F238E27FC236}">
                <a16:creationId xmlns:a16="http://schemas.microsoft.com/office/drawing/2014/main" id="{F2B5FA35-B923-403B-F051-246B97CC66B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0033303" y="4214381"/>
            <a:ext cx="352425" cy="247650"/>
          </a:xfrm>
          <a:prstGeom prst="rect">
            <a:avLst/>
          </a:prstGeom>
        </p:spPr>
      </p:pic>
      <p:pic>
        <p:nvPicPr>
          <p:cNvPr id="10" name="Gráfico 9" hidden="1">
            <a:extLst>
              <a:ext uri="{FF2B5EF4-FFF2-40B4-BE49-F238E27FC236}">
                <a16:creationId xmlns:a16="http://schemas.microsoft.com/office/drawing/2014/main" id="{72470027-D8CF-FCC6-80F1-CE59BEFCA343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41" name="CaixaDeTexto 40">
            <a:extLst>
              <a:ext uri="{FF2B5EF4-FFF2-40B4-BE49-F238E27FC236}">
                <a16:creationId xmlns:a16="http://schemas.microsoft.com/office/drawing/2014/main" id="{ADA10DBB-331A-46AC-973C-51AFB43D3965}"/>
              </a:ext>
            </a:extLst>
          </p:cNvPr>
          <p:cNvSpPr txBox="1"/>
          <p:nvPr/>
        </p:nvSpPr>
        <p:spPr>
          <a:xfrm>
            <a:off x="637747" y="2560082"/>
            <a:ext cx="4384462" cy="16542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1" u="none" strike="noStrike" kern="1200" cap="none" spc="0" normalizeH="0" baseline="0" noProof="0" dirty="0">
                <a:ln w="12700">
                  <a:solidFill>
                    <a:schemeClr val="tx2"/>
                  </a:solidFill>
                </a:ln>
                <a:noFill/>
                <a:effectLst/>
                <a:uLnTx/>
                <a:uFillTx/>
                <a:latin typeface="Exo 2.0 extra bold"/>
                <a:ea typeface="+mn-ea"/>
                <a:cs typeface="+mn-cs"/>
              </a:rPr>
              <a:t>05</a:t>
            </a:r>
            <a:endParaRPr kumimoji="0" lang="pt-BR" sz="3600" b="1" i="1" u="none" strike="noStrike" kern="1200" cap="none" spc="0" normalizeH="0" baseline="0" noProof="0" dirty="0">
              <a:ln w="12700">
                <a:solidFill>
                  <a:schemeClr val="tx2"/>
                </a:solidFill>
              </a:ln>
              <a:noFill/>
              <a:effectLst/>
              <a:uLnTx/>
              <a:uFillTx/>
              <a:latin typeface="Exo 2.0" panose="000005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1" u="none" strike="noStrike" kern="1200" cap="none" spc="0" normalizeH="0" baseline="0" noProof="0" dirty="0">
                <a:ln w="12700"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Exo 2.0" panose="00000500000000000000" pitchFamily="50" charset="0"/>
                <a:ea typeface="+mn-ea"/>
                <a:cs typeface="+mn-cs"/>
              </a:rPr>
              <a:t>Fontes de Receita</a:t>
            </a:r>
          </a:p>
          <a:p>
            <a:r>
              <a:rPr lang="pt-BR" sz="2400" dirty="0">
                <a:latin typeface="Nunito" pitchFamily="2" charset="77"/>
                <a:sym typeface="Exo 2"/>
              </a:rPr>
              <a:t>Como vai gerar receita?</a:t>
            </a:r>
            <a:endParaRPr lang="pt-BR" sz="2400" dirty="0">
              <a:latin typeface="Nunito" pitchFamily="2" charset="77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pt-BR" sz="1600" dirty="0">
              <a:ea typeface="Exo 2"/>
              <a:cs typeface="Exo 2"/>
              <a:sym typeface="Exo 2"/>
            </a:endParaRPr>
          </a:p>
        </p:txBody>
      </p:sp>
      <p:sp>
        <p:nvSpPr>
          <p:cNvPr id="73" name="CaixaDeTexto 72">
            <a:extLst>
              <a:ext uri="{FF2B5EF4-FFF2-40B4-BE49-F238E27FC236}">
                <a16:creationId xmlns:a16="http://schemas.microsoft.com/office/drawing/2014/main" id="{688F1202-E5FB-1E54-4615-5213F8495D28}"/>
              </a:ext>
            </a:extLst>
          </p:cNvPr>
          <p:cNvSpPr txBox="1"/>
          <p:nvPr/>
        </p:nvSpPr>
        <p:spPr>
          <a:xfrm>
            <a:off x="9274105" y="4526762"/>
            <a:ext cx="18708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 dirty="0">
                <a:sym typeface="Exo 2"/>
              </a:rPr>
              <a:t>Venda dos produtos de forma direta;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 dirty="0">
                <a:sym typeface="Exo 2"/>
              </a:rPr>
              <a:t>Planos de assinatura;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 dirty="0">
                <a:sym typeface="Exo 2"/>
              </a:rPr>
              <a:t>Vendas do delivery.</a:t>
            </a:r>
          </a:p>
        </p:txBody>
      </p:sp>
      <p:sp>
        <p:nvSpPr>
          <p:cNvPr id="74" name="Gráfico 8">
            <a:extLst>
              <a:ext uri="{FF2B5EF4-FFF2-40B4-BE49-F238E27FC236}">
                <a16:creationId xmlns:a16="http://schemas.microsoft.com/office/drawing/2014/main" id="{3B916D2B-B4CF-6D6E-13D5-3888D182D49D}"/>
              </a:ext>
            </a:extLst>
          </p:cNvPr>
          <p:cNvSpPr/>
          <p:nvPr/>
        </p:nvSpPr>
        <p:spPr>
          <a:xfrm rot="3002956">
            <a:off x="10550379" y="4708214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accent4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1B600ED7-BAA9-8AA7-2ECB-B8F3CED54F44}"/>
              </a:ext>
            </a:extLst>
          </p:cNvPr>
          <p:cNvSpPr txBox="1"/>
          <p:nvPr/>
        </p:nvSpPr>
        <p:spPr>
          <a:xfrm>
            <a:off x="11390045" y="6181223"/>
            <a:ext cx="4347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 algn="r"/>
              <a:t>46</a:t>
            </a:fld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266400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18900000" scaled="1"/>
        </a:grad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áfico 2">
            <a:extLst>
              <a:ext uri="{FF2B5EF4-FFF2-40B4-BE49-F238E27FC236}">
                <a16:creationId xmlns:a16="http://schemas.microsoft.com/office/drawing/2014/main" id="{B8E7D826-2CFF-54E2-92B8-FD339D61DB33}"/>
              </a:ext>
            </a:extLst>
          </p:cNvPr>
          <p:cNvSpPr/>
          <p:nvPr/>
        </p:nvSpPr>
        <p:spPr>
          <a:xfrm rot="4557650" flipH="1">
            <a:off x="6493335" y="-3470862"/>
            <a:ext cx="12333706" cy="14181971"/>
          </a:xfrm>
          <a:custGeom>
            <a:avLst/>
            <a:gdLst>
              <a:gd name="connsiteX0" fmla="*/ 0 w 5701176"/>
              <a:gd name="connsiteY0" fmla="*/ 5198879 h 6517995"/>
              <a:gd name="connsiteX1" fmla="*/ 2452116 w 5701176"/>
              <a:gd name="connsiteY1" fmla="*/ 3025083 h 6517995"/>
              <a:gd name="connsiteX2" fmla="*/ 3052001 w 5701176"/>
              <a:gd name="connsiteY2" fmla="*/ 2423865 h 6517995"/>
              <a:gd name="connsiteX3" fmla="*/ 3052096 w 5701176"/>
              <a:gd name="connsiteY3" fmla="*/ 2424341 h 6517995"/>
              <a:gd name="connsiteX4" fmla="*/ 4846320 w 5701176"/>
              <a:gd name="connsiteY4" fmla="*/ 286741 h 6517995"/>
              <a:gd name="connsiteX5" fmla="*/ 5332286 w 5701176"/>
              <a:gd name="connsiteY5" fmla="*/ 8611 h 6517995"/>
              <a:gd name="connsiteX6" fmla="*/ 5698998 w 5701176"/>
              <a:gd name="connsiteY6" fmla="*/ 1137419 h 6517995"/>
              <a:gd name="connsiteX7" fmla="*/ 4057364 w 5701176"/>
              <a:gd name="connsiteY7" fmla="*/ 6517996 h 6517995"/>
              <a:gd name="connsiteX8" fmla="*/ 4053364 w 5701176"/>
              <a:gd name="connsiteY8" fmla="*/ 6508090 h 6517995"/>
              <a:gd name="connsiteX9" fmla="*/ 4057364 w 5701176"/>
              <a:gd name="connsiteY9" fmla="*/ 6517996 h 6517995"/>
              <a:gd name="connsiteX10" fmla="*/ 0 w 5701176"/>
              <a:gd name="connsiteY10" fmla="*/ 5198879 h 6517995"/>
              <a:gd name="connsiteX0" fmla="*/ 0 w 5701176"/>
              <a:gd name="connsiteY0" fmla="*/ 5198879 h 6527879"/>
              <a:gd name="connsiteX1" fmla="*/ 2452116 w 5701176"/>
              <a:gd name="connsiteY1" fmla="*/ 3025083 h 6527879"/>
              <a:gd name="connsiteX2" fmla="*/ 3052001 w 5701176"/>
              <a:gd name="connsiteY2" fmla="*/ 2423865 h 6527879"/>
              <a:gd name="connsiteX3" fmla="*/ 3052096 w 5701176"/>
              <a:gd name="connsiteY3" fmla="*/ 2424341 h 6527879"/>
              <a:gd name="connsiteX4" fmla="*/ 4846320 w 5701176"/>
              <a:gd name="connsiteY4" fmla="*/ 286741 h 6527879"/>
              <a:gd name="connsiteX5" fmla="*/ 5332286 w 5701176"/>
              <a:gd name="connsiteY5" fmla="*/ 8611 h 6527879"/>
              <a:gd name="connsiteX6" fmla="*/ 5698998 w 5701176"/>
              <a:gd name="connsiteY6" fmla="*/ 1137419 h 6527879"/>
              <a:gd name="connsiteX7" fmla="*/ 4057364 w 5701176"/>
              <a:gd name="connsiteY7" fmla="*/ 6517996 h 6527879"/>
              <a:gd name="connsiteX8" fmla="*/ 4053364 w 5701176"/>
              <a:gd name="connsiteY8" fmla="*/ 6508090 h 6527879"/>
              <a:gd name="connsiteX9" fmla="*/ 4072193 w 5701176"/>
              <a:gd name="connsiteY9" fmla="*/ 6527879 h 6527879"/>
              <a:gd name="connsiteX10" fmla="*/ 0 w 5701176"/>
              <a:gd name="connsiteY10" fmla="*/ 5198879 h 6527879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3364 w 5701176"/>
              <a:gd name="connsiteY8" fmla="*/ 650809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4407 w 5701176"/>
              <a:gd name="connsiteY7" fmla="*/ 6520062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4261"/>
              <a:gd name="connsiteX1" fmla="*/ 2452116 w 5701176"/>
              <a:gd name="connsiteY1" fmla="*/ 3025083 h 6554261"/>
              <a:gd name="connsiteX2" fmla="*/ 3052001 w 5701176"/>
              <a:gd name="connsiteY2" fmla="*/ 2423865 h 6554261"/>
              <a:gd name="connsiteX3" fmla="*/ 3052096 w 5701176"/>
              <a:gd name="connsiteY3" fmla="*/ 2424341 h 6554261"/>
              <a:gd name="connsiteX4" fmla="*/ 4846320 w 5701176"/>
              <a:gd name="connsiteY4" fmla="*/ 286741 h 6554261"/>
              <a:gd name="connsiteX5" fmla="*/ 5332286 w 5701176"/>
              <a:gd name="connsiteY5" fmla="*/ 8611 h 6554261"/>
              <a:gd name="connsiteX6" fmla="*/ 5698998 w 5701176"/>
              <a:gd name="connsiteY6" fmla="*/ 1137419 h 6554261"/>
              <a:gd name="connsiteX7" fmla="*/ 4054407 w 5701176"/>
              <a:gd name="connsiteY7" fmla="*/ 6520062 h 6554261"/>
              <a:gd name="connsiteX8" fmla="*/ 4051506 w 5701176"/>
              <a:gd name="connsiteY8" fmla="*/ 6541960 h 6554261"/>
              <a:gd name="connsiteX9" fmla="*/ 4019325 w 5701176"/>
              <a:gd name="connsiteY9" fmla="*/ 6554261 h 6554261"/>
              <a:gd name="connsiteX10" fmla="*/ 0 w 5701176"/>
              <a:gd name="connsiteY10" fmla="*/ 5198879 h 6554261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54407 w 5701176"/>
              <a:gd name="connsiteY7" fmla="*/ 6520062 h 6556492"/>
              <a:gd name="connsiteX8" fmla="*/ 4051506 w 5701176"/>
              <a:gd name="connsiteY8" fmla="*/ 6541960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9191"/>
              <a:gd name="connsiteX1" fmla="*/ 2452116 w 5701176"/>
              <a:gd name="connsiteY1" fmla="*/ 3025083 h 6559191"/>
              <a:gd name="connsiteX2" fmla="*/ 3052001 w 5701176"/>
              <a:gd name="connsiteY2" fmla="*/ 2423865 h 6559191"/>
              <a:gd name="connsiteX3" fmla="*/ 3052096 w 5701176"/>
              <a:gd name="connsiteY3" fmla="*/ 2424341 h 6559191"/>
              <a:gd name="connsiteX4" fmla="*/ 4846320 w 5701176"/>
              <a:gd name="connsiteY4" fmla="*/ 286741 h 6559191"/>
              <a:gd name="connsiteX5" fmla="*/ 5332286 w 5701176"/>
              <a:gd name="connsiteY5" fmla="*/ 8611 h 6559191"/>
              <a:gd name="connsiteX6" fmla="*/ 5698998 w 5701176"/>
              <a:gd name="connsiteY6" fmla="*/ 1137419 h 6559191"/>
              <a:gd name="connsiteX7" fmla="*/ 4054407 w 5701176"/>
              <a:gd name="connsiteY7" fmla="*/ 6520062 h 6559191"/>
              <a:gd name="connsiteX8" fmla="*/ 4039435 w 5701176"/>
              <a:gd name="connsiteY8" fmla="*/ 6557439 h 6559191"/>
              <a:gd name="connsiteX9" fmla="*/ 3999756 w 5701176"/>
              <a:gd name="connsiteY9" fmla="*/ 6556492 h 6559191"/>
              <a:gd name="connsiteX10" fmla="*/ 0 w 5701176"/>
              <a:gd name="connsiteY10" fmla="*/ 5198879 h 6559191"/>
              <a:gd name="connsiteX0" fmla="*/ 0 w 5701176"/>
              <a:gd name="connsiteY0" fmla="*/ 5198879 h 6560738"/>
              <a:gd name="connsiteX1" fmla="*/ 2452116 w 5701176"/>
              <a:gd name="connsiteY1" fmla="*/ 3025083 h 6560738"/>
              <a:gd name="connsiteX2" fmla="*/ 3052001 w 5701176"/>
              <a:gd name="connsiteY2" fmla="*/ 2423865 h 6560738"/>
              <a:gd name="connsiteX3" fmla="*/ 3052096 w 5701176"/>
              <a:gd name="connsiteY3" fmla="*/ 2424341 h 6560738"/>
              <a:gd name="connsiteX4" fmla="*/ 4846320 w 5701176"/>
              <a:gd name="connsiteY4" fmla="*/ 286741 h 6560738"/>
              <a:gd name="connsiteX5" fmla="*/ 5332286 w 5701176"/>
              <a:gd name="connsiteY5" fmla="*/ 8611 h 6560738"/>
              <a:gd name="connsiteX6" fmla="*/ 5698998 w 5701176"/>
              <a:gd name="connsiteY6" fmla="*/ 1137419 h 6560738"/>
              <a:gd name="connsiteX7" fmla="*/ 4066720 w 5701176"/>
              <a:gd name="connsiteY7" fmla="*/ 6497373 h 6560738"/>
              <a:gd name="connsiteX8" fmla="*/ 4039435 w 5701176"/>
              <a:gd name="connsiteY8" fmla="*/ 6557439 h 6560738"/>
              <a:gd name="connsiteX9" fmla="*/ 3999756 w 5701176"/>
              <a:gd name="connsiteY9" fmla="*/ 6556492 h 6560738"/>
              <a:gd name="connsiteX10" fmla="*/ 0 w 5701176"/>
              <a:gd name="connsiteY10" fmla="*/ 5198879 h 6560738"/>
              <a:gd name="connsiteX0" fmla="*/ 0 w 5701176"/>
              <a:gd name="connsiteY0" fmla="*/ 5198879 h 6561432"/>
              <a:gd name="connsiteX1" fmla="*/ 2452116 w 5701176"/>
              <a:gd name="connsiteY1" fmla="*/ 3025083 h 6561432"/>
              <a:gd name="connsiteX2" fmla="*/ 3052001 w 5701176"/>
              <a:gd name="connsiteY2" fmla="*/ 2423865 h 6561432"/>
              <a:gd name="connsiteX3" fmla="*/ 3052096 w 5701176"/>
              <a:gd name="connsiteY3" fmla="*/ 2424341 h 6561432"/>
              <a:gd name="connsiteX4" fmla="*/ 4846320 w 5701176"/>
              <a:gd name="connsiteY4" fmla="*/ 286741 h 6561432"/>
              <a:gd name="connsiteX5" fmla="*/ 5332286 w 5701176"/>
              <a:gd name="connsiteY5" fmla="*/ 8611 h 6561432"/>
              <a:gd name="connsiteX6" fmla="*/ 5698998 w 5701176"/>
              <a:gd name="connsiteY6" fmla="*/ 1137419 h 6561432"/>
              <a:gd name="connsiteX7" fmla="*/ 4095930 w 5701176"/>
              <a:gd name="connsiteY7" fmla="*/ 6487524 h 6561432"/>
              <a:gd name="connsiteX8" fmla="*/ 4039435 w 5701176"/>
              <a:gd name="connsiteY8" fmla="*/ 6557439 h 6561432"/>
              <a:gd name="connsiteX9" fmla="*/ 3999756 w 5701176"/>
              <a:gd name="connsiteY9" fmla="*/ 6556492 h 6561432"/>
              <a:gd name="connsiteX10" fmla="*/ 0 w 5701176"/>
              <a:gd name="connsiteY10" fmla="*/ 5198879 h 6561432"/>
              <a:gd name="connsiteX0" fmla="*/ 0 w 5701176"/>
              <a:gd name="connsiteY0" fmla="*/ 5198879 h 6562035"/>
              <a:gd name="connsiteX1" fmla="*/ 2452116 w 5701176"/>
              <a:gd name="connsiteY1" fmla="*/ 3025083 h 6562035"/>
              <a:gd name="connsiteX2" fmla="*/ 3052001 w 5701176"/>
              <a:gd name="connsiteY2" fmla="*/ 2423865 h 6562035"/>
              <a:gd name="connsiteX3" fmla="*/ 3052096 w 5701176"/>
              <a:gd name="connsiteY3" fmla="*/ 2424341 h 6562035"/>
              <a:gd name="connsiteX4" fmla="*/ 4846320 w 5701176"/>
              <a:gd name="connsiteY4" fmla="*/ 286741 h 6562035"/>
              <a:gd name="connsiteX5" fmla="*/ 5332286 w 5701176"/>
              <a:gd name="connsiteY5" fmla="*/ 8611 h 6562035"/>
              <a:gd name="connsiteX6" fmla="*/ 5698998 w 5701176"/>
              <a:gd name="connsiteY6" fmla="*/ 1137419 h 6562035"/>
              <a:gd name="connsiteX7" fmla="*/ 4080331 w 5701176"/>
              <a:gd name="connsiteY7" fmla="*/ 6479058 h 6562035"/>
              <a:gd name="connsiteX8" fmla="*/ 4039435 w 5701176"/>
              <a:gd name="connsiteY8" fmla="*/ 6557439 h 6562035"/>
              <a:gd name="connsiteX9" fmla="*/ 3999756 w 5701176"/>
              <a:gd name="connsiteY9" fmla="*/ 6556492 h 6562035"/>
              <a:gd name="connsiteX10" fmla="*/ 0 w 5701176"/>
              <a:gd name="connsiteY10" fmla="*/ 5198879 h 6562035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80331 w 5701176"/>
              <a:gd name="connsiteY7" fmla="*/ 6479058 h 6556492"/>
              <a:gd name="connsiteX8" fmla="*/ 4041216 w 5701176"/>
              <a:gd name="connsiteY8" fmla="*/ 6547391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1216 w 5701176"/>
              <a:gd name="connsiteY8" fmla="*/ 6547391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  <a:gd name="connsiteX0" fmla="*/ 0 w 5701176"/>
              <a:gd name="connsiteY0" fmla="*/ 5198879 h 6556808"/>
              <a:gd name="connsiteX1" fmla="*/ 2452116 w 5701176"/>
              <a:gd name="connsiteY1" fmla="*/ 3025083 h 6556808"/>
              <a:gd name="connsiteX2" fmla="*/ 3052001 w 5701176"/>
              <a:gd name="connsiteY2" fmla="*/ 2423865 h 6556808"/>
              <a:gd name="connsiteX3" fmla="*/ 3052096 w 5701176"/>
              <a:gd name="connsiteY3" fmla="*/ 2424341 h 6556808"/>
              <a:gd name="connsiteX4" fmla="*/ 4846320 w 5701176"/>
              <a:gd name="connsiteY4" fmla="*/ 286741 h 6556808"/>
              <a:gd name="connsiteX5" fmla="*/ 5332286 w 5701176"/>
              <a:gd name="connsiteY5" fmla="*/ 8611 h 6556808"/>
              <a:gd name="connsiteX6" fmla="*/ 5698998 w 5701176"/>
              <a:gd name="connsiteY6" fmla="*/ 1137419 h 6556808"/>
              <a:gd name="connsiteX7" fmla="*/ 4080331 w 5701176"/>
              <a:gd name="connsiteY7" fmla="*/ 6479058 h 6556808"/>
              <a:gd name="connsiteX8" fmla="*/ 4041216 w 5701176"/>
              <a:gd name="connsiteY8" fmla="*/ 6547391 h 6556808"/>
              <a:gd name="connsiteX9" fmla="*/ 3970910 w 5701176"/>
              <a:gd name="connsiteY9" fmla="*/ 6555524 h 6556808"/>
              <a:gd name="connsiteX10" fmla="*/ 0 w 5701176"/>
              <a:gd name="connsiteY10" fmla="*/ 5198879 h 6556808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0688 w 5701176"/>
              <a:gd name="connsiteY8" fmla="*/ 6541598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01176" h="6555524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chemeClr val="bg1"/>
          </a:solidFill>
          <a:ln w="28575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>
              <a:latin typeface="Exo 2.0" panose="00000500000000000000" pitchFamily="50" charset="0"/>
            </a:endParaRPr>
          </a:p>
        </p:txBody>
      </p:sp>
      <p:sp>
        <p:nvSpPr>
          <p:cNvPr id="8" name="Google Shape;636;p33">
            <a:extLst>
              <a:ext uri="{FF2B5EF4-FFF2-40B4-BE49-F238E27FC236}">
                <a16:creationId xmlns:a16="http://schemas.microsoft.com/office/drawing/2014/main" id="{0C24A3F6-FC2D-838D-E8C1-A6554272E793}"/>
              </a:ext>
            </a:extLst>
          </p:cNvPr>
          <p:cNvSpPr/>
          <p:nvPr/>
        </p:nvSpPr>
        <p:spPr>
          <a:xfrm rot="5400000" flipH="1">
            <a:off x="6763527" y="-4612013"/>
            <a:ext cx="15971676" cy="18365106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 cmpd="sng">
            <a:solidFill>
              <a:srgbClr val="FDAF18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Exo 2.0" panose="00000500000000000000" pitchFamily="50" charset="0"/>
              <a:ea typeface="Calibri"/>
              <a:cs typeface="Calibri"/>
              <a:sym typeface="Calibri"/>
            </a:endParaRPr>
          </a:p>
        </p:txBody>
      </p:sp>
      <p:grpSp>
        <p:nvGrpSpPr>
          <p:cNvPr id="72" name="Agrupar 71">
            <a:extLst>
              <a:ext uri="{FF2B5EF4-FFF2-40B4-BE49-F238E27FC236}">
                <a16:creationId xmlns:a16="http://schemas.microsoft.com/office/drawing/2014/main" id="{078AB7D3-102E-F332-2B08-C9B767BBD97B}"/>
              </a:ext>
            </a:extLst>
          </p:cNvPr>
          <p:cNvGrpSpPr/>
          <p:nvPr/>
        </p:nvGrpSpPr>
        <p:grpSpPr>
          <a:xfrm>
            <a:off x="744793" y="1800224"/>
            <a:ext cx="4968000" cy="3257551"/>
            <a:chOff x="637747" y="1281223"/>
            <a:chExt cx="10672407" cy="4295554"/>
          </a:xfrm>
        </p:grpSpPr>
        <p:sp>
          <p:nvSpPr>
            <p:cNvPr id="40" name="Retângulo: Cantos Arredondados 39">
              <a:extLst>
                <a:ext uri="{FF2B5EF4-FFF2-40B4-BE49-F238E27FC236}">
                  <a16:creationId xmlns:a16="http://schemas.microsoft.com/office/drawing/2014/main" id="{771921F6-4A7B-FE37-1078-E3BA3F6A128F}"/>
                </a:ext>
              </a:extLst>
            </p:cNvPr>
            <p:cNvSpPr/>
            <p:nvPr/>
          </p:nvSpPr>
          <p:spPr>
            <a:xfrm>
              <a:off x="637747" y="1281224"/>
              <a:ext cx="1972411" cy="2793059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6" name="Retângulo: Cantos Arredondados 45">
              <a:extLst>
                <a:ext uri="{FF2B5EF4-FFF2-40B4-BE49-F238E27FC236}">
                  <a16:creationId xmlns:a16="http://schemas.microsoft.com/office/drawing/2014/main" id="{88FC3CD2-F002-19CA-8C76-968DF5A9CE41}"/>
                </a:ext>
              </a:extLst>
            </p:cNvPr>
            <p:cNvSpPr/>
            <p:nvPr/>
          </p:nvSpPr>
          <p:spPr>
            <a:xfrm>
              <a:off x="2808959" y="1281224"/>
              <a:ext cx="1972410" cy="802305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7" name="Retângulo: Cantos Arredondados 46">
              <a:extLst>
                <a:ext uri="{FF2B5EF4-FFF2-40B4-BE49-F238E27FC236}">
                  <a16:creationId xmlns:a16="http://schemas.microsoft.com/office/drawing/2014/main" id="{6242E32A-E70C-69D2-22B9-D5C9B2A71507}"/>
                </a:ext>
              </a:extLst>
            </p:cNvPr>
            <p:cNvSpPr/>
            <p:nvPr/>
          </p:nvSpPr>
          <p:spPr>
            <a:xfrm>
              <a:off x="4985220" y="1281224"/>
              <a:ext cx="1972411" cy="2793059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8" name="Retângulo: Cantos Arredondados 47">
              <a:extLst>
                <a:ext uri="{FF2B5EF4-FFF2-40B4-BE49-F238E27FC236}">
                  <a16:creationId xmlns:a16="http://schemas.microsoft.com/office/drawing/2014/main" id="{3C0BA632-9AF3-015D-8F45-DF27FDCD4262}"/>
                </a:ext>
              </a:extLst>
            </p:cNvPr>
            <p:cNvSpPr/>
            <p:nvPr/>
          </p:nvSpPr>
          <p:spPr>
            <a:xfrm>
              <a:off x="7161481" y="1281223"/>
              <a:ext cx="1972410" cy="1284982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9" name="Retângulo: Cantos Arredondados 48">
              <a:extLst>
                <a:ext uri="{FF2B5EF4-FFF2-40B4-BE49-F238E27FC236}">
                  <a16:creationId xmlns:a16="http://schemas.microsoft.com/office/drawing/2014/main" id="{5FFC2EE0-5D96-145C-BFEE-C35D4844C8B3}"/>
                </a:ext>
              </a:extLst>
            </p:cNvPr>
            <p:cNvSpPr/>
            <p:nvPr/>
          </p:nvSpPr>
          <p:spPr>
            <a:xfrm>
              <a:off x="9337743" y="1281224"/>
              <a:ext cx="1972411" cy="2793059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0" name="Retângulo: Cantos Arredondados 49">
              <a:extLst>
                <a:ext uri="{FF2B5EF4-FFF2-40B4-BE49-F238E27FC236}">
                  <a16:creationId xmlns:a16="http://schemas.microsoft.com/office/drawing/2014/main" id="{894D51EC-1596-0242-62D9-FCB0465C4B70}"/>
                </a:ext>
              </a:extLst>
            </p:cNvPr>
            <p:cNvSpPr/>
            <p:nvPr/>
          </p:nvSpPr>
          <p:spPr>
            <a:xfrm>
              <a:off x="2808959" y="2303835"/>
              <a:ext cx="1972410" cy="1767656"/>
            </a:xfrm>
            <a:prstGeom prst="roundRect">
              <a:avLst>
                <a:gd name="adj" fmla="val 2395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1" name="Retângulo: Cantos Arredondados 50">
              <a:extLst>
                <a:ext uri="{FF2B5EF4-FFF2-40B4-BE49-F238E27FC236}">
                  <a16:creationId xmlns:a16="http://schemas.microsoft.com/office/drawing/2014/main" id="{A04A33FE-34BC-7960-2A34-6E8503142479}"/>
                </a:ext>
              </a:extLst>
            </p:cNvPr>
            <p:cNvSpPr/>
            <p:nvPr/>
          </p:nvSpPr>
          <p:spPr>
            <a:xfrm>
              <a:off x="7161481" y="2783719"/>
              <a:ext cx="1972410" cy="1287773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2" name="Retângulo: Cantos Arredondados 51">
              <a:extLst>
                <a:ext uri="{FF2B5EF4-FFF2-40B4-BE49-F238E27FC236}">
                  <a16:creationId xmlns:a16="http://schemas.microsoft.com/office/drawing/2014/main" id="{72F46EA9-31E5-584F-0D7F-83F7706EFB63}"/>
                </a:ext>
              </a:extLst>
            </p:cNvPr>
            <p:cNvSpPr/>
            <p:nvPr/>
          </p:nvSpPr>
          <p:spPr>
            <a:xfrm>
              <a:off x="637748" y="4291797"/>
              <a:ext cx="5234278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3" name="Retângulo: Cantos Arredondados 52">
              <a:extLst>
                <a:ext uri="{FF2B5EF4-FFF2-40B4-BE49-F238E27FC236}">
                  <a16:creationId xmlns:a16="http://schemas.microsoft.com/office/drawing/2014/main" id="{77B65941-184E-D4D5-3E07-895C98F2A725}"/>
                </a:ext>
              </a:extLst>
            </p:cNvPr>
            <p:cNvSpPr/>
            <p:nvPr/>
          </p:nvSpPr>
          <p:spPr>
            <a:xfrm>
              <a:off x="6075876" y="4291797"/>
              <a:ext cx="5234278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54" name="CaixaDeTexto 53" hidden="1">
            <a:extLst>
              <a:ext uri="{FF2B5EF4-FFF2-40B4-BE49-F238E27FC236}">
                <a16:creationId xmlns:a16="http://schemas.microsoft.com/office/drawing/2014/main" id="{F2A58D98-2A03-B972-0AF8-F857D96AC028}"/>
              </a:ext>
            </a:extLst>
          </p:cNvPr>
          <p:cNvSpPr txBox="1"/>
          <p:nvPr/>
        </p:nvSpPr>
        <p:spPr>
          <a:xfrm>
            <a:off x="6459793" y="1800225"/>
            <a:ext cx="915804" cy="1348401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Parcerias principais</a:t>
            </a:r>
          </a:p>
        </p:txBody>
      </p:sp>
      <p:sp>
        <p:nvSpPr>
          <p:cNvPr id="55" name="CaixaDeTexto 54" hidden="1">
            <a:extLst>
              <a:ext uri="{FF2B5EF4-FFF2-40B4-BE49-F238E27FC236}">
                <a16:creationId xmlns:a16="http://schemas.microsoft.com/office/drawing/2014/main" id="{8D32630C-9B3F-33EC-35E1-E9E8E39CC847}"/>
              </a:ext>
            </a:extLst>
          </p:cNvPr>
          <p:cNvSpPr txBox="1"/>
          <p:nvPr/>
        </p:nvSpPr>
        <p:spPr>
          <a:xfrm>
            <a:off x="2814009" y="1285600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Atividades principais</a:t>
            </a:r>
          </a:p>
        </p:txBody>
      </p:sp>
      <p:sp>
        <p:nvSpPr>
          <p:cNvPr id="56" name="CaixaDeTexto 55" hidden="1">
            <a:extLst>
              <a:ext uri="{FF2B5EF4-FFF2-40B4-BE49-F238E27FC236}">
                <a16:creationId xmlns:a16="http://schemas.microsoft.com/office/drawing/2014/main" id="{EB886E4E-A5E3-81AA-E0B4-FF53848BCD57}"/>
              </a:ext>
            </a:extLst>
          </p:cNvPr>
          <p:cNvSpPr txBox="1"/>
          <p:nvPr/>
        </p:nvSpPr>
        <p:spPr>
          <a:xfrm>
            <a:off x="4980169" y="1285600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Proposta</a:t>
            </a:r>
            <a:br>
              <a:rPr lang="pt-BR" sz="1600" i="1" dirty="0"/>
            </a:br>
            <a:r>
              <a:rPr lang="pt-BR" sz="1600" i="1" dirty="0"/>
              <a:t>de valor</a:t>
            </a:r>
          </a:p>
        </p:txBody>
      </p:sp>
      <p:sp>
        <p:nvSpPr>
          <p:cNvPr id="57" name="CaixaDeTexto 56" hidden="1">
            <a:extLst>
              <a:ext uri="{FF2B5EF4-FFF2-40B4-BE49-F238E27FC236}">
                <a16:creationId xmlns:a16="http://schemas.microsoft.com/office/drawing/2014/main" id="{3E058BBE-F357-0DD9-F195-D96E17B34884}"/>
              </a:ext>
            </a:extLst>
          </p:cNvPr>
          <p:cNvSpPr txBox="1"/>
          <p:nvPr/>
        </p:nvSpPr>
        <p:spPr>
          <a:xfrm>
            <a:off x="7166532" y="1285600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Relacionamento com clientes</a:t>
            </a:r>
          </a:p>
        </p:txBody>
      </p:sp>
      <p:sp>
        <p:nvSpPr>
          <p:cNvPr id="58" name="CaixaDeTexto 57" hidden="1">
            <a:extLst>
              <a:ext uri="{FF2B5EF4-FFF2-40B4-BE49-F238E27FC236}">
                <a16:creationId xmlns:a16="http://schemas.microsoft.com/office/drawing/2014/main" id="{6645202C-0115-B0E7-CE8D-11930AA79230}"/>
              </a:ext>
            </a:extLst>
          </p:cNvPr>
          <p:cNvSpPr txBox="1"/>
          <p:nvPr/>
        </p:nvSpPr>
        <p:spPr>
          <a:xfrm>
            <a:off x="9342794" y="1285600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Segmento</a:t>
            </a:r>
            <a:br>
              <a:rPr lang="pt-BR" sz="1600" i="1" dirty="0"/>
            </a:br>
            <a:r>
              <a:rPr lang="pt-BR" sz="1600" i="1" dirty="0"/>
              <a:t>de clientes</a:t>
            </a:r>
          </a:p>
        </p:txBody>
      </p:sp>
      <p:sp>
        <p:nvSpPr>
          <p:cNvPr id="59" name="CaixaDeTexto 58" hidden="1">
            <a:extLst>
              <a:ext uri="{FF2B5EF4-FFF2-40B4-BE49-F238E27FC236}">
                <a16:creationId xmlns:a16="http://schemas.microsoft.com/office/drawing/2014/main" id="{D4B4101C-002E-7926-B950-A2374023DC91}"/>
              </a:ext>
            </a:extLst>
          </p:cNvPr>
          <p:cNvSpPr txBox="1"/>
          <p:nvPr/>
        </p:nvSpPr>
        <p:spPr>
          <a:xfrm>
            <a:off x="2814009" y="2793325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Recursos principais</a:t>
            </a:r>
          </a:p>
        </p:txBody>
      </p:sp>
      <p:sp>
        <p:nvSpPr>
          <p:cNvPr id="60" name="CaixaDeTexto 59" hidden="1">
            <a:extLst>
              <a:ext uri="{FF2B5EF4-FFF2-40B4-BE49-F238E27FC236}">
                <a16:creationId xmlns:a16="http://schemas.microsoft.com/office/drawing/2014/main" id="{FFCD80B1-CED3-753C-6B47-C1404B688116}"/>
              </a:ext>
            </a:extLst>
          </p:cNvPr>
          <p:cNvSpPr txBox="1"/>
          <p:nvPr/>
        </p:nvSpPr>
        <p:spPr>
          <a:xfrm>
            <a:off x="7155970" y="2793325"/>
            <a:ext cx="1967360" cy="609737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Canais</a:t>
            </a:r>
          </a:p>
        </p:txBody>
      </p:sp>
      <p:sp>
        <p:nvSpPr>
          <p:cNvPr id="61" name="CaixaDeTexto 60" hidden="1">
            <a:extLst>
              <a:ext uri="{FF2B5EF4-FFF2-40B4-BE49-F238E27FC236}">
                <a16:creationId xmlns:a16="http://schemas.microsoft.com/office/drawing/2014/main" id="{BBEA6E62-EA06-812A-5FC6-4BD4D510C597}"/>
              </a:ext>
            </a:extLst>
          </p:cNvPr>
          <p:cNvSpPr txBox="1"/>
          <p:nvPr/>
        </p:nvSpPr>
        <p:spPr>
          <a:xfrm>
            <a:off x="637747" y="4286026"/>
            <a:ext cx="5234278" cy="609737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Estrutura de custos</a:t>
            </a:r>
          </a:p>
        </p:txBody>
      </p:sp>
      <p:sp>
        <p:nvSpPr>
          <p:cNvPr id="62" name="CaixaDeTexto 61" hidden="1">
            <a:extLst>
              <a:ext uri="{FF2B5EF4-FFF2-40B4-BE49-F238E27FC236}">
                <a16:creationId xmlns:a16="http://schemas.microsoft.com/office/drawing/2014/main" id="{1E835CC0-C8D1-F5A4-984A-D68D1F6A6A56}"/>
              </a:ext>
            </a:extLst>
          </p:cNvPr>
          <p:cNvSpPr txBox="1"/>
          <p:nvPr/>
        </p:nvSpPr>
        <p:spPr>
          <a:xfrm>
            <a:off x="6075876" y="4286026"/>
            <a:ext cx="5234278" cy="609737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Fontes de receita</a:t>
            </a:r>
          </a:p>
        </p:txBody>
      </p:sp>
      <p:pic>
        <p:nvPicPr>
          <p:cNvPr id="63" name="Gráfico 62">
            <a:extLst>
              <a:ext uri="{FF2B5EF4-FFF2-40B4-BE49-F238E27FC236}">
                <a16:creationId xmlns:a16="http://schemas.microsoft.com/office/drawing/2014/main" id="{E2F751DA-4F84-25AB-FB6C-4133427726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5308" y="1998172"/>
            <a:ext cx="352425" cy="209550"/>
          </a:xfrm>
          <a:prstGeom prst="rect">
            <a:avLst/>
          </a:prstGeom>
        </p:spPr>
      </p:pic>
      <p:pic>
        <p:nvPicPr>
          <p:cNvPr id="64" name="Gráfico 63">
            <a:extLst>
              <a:ext uri="{FF2B5EF4-FFF2-40B4-BE49-F238E27FC236}">
                <a16:creationId xmlns:a16="http://schemas.microsoft.com/office/drawing/2014/main" id="{56BD2A75-8212-FBEB-55D6-C6849C2FB3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38356" y="1960072"/>
            <a:ext cx="352425" cy="285750"/>
          </a:xfrm>
          <a:prstGeom prst="rect">
            <a:avLst/>
          </a:prstGeom>
        </p:spPr>
      </p:pic>
      <p:pic>
        <p:nvPicPr>
          <p:cNvPr id="65" name="Gráfico 64">
            <a:extLst>
              <a:ext uri="{FF2B5EF4-FFF2-40B4-BE49-F238E27FC236}">
                <a16:creationId xmlns:a16="http://schemas.microsoft.com/office/drawing/2014/main" id="{43B4CA92-63CE-B94A-8CDF-A1E267F47B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075217" y="1969597"/>
            <a:ext cx="285750" cy="266700"/>
          </a:xfrm>
          <a:prstGeom prst="rect">
            <a:avLst/>
          </a:prstGeom>
        </p:spPr>
      </p:pic>
      <p:pic>
        <p:nvPicPr>
          <p:cNvPr id="66" name="Gráfico 65">
            <a:extLst>
              <a:ext uri="{FF2B5EF4-FFF2-40B4-BE49-F238E27FC236}">
                <a16:creationId xmlns:a16="http://schemas.microsoft.com/office/drawing/2014/main" id="{7D86A296-DEFF-397C-85EA-AA0BCBC322F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092677" y="1979122"/>
            <a:ext cx="285750" cy="247650"/>
          </a:xfrm>
          <a:prstGeom prst="rect">
            <a:avLst/>
          </a:prstGeom>
        </p:spPr>
      </p:pic>
      <p:pic>
        <p:nvPicPr>
          <p:cNvPr id="67" name="Gráfico 66">
            <a:extLst>
              <a:ext uri="{FF2B5EF4-FFF2-40B4-BE49-F238E27FC236}">
                <a16:creationId xmlns:a16="http://schemas.microsoft.com/office/drawing/2014/main" id="{2B909404-0C0A-BE5D-9BF6-D222BCEB019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77502" y="1979122"/>
            <a:ext cx="352425" cy="247650"/>
          </a:xfrm>
          <a:prstGeom prst="rect">
            <a:avLst/>
          </a:prstGeom>
        </p:spPr>
      </p:pic>
      <p:pic>
        <p:nvPicPr>
          <p:cNvPr id="68" name="Gráfico 67">
            <a:extLst>
              <a:ext uri="{FF2B5EF4-FFF2-40B4-BE49-F238E27FC236}">
                <a16:creationId xmlns:a16="http://schemas.microsoft.com/office/drawing/2014/main" id="{C8D40DE0-513D-D9E9-A89D-41242F7CE3C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071693" y="2743816"/>
            <a:ext cx="285750" cy="285750"/>
          </a:xfrm>
          <a:prstGeom prst="rect">
            <a:avLst/>
          </a:prstGeom>
        </p:spPr>
      </p:pic>
      <p:pic>
        <p:nvPicPr>
          <p:cNvPr id="69" name="Gráfico 68">
            <a:extLst>
              <a:ext uri="{FF2B5EF4-FFF2-40B4-BE49-F238E27FC236}">
                <a16:creationId xmlns:a16="http://schemas.microsoft.com/office/drawing/2014/main" id="{70ECF5E4-9287-7C44-34F6-511B344B0F1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054546" y="3088746"/>
            <a:ext cx="352425" cy="266700"/>
          </a:xfrm>
          <a:prstGeom prst="rect">
            <a:avLst/>
          </a:prstGeom>
        </p:spPr>
      </p:pic>
      <p:pic>
        <p:nvPicPr>
          <p:cNvPr id="70" name="Gráfico 69">
            <a:extLst>
              <a:ext uri="{FF2B5EF4-FFF2-40B4-BE49-F238E27FC236}">
                <a16:creationId xmlns:a16="http://schemas.microsoft.com/office/drawing/2014/main" id="{07F0909B-240E-B6A9-0AB0-3B7E1572958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753352" y="4198012"/>
            <a:ext cx="209550" cy="285750"/>
          </a:xfrm>
          <a:prstGeom prst="rect">
            <a:avLst/>
          </a:prstGeom>
        </p:spPr>
      </p:pic>
      <p:pic>
        <p:nvPicPr>
          <p:cNvPr id="71" name="Gráfico 70">
            <a:extLst>
              <a:ext uri="{FF2B5EF4-FFF2-40B4-BE49-F238E27FC236}">
                <a16:creationId xmlns:a16="http://schemas.microsoft.com/office/drawing/2014/main" id="{F2B5FA35-B923-403B-F051-246B97CC66B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4318303" y="4214381"/>
            <a:ext cx="352425" cy="247650"/>
          </a:xfrm>
          <a:prstGeom prst="rect">
            <a:avLst/>
          </a:prstGeom>
        </p:spPr>
      </p:pic>
      <p:pic>
        <p:nvPicPr>
          <p:cNvPr id="10" name="Gráfico 9" hidden="1">
            <a:extLst>
              <a:ext uri="{FF2B5EF4-FFF2-40B4-BE49-F238E27FC236}">
                <a16:creationId xmlns:a16="http://schemas.microsoft.com/office/drawing/2014/main" id="{72470027-D8CF-FCC6-80F1-CE59BEFCA343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41" name="CaixaDeTexto 40">
            <a:extLst>
              <a:ext uri="{FF2B5EF4-FFF2-40B4-BE49-F238E27FC236}">
                <a16:creationId xmlns:a16="http://schemas.microsoft.com/office/drawing/2014/main" id="{ADA10DBB-331A-46AC-973C-51AFB43D3965}"/>
              </a:ext>
            </a:extLst>
          </p:cNvPr>
          <p:cNvSpPr txBox="1"/>
          <p:nvPr/>
        </p:nvSpPr>
        <p:spPr>
          <a:xfrm>
            <a:off x="6721576" y="2305616"/>
            <a:ext cx="4828223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1" u="none" strike="noStrike" kern="1200" cap="none" spc="0" normalizeH="0" baseline="0" noProof="0" dirty="0">
                <a:ln w="12700">
                  <a:solidFill>
                    <a:schemeClr val="tx2"/>
                  </a:solidFill>
                </a:ln>
                <a:noFill/>
                <a:effectLst/>
                <a:uLnTx/>
                <a:uFillTx/>
                <a:latin typeface="Exo 2.0 extra bold"/>
                <a:ea typeface="+mn-ea"/>
                <a:cs typeface="+mn-cs"/>
              </a:rPr>
              <a:t>06</a:t>
            </a:r>
            <a:endParaRPr kumimoji="0" lang="pt-BR" sz="3600" b="1" i="1" u="none" strike="noStrike" kern="1200" cap="none" spc="0" normalizeH="0" baseline="0" noProof="0" dirty="0">
              <a:ln w="12700">
                <a:solidFill>
                  <a:schemeClr val="tx2"/>
                </a:solidFill>
              </a:ln>
              <a:noFill/>
              <a:effectLst/>
              <a:uLnTx/>
              <a:uFillTx/>
              <a:latin typeface="Exo 2.0" panose="00000500000000000000" pitchFamily="50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1" u="none" strike="noStrike" kern="1200" cap="none" spc="0" normalizeH="0" baseline="0" noProof="0" dirty="0">
                <a:ln w="12700"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Exo 2.0" panose="00000500000000000000" pitchFamily="50" charset="0"/>
                <a:ea typeface="+mn-ea"/>
                <a:cs typeface="+mn-cs"/>
              </a:rPr>
              <a:t>Recursos Principais</a:t>
            </a:r>
          </a:p>
          <a:p>
            <a:pPr algn="r"/>
            <a:br>
              <a:rPr lang="pt-BR" sz="1600" dirty="0">
                <a:latin typeface="Nunito" pitchFamily="2" charset="77"/>
                <a:sym typeface="Exo 2"/>
              </a:rPr>
            </a:br>
            <a:r>
              <a:rPr lang="pt-BR" sz="2400" dirty="0">
                <a:latin typeface="Nunito" pitchFamily="2" charset="77"/>
                <a:sym typeface="Exo 2"/>
              </a:rPr>
              <a:t>Quais recursos o negócio necessita para funcionar?</a:t>
            </a: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pt-BR" sz="1600" dirty="0">
              <a:ea typeface="Exo 2"/>
              <a:cs typeface="Exo 2"/>
              <a:sym typeface="Exo 2"/>
            </a:endParaRPr>
          </a:p>
        </p:txBody>
      </p:sp>
      <p:sp>
        <p:nvSpPr>
          <p:cNvPr id="2" name="Gráfico 8">
            <a:extLst>
              <a:ext uri="{FF2B5EF4-FFF2-40B4-BE49-F238E27FC236}">
                <a16:creationId xmlns:a16="http://schemas.microsoft.com/office/drawing/2014/main" id="{69846305-15E6-7667-2F69-64E06ECA3FD8}"/>
              </a:ext>
            </a:extLst>
          </p:cNvPr>
          <p:cNvSpPr/>
          <p:nvPr/>
        </p:nvSpPr>
        <p:spPr>
          <a:xfrm rot="18597044" flipH="1">
            <a:off x="-3095057" y="455944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accent4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424421A-8C3C-0AC5-A606-F322A2B932F0}"/>
              </a:ext>
            </a:extLst>
          </p:cNvPr>
          <p:cNvSpPr txBox="1"/>
          <p:nvPr/>
        </p:nvSpPr>
        <p:spPr>
          <a:xfrm>
            <a:off x="335792" y="6181224"/>
            <a:ext cx="4694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/>
              <a:t>47</a:t>
            </a:fld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EA8E5E8-4522-D707-640D-6F6918EB29A4}"/>
              </a:ext>
            </a:extLst>
          </p:cNvPr>
          <p:cNvSpPr txBox="1"/>
          <p:nvPr/>
        </p:nvSpPr>
        <p:spPr>
          <a:xfrm>
            <a:off x="1759756" y="3085091"/>
            <a:ext cx="911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 spc="-20" dirty="0">
                <a:sym typeface="Exo 2"/>
              </a:rPr>
              <a:t>Equipamentos para fazer os pães; insumos em estoque;</a:t>
            </a:r>
            <a:br>
              <a:rPr lang="pt-BR" sz="800" spc="-20" dirty="0">
                <a:sym typeface="Exo 2"/>
              </a:rPr>
            </a:br>
            <a:r>
              <a:rPr lang="pt-BR" sz="800" spc="-20" dirty="0">
                <a:sym typeface="Exo 2"/>
              </a:rPr>
              <a:t>3 funcionários para a loja.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218516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18900000" scaled="1"/>
        </a:grad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áfico 2">
            <a:extLst>
              <a:ext uri="{FF2B5EF4-FFF2-40B4-BE49-F238E27FC236}">
                <a16:creationId xmlns:a16="http://schemas.microsoft.com/office/drawing/2014/main" id="{B8E7D826-2CFF-54E2-92B8-FD339D61DB33}"/>
              </a:ext>
            </a:extLst>
          </p:cNvPr>
          <p:cNvSpPr/>
          <p:nvPr/>
        </p:nvSpPr>
        <p:spPr>
          <a:xfrm rot="16200000">
            <a:off x="-7389086" y="-2876604"/>
            <a:ext cx="12333706" cy="14181971"/>
          </a:xfrm>
          <a:custGeom>
            <a:avLst/>
            <a:gdLst>
              <a:gd name="connsiteX0" fmla="*/ 0 w 5701176"/>
              <a:gd name="connsiteY0" fmla="*/ 5198879 h 6517995"/>
              <a:gd name="connsiteX1" fmla="*/ 2452116 w 5701176"/>
              <a:gd name="connsiteY1" fmla="*/ 3025083 h 6517995"/>
              <a:gd name="connsiteX2" fmla="*/ 3052001 w 5701176"/>
              <a:gd name="connsiteY2" fmla="*/ 2423865 h 6517995"/>
              <a:gd name="connsiteX3" fmla="*/ 3052096 w 5701176"/>
              <a:gd name="connsiteY3" fmla="*/ 2424341 h 6517995"/>
              <a:gd name="connsiteX4" fmla="*/ 4846320 w 5701176"/>
              <a:gd name="connsiteY4" fmla="*/ 286741 h 6517995"/>
              <a:gd name="connsiteX5" fmla="*/ 5332286 w 5701176"/>
              <a:gd name="connsiteY5" fmla="*/ 8611 h 6517995"/>
              <a:gd name="connsiteX6" fmla="*/ 5698998 w 5701176"/>
              <a:gd name="connsiteY6" fmla="*/ 1137419 h 6517995"/>
              <a:gd name="connsiteX7" fmla="*/ 4057364 w 5701176"/>
              <a:gd name="connsiteY7" fmla="*/ 6517996 h 6517995"/>
              <a:gd name="connsiteX8" fmla="*/ 4053364 w 5701176"/>
              <a:gd name="connsiteY8" fmla="*/ 6508090 h 6517995"/>
              <a:gd name="connsiteX9" fmla="*/ 4057364 w 5701176"/>
              <a:gd name="connsiteY9" fmla="*/ 6517996 h 6517995"/>
              <a:gd name="connsiteX10" fmla="*/ 0 w 5701176"/>
              <a:gd name="connsiteY10" fmla="*/ 5198879 h 6517995"/>
              <a:gd name="connsiteX0" fmla="*/ 0 w 5701176"/>
              <a:gd name="connsiteY0" fmla="*/ 5198879 h 6527879"/>
              <a:gd name="connsiteX1" fmla="*/ 2452116 w 5701176"/>
              <a:gd name="connsiteY1" fmla="*/ 3025083 h 6527879"/>
              <a:gd name="connsiteX2" fmla="*/ 3052001 w 5701176"/>
              <a:gd name="connsiteY2" fmla="*/ 2423865 h 6527879"/>
              <a:gd name="connsiteX3" fmla="*/ 3052096 w 5701176"/>
              <a:gd name="connsiteY3" fmla="*/ 2424341 h 6527879"/>
              <a:gd name="connsiteX4" fmla="*/ 4846320 w 5701176"/>
              <a:gd name="connsiteY4" fmla="*/ 286741 h 6527879"/>
              <a:gd name="connsiteX5" fmla="*/ 5332286 w 5701176"/>
              <a:gd name="connsiteY5" fmla="*/ 8611 h 6527879"/>
              <a:gd name="connsiteX6" fmla="*/ 5698998 w 5701176"/>
              <a:gd name="connsiteY6" fmla="*/ 1137419 h 6527879"/>
              <a:gd name="connsiteX7" fmla="*/ 4057364 w 5701176"/>
              <a:gd name="connsiteY7" fmla="*/ 6517996 h 6527879"/>
              <a:gd name="connsiteX8" fmla="*/ 4053364 w 5701176"/>
              <a:gd name="connsiteY8" fmla="*/ 6508090 h 6527879"/>
              <a:gd name="connsiteX9" fmla="*/ 4072193 w 5701176"/>
              <a:gd name="connsiteY9" fmla="*/ 6527879 h 6527879"/>
              <a:gd name="connsiteX10" fmla="*/ 0 w 5701176"/>
              <a:gd name="connsiteY10" fmla="*/ 5198879 h 6527879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3364 w 5701176"/>
              <a:gd name="connsiteY8" fmla="*/ 650809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4407 w 5701176"/>
              <a:gd name="connsiteY7" fmla="*/ 6520062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4261"/>
              <a:gd name="connsiteX1" fmla="*/ 2452116 w 5701176"/>
              <a:gd name="connsiteY1" fmla="*/ 3025083 h 6554261"/>
              <a:gd name="connsiteX2" fmla="*/ 3052001 w 5701176"/>
              <a:gd name="connsiteY2" fmla="*/ 2423865 h 6554261"/>
              <a:gd name="connsiteX3" fmla="*/ 3052096 w 5701176"/>
              <a:gd name="connsiteY3" fmla="*/ 2424341 h 6554261"/>
              <a:gd name="connsiteX4" fmla="*/ 4846320 w 5701176"/>
              <a:gd name="connsiteY4" fmla="*/ 286741 h 6554261"/>
              <a:gd name="connsiteX5" fmla="*/ 5332286 w 5701176"/>
              <a:gd name="connsiteY5" fmla="*/ 8611 h 6554261"/>
              <a:gd name="connsiteX6" fmla="*/ 5698998 w 5701176"/>
              <a:gd name="connsiteY6" fmla="*/ 1137419 h 6554261"/>
              <a:gd name="connsiteX7" fmla="*/ 4054407 w 5701176"/>
              <a:gd name="connsiteY7" fmla="*/ 6520062 h 6554261"/>
              <a:gd name="connsiteX8" fmla="*/ 4051506 w 5701176"/>
              <a:gd name="connsiteY8" fmla="*/ 6541960 h 6554261"/>
              <a:gd name="connsiteX9" fmla="*/ 4019325 w 5701176"/>
              <a:gd name="connsiteY9" fmla="*/ 6554261 h 6554261"/>
              <a:gd name="connsiteX10" fmla="*/ 0 w 5701176"/>
              <a:gd name="connsiteY10" fmla="*/ 5198879 h 6554261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54407 w 5701176"/>
              <a:gd name="connsiteY7" fmla="*/ 6520062 h 6556492"/>
              <a:gd name="connsiteX8" fmla="*/ 4051506 w 5701176"/>
              <a:gd name="connsiteY8" fmla="*/ 6541960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9191"/>
              <a:gd name="connsiteX1" fmla="*/ 2452116 w 5701176"/>
              <a:gd name="connsiteY1" fmla="*/ 3025083 h 6559191"/>
              <a:gd name="connsiteX2" fmla="*/ 3052001 w 5701176"/>
              <a:gd name="connsiteY2" fmla="*/ 2423865 h 6559191"/>
              <a:gd name="connsiteX3" fmla="*/ 3052096 w 5701176"/>
              <a:gd name="connsiteY3" fmla="*/ 2424341 h 6559191"/>
              <a:gd name="connsiteX4" fmla="*/ 4846320 w 5701176"/>
              <a:gd name="connsiteY4" fmla="*/ 286741 h 6559191"/>
              <a:gd name="connsiteX5" fmla="*/ 5332286 w 5701176"/>
              <a:gd name="connsiteY5" fmla="*/ 8611 h 6559191"/>
              <a:gd name="connsiteX6" fmla="*/ 5698998 w 5701176"/>
              <a:gd name="connsiteY6" fmla="*/ 1137419 h 6559191"/>
              <a:gd name="connsiteX7" fmla="*/ 4054407 w 5701176"/>
              <a:gd name="connsiteY7" fmla="*/ 6520062 h 6559191"/>
              <a:gd name="connsiteX8" fmla="*/ 4039435 w 5701176"/>
              <a:gd name="connsiteY8" fmla="*/ 6557439 h 6559191"/>
              <a:gd name="connsiteX9" fmla="*/ 3999756 w 5701176"/>
              <a:gd name="connsiteY9" fmla="*/ 6556492 h 6559191"/>
              <a:gd name="connsiteX10" fmla="*/ 0 w 5701176"/>
              <a:gd name="connsiteY10" fmla="*/ 5198879 h 6559191"/>
              <a:gd name="connsiteX0" fmla="*/ 0 w 5701176"/>
              <a:gd name="connsiteY0" fmla="*/ 5198879 h 6560738"/>
              <a:gd name="connsiteX1" fmla="*/ 2452116 w 5701176"/>
              <a:gd name="connsiteY1" fmla="*/ 3025083 h 6560738"/>
              <a:gd name="connsiteX2" fmla="*/ 3052001 w 5701176"/>
              <a:gd name="connsiteY2" fmla="*/ 2423865 h 6560738"/>
              <a:gd name="connsiteX3" fmla="*/ 3052096 w 5701176"/>
              <a:gd name="connsiteY3" fmla="*/ 2424341 h 6560738"/>
              <a:gd name="connsiteX4" fmla="*/ 4846320 w 5701176"/>
              <a:gd name="connsiteY4" fmla="*/ 286741 h 6560738"/>
              <a:gd name="connsiteX5" fmla="*/ 5332286 w 5701176"/>
              <a:gd name="connsiteY5" fmla="*/ 8611 h 6560738"/>
              <a:gd name="connsiteX6" fmla="*/ 5698998 w 5701176"/>
              <a:gd name="connsiteY6" fmla="*/ 1137419 h 6560738"/>
              <a:gd name="connsiteX7" fmla="*/ 4066720 w 5701176"/>
              <a:gd name="connsiteY7" fmla="*/ 6497373 h 6560738"/>
              <a:gd name="connsiteX8" fmla="*/ 4039435 w 5701176"/>
              <a:gd name="connsiteY8" fmla="*/ 6557439 h 6560738"/>
              <a:gd name="connsiteX9" fmla="*/ 3999756 w 5701176"/>
              <a:gd name="connsiteY9" fmla="*/ 6556492 h 6560738"/>
              <a:gd name="connsiteX10" fmla="*/ 0 w 5701176"/>
              <a:gd name="connsiteY10" fmla="*/ 5198879 h 6560738"/>
              <a:gd name="connsiteX0" fmla="*/ 0 w 5701176"/>
              <a:gd name="connsiteY0" fmla="*/ 5198879 h 6561432"/>
              <a:gd name="connsiteX1" fmla="*/ 2452116 w 5701176"/>
              <a:gd name="connsiteY1" fmla="*/ 3025083 h 6561432"/>
              <a:gd name="connsiteX2" fmla="*/ 3052001 w 5701176"/>
              <a:gd name="connsiteY2" fmla="*/ 2423865 h 6561432"/>
              <a:gd name="connsiteX3" fmla="*/ 3052096 w 5701176"/>
              <a:gd name="connsiteY3" fmla="*/ 2424341 h 6561432"/>
              <a:gd name="connsiteX4" fmla="*/ 4846320 w 5701176"/>
              <a:gd name="connsiteY4" fmla="*/ 286741 h 6561432"/>
              <a:gd name="connsiteX5" fmla="*/ 5332286 w 5701176"/>
              <a:gd name="connsiteY5" fmla="*/ 8611 h 6561432"/>
              <a:gd name="connsiteX6" fmla="*/ 5698998 w 5701176"/>
              <a:gd name="connsiteY6" fmla="*/ 1137419 h 6561432"/>
              <a:gd name="connsiteX7" fmla="*/ 4095930 w 5701176"/>
              <a:gd name="connsiteY7" fmla="*/ 6487524 h 6561432"/>
              <a:gd name="connsiteX8" fmla="*/ 4039435 w 5701176"/>
              <a:gd name="connsiteY8" fmla="*/ 6557439 h 6561432"/>
              <a:gd name="connsiteX9" fmla="*/ 3999756 w 5701176"/>
              <a:gd name="connsiteY9" fmla="*/ 6556492 h 6561432"/>
              <a:gd name="connsiteX10" fmla="*/ 0 w 5701176"/>
              <a:gd name="connsiteY10" fmla="*/ 5198879 h 6561432"/>
              <a:gd name="connsiteX0" fmla="*/ 0 w 5701176"/>
              <a:gd name="connsiteY0" fmla="*/ 5198879 h 6562035"/>
              <a:gd name="connsiteX1" fmla="*/ 2452116 w 5701176"/>
              <a:gd name="connsiteY1" fmla="*/ 3025083 h 6562035"/>
              <a:gd name="connsiteX2" fmla="*/ 3052001 w 5701176"/>
              <a:gd name="connsiteY2" fmla="*/ 2423865 h 6562035"/>
              <a:gd name="connsiteX3" fmla="*/ 3052096 w 5701176"/>
              <a:gd name="connsiteY3" fmla="*/ 2424341 h 6562035"/>
              <a:gd name="connsiteX4" fmla="*/ 4846320 w 5701176"/>
              <a:gd name="connsiteY4" fmla="*/ 286741 h 6562035"/>
              <a:gd name="connsiteX5" fmla="*/ 5332286 w 5701176"/>
              <a:gd name="connsiteY5" fmla="*/ 8611 h 6562035"/>
              <a:gd name="connsiteX6" fmla="*/ 5698998 w 5701176"/>
              <a:gd name="connsiteY6" fmla="*/ 1137419 h 6562035"/>
              <a:gd name="connsiteX7" fmla="*/ 4080331 w 5701176"/>
              <a:gd name="connsiteY7" fmla="*/ 6479058 h 6562035"/>
              <a:gd name="connsiteX8" fmla="*/ 4039435 w 5701176"/>
              <a:gd name="connsiteY8" fmla="*/ 6557439 h 6562035"/>
              <a:gd name="connsiteX9" fmla="*/ 3999756 w 5701176"/>
              <a:gd name="connsiteY9" fmla="*/ 6556492 h 6562035"/>
              <a:gd name="connsiteX10" fmla="*/ 0 w 5701176"/>
              <a:gd name="connsiteY10" fmla="*/ 5198879 h 6562035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80331 w 5701176"/>
              <a:gd name="connsiteY7" fmla="*/ 6479058 h 6556492"/>
              <a:gd name="connsiteX8" fmla="*/ 4041216 w 5701176"/>
              <a:gd name="connsiteY8" fmla="*/ 6547391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1216 w 5701176"/>
              <a:gd name="connsiteY8" fmla="*/ 6547391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  <a:gd name="connsiteX0" fmla="*/ 0 w 5701176"/>
              <a:gd name="connsiteY0" fmla="*/ 5198879 h 6556808"/>
              <a:gd name="connsiteX1" fmla="*/ 2452116 w 5701176"/>
              <a:gd name="connsiteY1" fmla="*/ 3025083 h 6556808"/>
              <a:gd name="connsiteX2" fmla="*/ 3052001 w 5701176"/>
              <a:gd name="connsiteY2" fmla="*/ 2423865 h 6556808"/>
              <a:gd name="connsiteX3" fmla="*/ 3052096 w 5701176"/>
              <a:gd name="connsiteY3" fmla="*/ 2424341 h 6556808"/>
              <a:gd name="connsiteX4" fmla="*/ 4846320 w 5701176"/>
              <a:gd name="connsiteY4" fmla="*/ 286741 h 6556808"/>
              <a:gd name="connsiteX5" fmla="*/ 5332286 w 5701176"/>
              <a:gd name="connsiteY5" fmla="*/ 8611 h 6556808"/>
              <a:gd name="connsiteX6" fmla="*/ 5698998 w 5701176"/>
              <a:gd name="connsiteY6" fmla="*/ 1137419 h 6556808"/>
              <a:gd name="connsiteX7" fmla="*/ 4080331 w 5701176"/>
              <a:gd name="connsiteY7" fmla="*/ 6479058 h 6556808"/>
              <a:gd name="connsiteX8" fmla="*/ 4041216 w 5701176"/>
              <a:gd name="connsiteY8" fmla="*/ 6547391 h 6556808"/>
              <a:gd name="connsiteX9" fmla="*/ 3970910 w 5701176"/>
              <a:gd name="connsiteY9" fmla="*/ 6555524 h 6556808"/>
              <a:gd name="connsiteX10" fmla="*/ 0 w 5701176"/>
              <a:gd name="connsiteY10" fmla="*/ 5198879 h 6556808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0688 w 5701176"/>
              <a:gd name="connsiteY8" fmla="*/ 6541598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01176" h="6555524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chemeClr val="bg1"/>
          </a:solidFill>
          <a:ln w="28575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>
              <a:latin typeface="Exo 2.0" panose="00000500000000000000" pitchFamily="50" charset="0"/>
            </a:endParaRPr>
          </a:p>
        </p:txBody>
      </p:sp>
      <p:sp>
        <p:nvSpPr>
          <p:cNvPr id="8" name="Google Shape;636;p33">
            <a:extLst>
              <a:ext uri="{FF2B5EF4-FFF2-40B4-BE49-F238E27FC236}">
                <a16:creationId xmlns:a16="http://schemas.microsoft.com/office/drawing/2014/main" id="{0C24A3F6-FC2D-838D-E8C1-A6554272E793}"/>
              </a:ext>
            </a:extLst>
          </p:cNvPr>
          <p:cNvSpPr/>
          <p:nvPr/>
        </p:nvSpPr>
        <p:spPr>
          <a:xfrm rot="18507626">
            <a:off x="-11123930" y="-7652843"/>
            <a:ext cx="15971676" cy="18365106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 cmpd="sng">
            <a:solidFill>
              <a:srgbClr val="FDAF18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Exo 2.0" panose="00000500000000000000" pitchFamily="50" charset="0"/>
              <a:ea typeface="Calibri"/>
              <a:cs typeface="Calibri"/>
              <a:sym typeface="Calibri"/>
            </a:endParaRPr>
          </a:p>
        </p:txBody>
      </p:sp>
      <p:grpSp>
        <p:nvGrpSpPr>
          <p:cNvPr id="72" name="Agrupar 71">
            <a:extLst>
              <a:ext uri="{FF2B5EF4-FFF2-40B4-BE49-F238E27FC236}">
                <a16:creationId xmlns:a16="http://schemas.microsoft.com/office/drawing/2014/main" id="{078AB7D3-102E-F332-2B08-C9B767BBD97B}"/>
              </a:ext>
            </a:extLst>
          </p:cNvPr>
          <p:cNvGrpSpPr/>
          <p:nvPr/>
        </p:nvGrpSpPr>
        <p:grpSpPr>
          <a:xfrm>
            <a:off x="6459793" y="1800224"/>
            <a:ext cx="4968000" cy="3257551"/>
            <a:chOff x="637747" y="1281223"/>
            <a:chExt cx="10672407" cy="4295554"/>
          </a:xfrm>
        </p:grpSpPr>
        <p:sp>
          <p:nvSpPr>
            <p:cNvPr id="40" name="Retângulo: Cantos Arredondados 39">
              <a:extLst>
                <a:ext uri="{FF2B5EF4-FFF2-40B4-BE49-F238E27FC236}">
                  <a16:creationId xmlns:a16="http://schemas.microsoft.com/office/drawing/2014/main" id="{771921F6-4A7B-FE37-1078-E3BA3F6A128F}"/>
                </a:ext>
              </a:extLst>
            </p:cNvPr>
            <p:cNvSpPr/>
            <p:nvPr/>
          </p:nvSpPr>
          <p:spPr>
            <a:xfrm>
              <a:off x="637747" y="1281224"/>
              <a:ext cx="1972411" cy="2793059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6" name="Retângulo: Cantos Arredondados 45">
              <a:extLst>
                <a:ext uri="{FF2B5EF4-FFF2-40B4-BE49-F238E27FC236}">
                  <a16:creationId xmlns:a16="http://schemas.microsoft.com/office/drawing/2014/main" id="{88FC3CD2-F002-19CA-8C76-968DF5A9CE41}"/>
                </a:ext>
              </a:extLst>
            </p:cNvPr>
            <p:cNvSpPr/>
            <p:nvPr/>
          </p:nvSpPr>
          <p:spPr>
            <a:xfrm>
              <a:off x="2808959" y="1281223"/>
              <a:ext cx="1972410" cy="1739397"/>
            </a:xfrm>
            <a:prstGeom prst="roundRect">
              <a:avLst>
                <a:gd name="adj" fmla="val 2395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7" name="Retângulo: Cantos Arredondados 46">
              <a:extLst>
                <a:ext uri="{FF2B5EF4-FFF2-40B4-BE49-F238E27FC236}">
                  <a16:creationId xmlns:a16="http://schemas.microsoft.com/office/drawing/2014/main" id="{6242E32A-E70C-69D2-22B9-D5C9B2A71507}"/>
                </a:ext>
              </a:extLst>
            </p:cNvPr>
            <p:cNvSpPr/>
            <p:nvPr/>
          </p:nvSpPr>
          <p:spPr>
            <a:xfrm>
              <a:off x="4985220" y="1281224"/>
              <a:ext cx="1972411" cy="2793059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8" name="Retângulo: Cantos Arredondados 47">
              <a:extLst>
                <a:ext uri="{FF2B5EF4-FFF2-40B4-BE49-F238E27FC236}">
                  <a16:creationId xmlns:a16="http://schemas.microsoft.com/office/drawing/2014/main" id="{3C0BA632-9AF3-015D-8F45-DF27FDCD4262}"/>
                </a:ext>
              </a:extLst>
            </p:cNvPr>
            <p:cNvSpPr/>
            <p:nvPr/>
          </p:nvSpPr>
          <p:spPr>
            <a:xfrm>
              <a:off x="7161481" y="1281224"/>
              <a:ext cx="1972410" cy="1280675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9" name="Retângulo: Cantos Arredondados 48">
              <a:extLst>
                <a:ext uri="{FF2B5EF4-FFF2-40B4-BE49-F238E27FC236}">
                  <a16:creationId xmlns:a16="http://schemas.microsoft.com/office/drawing/2014/main" id="{5FFC2EE0-5D96-145C-BFEE-C35D4844C8B3}"/>
                </a:ext>
              </a:extLst>
            </p:cNvPr>
            <p:cNvSpPr/>
            <p:nvPr/>
          </p:nvSpPr>
          <p:spPr>
            <a:xfrm>
              <a:off x="9337743" y="1281224"/>
              <a:ext cx="1972411" cy="2793059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0" name="Retângulo: Cantos Arredondados 49">
              <a:extLst>
                <a:ext uri="{FF2B5EF4-FFF2-40B4-BE49-F238E27FC236}">
                  <a16:creationId xmlns:a16="http://schemas.microsoft.com/office/drawing/2014/main" id="{894D51EC-1596-0242-62D9-FCB0465C4B70}"/>
                </a:ext>
              </a:extLst>
            </p:cNvPr>
            <p:cNvSpPr/>
            <p:nvPr/>
          </p:nvSpPr>
          <p:spPr>
            <a:xfrm>
              <a:off x="2808959" y="3242440"/>
              <a:ext cx="1972410" cy="829051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1" name="Retângulo: Cantos Arredondados 50">
              <a:extLst>
                <a:ext uri="{FF2B5EF4-FFF2-40B4-BE49-F238E27FC236}">
                  <a16:creationId xmlns:a16="http://schemas.microsoft.com/office/drawing/2014/main" id="{A04A33FE-34BC-7960-2A34-6E8503142479}"/>
                </a:ext>
              </a:extLst>
            </p:cNvPr>
            <p:cNvSpPr/>
            <p:nvPr/>
          </p:nvSpPr>
          <p:spPr>
            <a:xfrm>
              <a:off x="7161481" y="2786510"/>
              <a:ext cx="1972410" cy="1280675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2" name="Retângulo: Cantos Arredondados 51">
              <a:extLst>
                <a:ext uri="{FF2B5EF4-FFF2-40B4-BE49-F238E27FC236}">
                  <a16:creationId xmlns:a16="http://schemas.microsoft.com/office/drawing/2014/main" id="{72F46EA9-31E5-584F-0D7F-83F7706EFB63}"/>
                </a:ext>
              </a:extLst>
            </p:cNvPr>
            <p:cNvSpPr/>
            <p:nvPr/>
          </p:nvSpPr>
          <p:spPr>
            <a:xfrm>
              <a:off x="637748" y="4291797"/>
              <a:ext cx="5234278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3" name="Retângulo: Cantos Arredondados 52">
              <a:extLst>
                <a:ext uri="{FF2B5EF4-FFF2-40B4-BE49-F238E27FC236}">
                  <a16:creationId xmlns:a16="http://schemas.microsoft.com/office/drawing/2014/main" id="{77B65941-184E-D4D5-3E07-895C98F2A725}"/>
                </a:ext>
              </a:extLst>
            </p:cNvPr>
            <p:cNvSpPr/>
            <p:nvPr/>
          </p:nvSpPr>
          <p:spPr>
            <a:xfrm>
              <a:off x="6075876" y="4291797"/>
              <a:ext cx="5234278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54" name="CaixaDeTexto 53" hidden="1">
            <a:extLst>
              <a:ext uri="{FF2B5EF4-FFF2-40B4-BE49-F238E27FC236}">
                <a16:creationId xmlns:a16="http://schemas.microsoft.com/office/drawing/2014/main" id="{F2A58D98-2A03-B972-0AF8-F857D96AC028}"/>
              </a:ext>
            </a:extLst>
          </p:cNvPr>
          <p:cNvSpPr txBox="1"/>
          <p:nvPr/>
        </p:nvSpPr>
        <p:spPr>
          <a:xfrm>
            <a:off x="6459793" y="1800225"/>
            <a:ext cx="915804" cy="1348401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Parcerias principais</a:t>
            </a:r>
          </a:p>
        </p:txBody>
      </p:sp>
      <p:sp>
        <p:nvSpPr>
          <p:cNvPr id="55" name="CaixaDeTexto 54" hidden="1">
            <a:extLst>
              <a:ext uri="{FF2B5EF4-FFF2-40B4-BE49-F238E27FC236}">
                <a16:creationId xmlns:a16="http://schemas.microsoft.com/office/drawing/2014/main" id="{8D32630C-9B3F-33EC-35E1-E9E8E39CC847}"/>
              </a:ext>
            </a:extLst>
          </p:cNvPr>
          <p:cNvSpPr txBox="1"/>
          <p:nvPr/>
        </p:nvSpPr>
        <p:spPr>
          <a:xfrm>
            <a:off x="2814009" y="1285600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Atividades principais</a:t>
            </a:r>
          </a:p>
        </p:txBody>
      </p:sp>
      <p:sp>
        <p:nvSpPr>
          <p:cNvPr id="56" name="CaixaDeTexto 55" hidden="1">
            <a:extLst>
              <a:ext uri="{FF2B5EF4-FFF2-40B4-BE49-F238E27FC236}">
                <a16:creationId xmlns:a16="http://schemas.microsoft.com/office/drawing/2014/main" id="{EB886E4E-A5E3-81AA-E0B4-FF53848BCD57}"/>
              </a:ext>
            </a:extLst>
          </p:cNvPr>
          <p:cNvSpPr txBox="1"/>
          <p:nvPr/>
        </p:nvSpPr>
        <p:spPr>
          <a:xfrm>
            <a:off x="4980169" y="1285600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Proposta</a:t>
            </a:r>
            <a:br>
              <a:rPr lang="pt-BR" sz="1600" i="1" dirty="0"/>
            </a:br>
            <a:r>
              <a:rPr lang="pt-BR" sz="1600" i="1" dirty="0"/>
              <a:t>de valor</a:t>
            </a:r>
          </a:p>
        </p:txBody>
      </p:sp>
      <p:sp>
        <p:nvSpPr>
          <p:cNvPr id="57" name="CaixaDeTexto 56" hidden="1">
            <a:extLst>
              <a:ext uri="{FF2B5EF4-FFF2-40B4-BE49-F238E27FC236}">
                <a16:creationId xmlns:a16="http://schemas.microsoft.com/office/drawing/2014/main" id="{3E058BBE-F357-0DD9-F195-D96E17B34884}"/>
              </a:ext>
            </a:extLst>
          </p:cNvPr>
          <p:cNvSpPr txBox="1"/>
          <p:nvPr/>
        </p:nvSpPr>
        <p:spPr>
          <a:xfrm>
            <a:off x="7166532" y="1285600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Relacionamento com clientes</a:t>
            </a:r>
          </a:p>
        </p:txBody>
      </p:sp>
      <p:sp>
        <p:nvSpPr>
          <p:cNvPr id="58" name="CaixaDeTexto 57" hidden="1">
            <a:extLst>
              <a:ext uri="{FF2B5EF4-FFF2-40B4-BE49-F238E27FC236}">
                <a16:creationId xmlns:a16="http://schemas.microsoft.com/office/drawing/2014/main" id="{6645202C-0115-B0E7-CE8D-11930AA79230}"/>
              </a:ext>
            </a:extLst>
          </p:cNvPr>
          <p:cNvSpPr txBox="1"/>
          <p:nvPr/>
        </p:nvSpPr>
        <p:spPr>
          <a:xfrm>
            <a:off x="9342794" y="1285600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Segmento</a:t>
            </a:r>
            <a:br>
              <a:rPr lang="pt-BR" sz="1600" i="1" dirty="0"/>
            </a:br>
            <a:r>
              <a:rPr lang="pt-BR" sz="1600" i="1" dirty="0"/>
              <a:t>de clientes</a:t>
            </a:r>
          </a:p>
        </p:txBody>
      </p:sp>
      <p:sp>
        <p:nvSpPr>
          <p:cNvPr id="59" name="CaixaDeTexto 58" hidden="1">
            <a:extLst>
              <a:ext uri="{FF2B5EF4-FFF2-40B4-BE49-F238E27FC236}">
                <a16:creationId xmlns:a16="http://schemas.microsoft.com/office/drawing/2014/main" id="{D4B4101C-002E-7926-B950-A2374023DC91}"/>
              </a:ext>
            </a:extLst>
          </p:cNvPr>
          <p:cNvSpPr txBox="1"/>
          <p:nvPr/>
        </p:nvSpPr>
        <p:spPr>
          <a:xfrm>
            <a:off x="2814009" y="2793325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Recursos principais</a:t>
            </a:r>
          </a:p>
        </p:txBody>
      </p:sp>
      <p:sp>
        <p:nvSpPr>
          <p:cNvPr id="60" name="CaixaDeTexto 59" hidden="1">
            <a:extLst>
              <a:ext uri="{FF2B5EF4-FFF2-40B4-BE49-F238E27FC236}">
                <a16:creationId xmlns:a16="http://schemas.microsoft.com/office/drawing/2014/main" id="{FFCD80B1-CED3-753C-6B47-C1404B688116}"/>
              </a:ext>
            </a:extLst>
          </p:cNvPr>
          <p:cNvSpPr txBox="1"/>
          <p:nvPr/>
        </p:nvSpPr>
        <p:spPr>
          <a:xfrm>
            <a:off x="7155970" y="2793325"/>
            <a:ext cx="1967360" cy="609737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Canais</a:t>
            </a:r>
          </a:p>
        </p:txBody>
      </p:sp>
      <p:sp>
        <p:nvSpPr>
          <p:cNvPr id="61" name="CaixaDeTexto 60" hidden="1">
            <a:extLst>
              <a:ext uri="{FF2B5EF4-FFF2-40B4-BE49-F238E27FC236}">
                <a16:creationId xmlns:a16="http://schemas.microsoft.com/office/drawing/2014/main" id="{BBEA6E62-EA06-812A-5FC6-4BD4D510C597}"/>
              </a:ext>
            </a:extLst>
          </p:cNvPr>
          <p:cNvSpPr txBox="1"/>
          <p:nvPr/>
        </p:nvSpPr>
        <p:spPr>
          <a:xfrm>
            <a:off x="637747" y="4286026"/>
            <a:ext cx="5234278" cy="609737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Estrutura de custos</a:t>
            </a:r>
          </a:p>
        </p:txBody>
      </p:sp>
      <p:sp>
        <p:nvSpPr>
          <p:cNvPr id="62" name="CaixaDeTexto 61" hidden="1">
            <a:extLst>
              <a:ext uri="{FF2B5EF4-FFF2-40B4-BE49-F238E27FC236}">
                <a16:creationId xmlns:a16="http://schemas.microsoft.com/office/drawing/2014/main" id="{1E835CC0-C8D1-F5A4-984A-D68D1F6A6A56}"/>
              </a:ext>
            </a:extLst>
          </p:cNvPr>
          <p:cNvSpPr txBox="1"/>
          <p:nvPr/>
        </p:nvSpPr>
        <p:spPr>
          <a:xfrm>
            <a:off x="6075876" y="4286026"/>
            <a:ext cx="5234278" cy="609737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Fontes de receita</a:t>
            </a:r>
          </a:p>
        </p:txBody>
      </p:sp>
      <p:pic>
        <p:nvPicPr>
          <p:cNvPr id="63" name="Gráfico 62">
            <a:extLst>
              <a:ext uri="{FF2B5EF4-FFF2-40B4-BE49-F238E27FC236}">
                <a16:creationId xmlns:a16="http://schemas.microsoft.com/office/drawing/2014/main" id="{E2F751DA-4F84-25AB-FB6C-4133427726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40308" y="1998172"/>
            <a:ext cx="352425" cy="209550"/>
          </a:xfrm>
          <a:prstGeom prst="rect">
            <a:avLst/>
          </a:prstGeom>
        </p:spPr>
      </p:pic>
      <p:pic>
        <p:nvPicPr>
          <p:cNvPr id="64" name="Gráfico 63">
            <a:extLst>
              <a:ext uri="{FF2B5EF4-FFF2-40B4-BE49-F238E27FC236}">
                <a16:creationId xmlns:a16="http://schemas.microsoft.com/office/drawing/2014/main" id="{56BD2A75-8212-FBEB-55D6-C6849C2FB3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53356" y="1960072"/>
            <a:ext cx="352425" cy="285750"/>
          </a:xfrm>
          <a:prstGeom prst="rect">
            <a:avLst/>
          </a:prstGeom>
        </p:spPr>
      </p:pic>
      <p:pic>
        <p:nvPicPr>
          <p:cNvPr id="65" name="Gráfico 64">
            <a:extLst>
              <a:ext uri="{FF2B5EF4-FFF2-40B4-BE49-F238E27FC236}">
                <a16:creationId xmlns:a16="http://schemas.microsoft.com/office/drawing/2014/main" id="{43B4CA92-63CE-B94A-8CDF-A1E267F47B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90217" y="1969597"/>
            <a:ext cx="285750" cy="266700"/>
          </a:xfrm>
          <a:prstGeom prst="rect">
            <a:avLst/>
          </a:prstGeom>
        </p:spPr>
      </p:pic>
      <p:pic>
        <p:nvPicPr>
          <p:cNvPr id="66" name="Gráfico 65">
            <a:extLst>
              <a:ext uri="{FF2B5EF4-FFF2-40B4-BE49-F238E27FC236}">
                <a16:creationId xmlns:a16="http://schemas.microsoft.com/office/drawing/2014/main" id="{7D86A296-DEFF-397C-85EA-AA0BCBC322F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807677" y="1979122"/>
            <a:ext cx="285750" cy="247650"/>
          </a:xfrm>
          <a:prstGeom prst="rect">
            <a:avLst/>
          </a:prstGeom>
        </p:spPr>
      </p:pic>
      <p:pic>
        <p:nvPicPr>
          <p:cNvPr id="67" name="Gráfico 66">
            <a:extLst>
              <a:ext uri="{FF2B5EF4-FFF2-40B4-BE49-F238E27FC236}">
                <a16:creationId xmlns:a16="http://schemas.microsoft.com/office/drawing/2014/main" id="{2B909404-0C0A-BE5D-9BF6-D222BCEB019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792502" y="1979122"/>
            <a:ext cx="352425" cy="247650"/>
          </a:xfrm>
          <a:prstGeom prst="rect">
            <a:avLst/>
          </a:prstGeom>
        </p:spPr>
      </p:pic>
      <p:pic>
        <p:nvPicPr>
          <p:cNvPr id="68" name="Gráfico 67">
            <a:extLst>
              <a:ext uri="{FF2B5EF4-FFF2-40B4-BE49-F238E27FC236}">
                <a16:creationId xmlns:a16="http://schemas.microsoft.com/office/drawing/2014/main" id="{C8D40DE0-513D-D9E9-A89D-41242F7CE3C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786693" y="3455738"/>
            <a:ext cx="285750" cy="285750"/>
          </a:xfrm>
          <a:prstGeom prst="rect">
            <a:avLst/>
          </a:prstGeom>
        </p:spPr>
      </p:pic>
      <p:pic>
        <p:nvPicPr>
          <p:cNvPr id="69" name="Gráfico 68">
            <a:extLst>
              <a:ext uri="{FF2B5EF4-FFF2-40B4-BE49-F238E27FC236}">
                <a16:creationId xmlns:a16="http://schemas.microsoft.com/office/drawing/2014/main" id="{70ECF5E4-9287-7C44-34F6-511B344B0F1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769546" y="3079221"/>
            <a:ext cx="352425" cy="266700"/>
          </a:xfrm>
          <a:prstGeom prst="rect">
            <a:avLst/>
          </a:prstGeom>
        </p:spPr>
      </p:pic>
      <p:pic>
        <p:nvPicPr>
          <p:cNvPr id="70" name="Gráfico 69">
            <a:extLst>
              <a:ext uri="{FF2B5EF4-FFF2-40B4-BE49-F238E27FC236}">
                <a16:creationId xmlns:a16="http://schemas.microsoft.com/office/drawing/2014/main" id="{07F0909B-240E-B6A9-0AB0-3B7E1572958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468352" y="4198012"/>
            <a:ext cx="209550" cy="285750"/>
          </a:xfrm>
          <a:prstGeom prst="rect">
            <a:avLst/>
          </a:prstGeom>
        </p:spPr>
      </p:pic>
      <p:pic>
        <p:nvPicPr>
          <p:cNvPr id="71" name="Gráfico 70">
            <a:extLst>
              <a:ext uri="{FF2B5EF4-FFF2-40B4-BE49-F238E27FC236}">
                <a16:creationId xmlns:a16="http://schemas.microsoft.com/office/drawing/2014/main" id="{F2B5FA35-B923-403B-F051-246B97CC66B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0033303" y="4214381"/>
            <a:ext cx="352425" cy="247650"/>
          </a:xfrm>
          <a:prstGeom prst="rect">
            <a:avLst/>
          </a:prstGeom>
        </p:spPr>
      </p:pic>
      <p:pic>
        <p:nvPicPr>
          <p:cNvPr id="10" name="Gráfico 9" hidden="1">
            <a:extLst>
              <a:ext uri="{FF2B5EF4-FFF2-40B4-BE49-F238E27FC236}">
                <a16:creationId xmlns:a16="http://schemas.microsoft.com/office/drawing/2014/main" id="{72470027-D8CF-FCC6-80F1-CE59BEFCA343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41" name="CaixaDeTexto 40">
            <a:extLst>
              <a:ext uri="{FF2B5EF4-FFF2-40B4-BE49-F238E27FC236}">
                <a16:creationId xmlns:a16="http://schemas.microsoft.com/office/drawing/2014/main" id="{ADA10DBB-331A-46AC-973C-51AFB43D3965}"/>
              </a:ext>
            </a:extLst>
          </p:cNvPr>
          <p:cNvSpPr txBox="1"/>
          <p:nvPr/>
        </p:nvSpPr>
        <p:spPr>
          <a:xfrm>
            <a:off x="637747" y="1843952"/>
            <a:ext cx="3984929" cy="317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1" u="none" strike="noStrike" kern="1200" cap="none" spc="0" normalizeH="0" baseline="0" noProof="0" dirty="0">
                <a:ln w="12700">
                  <a:solidFill>
                    <a:schemeClr val="tx2"/>
                  </a:solidFill>
                </a:ln>
                <a:noFill/>
                <a:effectLst/>
                <a:uLnTx/>
                <a:uFillTx/>
                <a:latin typeface="Exo 2.0 extra bold"/>
                <a:ea typeface="+mn-ea"/>
                <a:cs typeface="+mn-cs"/>
              </a:rPr>
              <a:t>07</a:t>
            </a:r>
            <a:endParaRPr kumimoji="0" lang="pt-BR" sz="3600" b="1" i="1" u="none" strike="noStrike" kern="1200" cap="none" spc="0" normalizeH="0" baseline="0" noProof="0" dirty="0">
              <a:ln w="12700">
                <a:solidFill>
                  <a:schemeClr val="tx2"/>
                </a:solidFill>
              </a:ln>
              <a:noFill/>
              <a:effectLst/>
              <a:uLnTx/>
              <a:uFillTx/>
              <a:latin typeface="Exo 2.0" panose="000005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600" b="1" i="1" dirty="0">
                <a:ln w="12700">
                  <a:noFill/>
                </a:ln>
                <a:solidFill>
                  <a:schemeClr val="tx2"/>
                </a:solidFill>
                <a:latin typeface="Exo 2.0" panose="00000500000000000000" pitchFamily="50" charset="0"/>
              </a:rPr>
              <a:t>Atividades Principais</a:t>
            </a:r>
            <a:endParaRPr kumimoji="0" lang="pt-BR" sz="3600" b="1" i="1" u="none" strike="noStrike" kern="1200" cap="none" spc="0" normalizeH="0" baseline="0" noProof="0" dirty="0">
              <a:ln w="12700">
                <a:noFill/>
              </a:ln>
              <a:solidFill>
                <a:schemeClr val="tx2"/>
              </a:solidFill>
              <a:effectLst/>
              <a:uLnTx/>
              <a:uFillTx/>
              <a:latin typeface="Exo 2.0" panose="00000500000000000000" pitchFamily="50" charset="0"/>
              <a:ea typeface="+mn-ea"/>
              <a:cs typeface="+mn-cs"/>
            </a:endParaRPr>
          </a:p>
          <a:p>
            <a:br>
              <a:rPr lang="pt-BR" sz="1600" dirty="0">
                <a:latin typeface="Nunito" pitchFamily="2" charset="77"/>
                <a:sym typeface="Exo 2"/>
              </a:rPr>
            </a:br>
            <a:r>
              <a:rPr lang="pt-BR" sz="2400" dirty="0">
                <a:latin typeface="Nunito" pitchFamily="2" charset="77"/>
                <a:sym typeface="Exo 2"/>
              </a:rPr>
              <a:t>Quais atividades são essenciais para o funcionamento do negócio?</a:t>
            </a:r>
            <a:endParaRPr lang="pt-BR" sz="2400" dirty="0">
              <a:latin typeface="Nunito" pitchFamily="2" charset="77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pt-BR" sz="1600" dirty="0">
              <a:ea typeface="Exo 2"/>
              <a:cs typeface="Exo 2"/>
              <a:sym typeface="Exo 2"/>
            </a:endParaRPr>
          </a:p>
        </p:txBody>
      </p:sp>
      <p:sp>
        <p:nvSpPr>
          <p:cNvPr id="73" name="CaixaDeTexto 72">
            <a:extLst>
              <a:ext uri="{FF2B5EF4-FFF2-40B4-BE49-F238E27FC236}">
                <a16:creationId xmlns:a16="http://schemas.microsoft.com/office/drawing/2014/main" id="{688F1202-E5FB-1E54-4615-5213F8495D28}"/>
              </a:ext>
            </a:extLst>
          </p:cNvPr>
          <p:cNvSpPr txBox="1"/>
          <p:nvPr/>
        </p:nvSpPr>
        <p:spPr>
          <a:xfrm>
            <a:off x="7468351" y="2277546"/>
            <a:ext cx="9181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 dirty="0">
                <a:sym typeface="Exo 2"/>
              </a:rPr>
              <a:t>Produzir pães diariamente; divulgar na localidade e nas redes sociais.</a:t>
            </a:r>
          </a:p>
        </p:txBody>
      </p:sp>
      <p:sp>
        <p:nvSpPr>
          <p:cNvPr id="74" name="Gráfico 8">
            <a:extLst>
              <a:ext uri="{FF2B5EF4-FFF2-40B4-BE49-F238E27FC236}">
                <a16:creationId xmlns:a16="http://schemas.microsoft.com/office/drawing/2014/main" id="{3B916D2B-B4CF-6D6E-13D5-3888D182D49D}"/>
              </a:ext>
            </a:extLst>
          </p:cNvPr>
          <p:cNvSpPr/>
          <p:nvPr/>
        </p:nvSpPr>
        <p:spPr>
          <a:xfrm rot="3002956">
            <a:off x="10550379" y="4708214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accent4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1B600ED7-BAA9-8AA7-2ECB-B8F3CED54F44}"/>
              </a:ext>
            </a:extLst>
          </p:cNvPr>
          <p:cNvSpPr txBox="1"/>
          <p:nvPr/>
        </p:nvSpPr>
        <p:spPr>
          <a:xfrm>
            <a:off x="11390045" y="6181223"/>
            <a:ext cx="4347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 algn="r"/>
              <a:t>48</a:t>
            </a:fld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21491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18900000" scaled="1"/>
        </a:grad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áfico 2">
            <a:extLst>
              <a:ext uri="{FF2B5EF4-FFF2-40B4-BE49-F238E27FC236}">
                <a16:creationId xmlns:a16="http://schemas.microsoft.com/office/drawing/2014/main" id="{B8E7D826-2CFF-54E2-92B8-FD339D61DB33}"/>
              </a:ext>
            </a:extLst>
          </p:cNvPr>
          <p:cNvSpPr/>
          <p:nvPr/>
        </p:nvSpPr>
        <p:spPr>
          <a:xfrm rot="3353616" flipH="1">
            <a:off x="5831572" y="-3663044"/>
            <a:ext cx="12333706" cy="14181971"/>
          </a:xfrm>
          <a:custGeom>
            <a:avLst/>
            <a:gdLst>
              <a:gd name="connsiteX0" fmla="*/ 0 w 5701176"/>
              <a:gd name="connsiteY0" fmla="*/ 5198879 h 6517995"/>
              <a:gd name="connsiteX1" fmla="*/ 2452116 w 5701176"/>
              <a:gd name="connsiteY1" fmla="*/ 3025083 h 6517995"/>
              <a:gd name="connsiteX2" fmla="*/ 3052001 w 5701176"/>
              <a:gd name="connsiteY2" fmla="*/ 2423865 h 6517995"/>
              <a:gd name="connsiteX3" fmla="*/ 3052096 w 5701176"/>
              <a:gd name="connsiteY3" fmla="*/ 2424341 h 6517995"/>
              <a:gd name="connsiteX4" fmla="*/ 4846320 w 5701176"/>
              <a:gd name="connsiteY4" fmla="*/ 286741 h 6517995"/>
              <a:gd name="connsiteX5" fmla="*/ 5332286 w 5701176"/>
              <a:gd name="connsiteY5" fmla="*/ 8611 h 6517995"/>
              <a:gd name="connsiteX6" fmla="*/ 5698998 w 5701176"/>
              <a:gd name="connsiteY6" fmla="*/ 1137419 h 6517995"/>
              <a:gd name="connsiteX7" fmla="*/ 4057364 w 5701176"/>
              <a:gd name="connsiteY7" fmla="*/ 6517996 h 6517995"/>
              <a:gd name="connsiteX8" fmla="*/ 4053364 w 5701176"/>
              <a:gd name="connsiteY8" fmla="*/ 6508090 h 6517995"/>
              <a:gd name="connsiteX9" fmla="*/ 4057364 w 5701176"/>
              <a:gd name="connsiteY9" fmla="*/ 6517996 h 6517995"/>
              <a:gd name="connsiteX10" fmla="*/ 0 w 5701176"/>
              <a:gd name="connsiteY10" fmla="*/ 5198879 h 6517995"/>
              <a:gd name="connsiteX0" fmla="*/ 0 w 5701176"/>
              <a:gd name="connsiteY0" fmla="*/ 5198879 h 6527879"/>
              <a:gd name="connsiteX1" fmla="*/ 2452116 w 5701176"/>
              <a:gd name="connsiteY1" fmla="*/ 3025083 h 6527879"/>
              <a:gd name="connsiteX2" fmla="*/ 3052001 w 5701176"/>
              <a:gd name="connsiteY2" fmla="*/ 2423865 h 6527879"/>
              <a:gd name="connsiteX3" fmla="*/ 3052096 w 5701176"/>
              <a:gd name="connsiteY3" fmla="*/ 2424341 h 6527879"/>
              <a:gd name="connsiteX4" fmla="*/ 4846320 w 5701176"/>
              <a:gd name="connsiteY4" fmla="*/ 286741 h 6527879"/>
              <a:gd name="connsiteX5" fmla="*/ 5332286 w 5701176"/>
              <a:gd name="connsiteY5" fmla="*/ 8611 h 6527879"/>
              <a:gd name="connsiteX6" fmla="*/ 5698998 w 5701176"/>
              <a:gd name="connsiteY6" fmla="*/ 1137419 h 6527879"/>
              <a:gd name="connsiteX7" fmla="*/ 4057364 w 5701176"/>
              <a:gd name="connsiteY7" fmla="*/ 6517996 h 6527879"/>
              <a:gd name="connsiteX8" fmla="*/ 4053364 w 5701176"/>
              <a:gd name="connsiteY8" fmla="*/ 6508090 h 6527879"/>
              <a:gd name="connsiteX9" fmla="*/ 4072193 w 5701176"/>
              <a:gd name="connsiteY9" fmla="*/ 6527879 h 6527879"/>
              <a:gd name="connsiteX10" fmla="*/ 0 w 5701176"/>
              <a:gd name="connsiteY10" fmla="*/ 5198879 h 6527879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3364 w 5701176"/>
              <a:gd name="connsiteY8" fmla="*/ 650809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4407 w 5701176"/>
              <a:gd name="connsiteY7" fmla="*/ 6520062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4261"/>
              <a:gd name="connsiteX1" fmla="*/ 2452116 w 5701176"/>
              <a:gd name="connsiteY1" fmla="*/ 3025083 h 6554261"/>
              <a:gd name="connsiteX2" fmla="*/ 3052001 w 5701176"/>
              <a:gd name="connsiteY2" fmla="*/ 2423865 h 6554261"/>
              <a:gd name="connsiteX3" fmla="*/ 3052096 w 5701176"/>
              <a:gd name="connsiteY3" fmla="*/ 2424341 h 6554261"/>
              <a:gd name="connsiteX4" fmla="*/ 4846320 w 5701176"/>
              <a:gd name="connsiteY4" fmla="*/ 286741 h 6554261"/>
              <a:gd name="connsiteX5" fmla="*/ 5332286 w 5701176"/>
              <a:gd name="connsiteY5" fmla="*/ 8611 h 6554261"/>
              <a:gd name="connsiteX6" fmla="*/ 5698998 w 5701176"/>
              <a:gd name="connsiteY6" fmla="*/ 1137419 h 6554261"/>
              <a:gd name="connsiteX7" fmla="*/ 4054407 w 5701176"/>
              <a:gd name="connsiteY7" fmla="*/ 6520062 h 6554261"/>
              <a:gd name="connsiteX8" fmla="*/ 4051506 w 5701176"/>
              <a:gd name="connsiteY8" fmla="*/ 6541960 h 6554261"/>
              <a:gd name="connsiteX9" fmla="*/ 4019325 w 5701176"/>
              <a:gd name="connsiteY9" fmla="*/ 6554261 h 6554261"/>
              <a:gd name="connsiteX10" fmla="*/ 0 w 5701176"/>
              <a:gd name="connsiteY10" fmla="*/ 5198879 h 6554261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54407 w 5701176"/>
              <a:gd name="connsiteY7" fmla="*/ 6520062 h 6556492"/>
              <a:gd name="connsiteX8" fmla="*/ 4051506 w 5701176"/>
              <a:gd name="connsiteY8" fmla="*/ 6541960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9191"/>
              <a:gd name="connsiteX1" fmla="*/ 2452116 w 5701176"/>
              <a:gd name="connsiteY1" fmla="*/ 3025083 h 6559191"/>
              <a:gd name="connsiteX2" fmla="*/ 3052001 w 5701176"/>
              <a:gd name="connsiteY2" fmla="*/ 2423865 h 6559191"/>
              <a:gd name="connsiteX3" fmla="*/ 3052096 w 5701176"/>
              <a:gd name="connsiteY3" fmla="*/ 2424341 h 6559191"/>
              <a:gd name="connsiteX4" fmla="*/ 4846320 w 5701176"/>
              <a:gd name="connsiteY4" fmla="*/ 286741 h 6559191"/>
              <a:gd name="connsiteX5" fmla="*/ 5332286 w 5701176"/>
              <a:gd name="connsiteY5" fmla="*/ 8611 h 6559191"/>
              <a:gd name="connsiteX6" fmla="*/ 5698998 w 5701176"/>
              <a:gd name="connsiteY6" fmla="*/ 1137419 h 6559191"/>
              <a:gd name="connsiteX7" fmla="*/ 4054407 w 5701176"/>
              <a:gd name="connsiteY7" fmla="*/ 6520062 h 6559191"/>
              <a:gd name="connsiteX8" fmla="*/ 4039435 w 5701176"/>
              <a:gd name="connsiteY8" fmla="*/ 6557439 h 6559191"/>
              <a:gd name="connsiteX9" fmla="*/ 3999756 w 5701176"/>
              <a:gd name="connsiteY9" fmla="*/ 6556492 h 6559191"/>
              <a:gd name="connsiteX10" fmla="*/ 0 w 5701176"/>
              <a:gd name="connsiteY10" fmla="*/ 5198879 h 6559191"/>
              <a:gd name="connsiteX0" fmla="*/ 0 w 5701176"/>
              <a:gd name="connsiteY0" fmla="*/ 5198879 h 6560738"/>
              <a:gd name="connsiteX1" fmla="*/ 2452116 w 5701176"/>
              <a:gd name="connsiteY1" fmla="*/ 3025083 h 6560738"/>
              <a:gd name="connsiteX2" fmla="*/ 3052001 w 5701176"/>
              <a:gd name="connsiteY2" fmla="*/ 2423865 h 6560738"/>
              <a:gd name="connsiteX3" fmla="*/ 3052096 w 5701176"/>
              <a:gd name="connsiteY3" fmla="*/ 2424341 h 6560738"/>
              <a:gd name="connsiteX4" fmla="*/ 4846320 w 5701176"/>
              <a:gd name="connsiteY4" fmla="*/ 286741 h 6560738"/>
              <a:gd name="connsiteX5" fmla="*/ 5332286 w 5701176"/>
              <a:gd name="connsiteY5" fmla="*/ 8611 h 6560738"/>
              <a:gd name="connsiteX6" fmla="*/ 5698998 w 5701176"/>
              <a:gd name="connsiteY6" fmla="*/ 1137419 h 6560738"/>
              <a:gd name="connsiteX7" fmla="*/ 4066720 w 5701176"/>
              <a:gd name="connsiteY7" fmla="*/ 6497373 h 6560738"/>
              <a:gd name="connsiteX8" fmla="*/ 4039435 w 5701176"/>
              <a:gd name="connsiteY8" fmla="*/ 6557439 h 6560738"/>
              <a:gd name="connsiteX9" fmla="*/ 3999756 w 5701176"/>
              <a:gd name="connsiteY9" fmla="*/ 6556492 h 6560738"/>
              <a:gd name="connsiteX10" fmla="*/ 0 w 5701176"/>
              <a:gd name="connsiteY10" fmla="*/ 5198879 h 6560738"/>
              <a:gd name="connsiteX0" fmla="*/ 0 w 5701176"/>
              <a:gd name="connsiteY0" fmla="*/ 5198879 h 6561432"/>
              <a:gd name="connsiteX1" fmla="*/ 2452116 w 5701176"/>
              <a:gd name="connsiteY1" fmla="*/ 3025083 h 6561432"/>
              <a:gd name="connsiteX2" fmla="*/ 3052001 w 5701176"/>
              <a:gd name="connsiteY2" fmla="*/ 2423865 h 6561432"/>
              <a:gd name="connsiteX3" fmla="*/ 3052096 w 5701176"/>
              <a:gd name="connsiteY3" fmla="*/ 2424341 h 6561432"/>
              <a:gd name="connsiteX4" fmla="*/ 4846320 w 5701176"/>
              <a:gd name="connsiteY4" fmla="*/ 286741 h 6561432"/>
              <a:gd name="connsiteX5" fmla="*/ 5332286 w 5701176"/>
              <a:gd name="connsiteY5" fmla="*/ 8611 h 6561432"/>
              <a:gd name="connsiteX6" fmla="*/ 5698998 w 5701176"/>
              <a:gd name="connsiteY6" fmla="*/ 1137419 h 6561432"/>
              <a:gd name="connsiteX7" fmla="*/ 4095930 w 5701176"/>
              <a:gd name="connsiteY7" fmla="*/ 6487524 h 6561432"/>
              <a:gd name="connsiteX8" fmla="*/ 4039435 w 5701176"/>
              <a:gd name="connsiteY8" fmla="*/ 6557439 h 6561432"/>
              <a:gd name="connsiteX9" fmla="*/ 3999756 w 5701176"/>
              <a:gd name="connsiteY9" fmla="*/ 6556492 h 6561432"/>
              <a:gd name="connsiteX10" fmla="*/ 0 w 5701176"/>
              <a:gd name="connsiteY10" fmla="*/ 5198879 h 6561432"/>
              <a:gd name="connsiteX0" fmla="*/ 0 w 5701176"/>
              <a:gd name="connsiteY0" fmla="*/ 5198879 h 6562035"/>
              <a:gd name="connsiteX1" fmla="*/ 2452116 w 5701176"/>
              <a:gd name="connsiteY1" fmla="*/ 3025083 h 6562035"/>
              <a:gd name="connsiteX2" fmla="*/ 3052001 w 5701176"/>
              <a:gd name="connsiteY2" fmla="*/ 2423865 h 6562035"/>
              <a:gd name="connsiteX3" fmla="*/ 3052096 w 5701176"/>
              <a:gd name="connsiteY3" fmla="*/ 2424341 h 6562035"/>
              <a:gd name="connsiteX4" fmla="*/ 4846320 w 5701176"/>
              <a:gd name="connsiteY4" fmla="*/ 286741 h 6562035"/>
              <a:gd name="connsiteX5" fmla="*/ 5332286 w 5701176"/>
              <a:gd name="connsiteY5" fmla="*/ 8611 h 6562035"/>
              <a:gd name="connsiteX6" fmla="*/ 5698998 w 5701176"/>
              <a:gd name="connsiteY6" fmla="*/ 1137419 h 6562035"/>
              <a:gd name="connsiteX7" fmla="*/ 4080331 w 5701176"/>
              <a:gd name="connsiteY7" fmla="*/ 6479058 h 6562035"/>
              <a:gd name="connsiteX8" fmla="*/ 4039435 w 5701176"/>
              <a:gd name="connsiteY8" fmla="*/ 6557439 h 6562035"/>
              <a:gd name="connsiteX9" fmla="*/ 3999756 w 5701176"/>
              <a:gd name="connsiteY9" fmla="*/ 6556492 h 6562035"/>
              <a:gd name="connsiteX10" fmla="*/ 0 w 5701176"/>
              <a:gd name="connsiteY10" fmla="*/ 5198879 h 6562035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80331 w 5701176"/>
              <a:gd name="connsiteY7" fmla="*/ 6479058 h 6556492"/>
              <a:gd name="connsiteX8" fmla="*/ 4041216 w 5701176"/>
              <a:gd name="connsiteY8" fmla="*/ 6547391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1216 w 5701176"/>
              <a:gd name="connsiteY8" fmla="*/ 6547391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  <a:gd name="connsiteX0" fmla="*/ 0 w 5701176"/>
              <a:gd name="connsiteY0" fmla="*/ 5198879 h 6556808"/>
              <a:gd name="connsiteX1" fmla="*/ 2452116 w 5701176"/>
              <a:gd name="connsiteY1" fmla="*/ 3025083 h 6556808"/>
              <a:gd name="connsiteX2" fmla="*/ 3052001 w 5701176"/>
              <a:gd name="connsiteY2" fmla="*/ 2423865 h 6556808"/>
              <a:gd name="connsiteX3" fmla="*/ 3052096 w 5701176"/>
              <a:gd name="connsiteY3" fmla="*/ 2424341 h 6556808"/>
              <a:gd name="connsiteX4" fmla="*/ 4846320 w 5701176"/>
              <a:gd name="connsiteY4" fmla="*/ 286741 h 6556808"/>
              <a:gd name="connsiteX5" fmla="*/ 5332286 w 5701176"/>
              <a:gd name="connsiteY5" fmla="*/ 8611 h 6556808"/>
              <a:gd name="connsiteX6" fmla="*/ 5698998 w 5701176"/>
              <a:gd name="connsiteY6" fmla="*/ 1137419 h 6556808"/>
              <a:gd name="connsiteX7" fmla="*/ 4080331 w 5701176"/>
              <a:gd name="connsiteY7" fmla="*/ 6479058 h 6556808"/>
              <a:gd name="connsiteX8" fmla="*/ 4041216 w 5701176"/>
              <a:gd name="connsiteY8" fmla="*/ 6547391 h 6556808"/>
              <a:gd name="connsiteX9" fmla="*/ 3970910 w 5701176"/>
              <a:gd name="connsiteY9" fmla="*/ 6555524 h 6556808"/>
              <a:gd name="connsiteX10" fmla="*/ 0 w 5701176"/>
              <a:gd name="connsiteY10" fmla="*/ 5198879 h 6556808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0688 w 5701176"/>
              <a:gd name="connsiteY8" fmla="*/ 6541598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01176" h="6555524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chemeClr val="bg1"/>
          </a:solidFill>
          <a:ln w="28575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>
              <a:latin typeface="Exo 2.0" panose="00000500000000000000" pitchFamily="50" charset="0"/>
            </a:endParaRPr>
          </a:p>
        </p:txBody>
      </p:sp>
      <p:sp>
        <p:nvSpPr>
          <p:cNvPr id="8" name="Google Shape;636;p33">
            <a:extLst>
              <a:ext uri="{FF2B5EF4-FFF2-40B4-BE49-F238E27FC236}">
                <a16:creationId xmlns:a16="http://schemas.microsoft.com/office/drawing/2014/main" id="{0C24A3F6-FC2D-838D-E8C1-A6554272E793}"/>
              </a:ext>
            </a:extLst>
          </p:cNvPr>
          <p:cNvSpPr/>
          <p:nvPr/>
        </p:nvSpPr>
        <p:spPr>
          <a:xfrm rot="5400000" flipH="1">
            <a:off x="7288008" y="-4658170"/>
            <a:ext cx="15971676" cy="18365106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 cmpd="sng">
            <a:solidFill>
              <a:srgbClr val="FDAF18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Exo 2.0" panose="00000500000000000000" pitchFamily="50" charset="0"/>
              <a:ea typeface="Calibri"/>
              <a:cs typeface="Calibri"/>
              <a:sym typeface="Calibri"/>
            </a:endParaRPr>
          </a:p>
        </p:txBody>
      </p:sp>
      <p:grpSp>
        <p:nvGrpSpPr>
          <p:cNvPr id="72" name="Agrupar 71">
            <a:extLst>
              <a:ext uri="{FF2B5EF4-FFF2-40B4-BE49-F238E27FC236}">
                <a16:creationId xmlns:a16="http://schemas.microsoft.com/office/drawing/2014/main" id="{078AB7D3-102E-F332-2B08-C9B767BBD97B}"/>
              </a:ext>
            </a:extLst>
          </p:cNvPr>
          <p:cNvGrpSpPr/>
          <p:nvPr/>
        </p:nvGrpSpPr>
        <p:grpSpPr>
          <a:xfrm>
            <a:off x="744793" y="1800224"/>
            <a:ext cx="4968000" cy="3257551"/>
            <a:chOff x="637747" y="1281223"/>
            <a:chExt cx="10672407" cy="4295554"/>
          </a:xfrm>
        </p:grpSpPr>
        <p:sp>
          <p:nvSpPr>
            <p:cNvPr id="40" name="Retângulo: Cantos Arredondados 39">
              <a:extLst>
                <a:ext uri="{FF2B5EF4-FFF2-40B4-BE49-F238E27FC236}">
                  <a16:creationId xmlns:a16="http://schemas.microsoft.com/office/drawing/2014/main" id="{771921F6-4A7B-FE37-1078-E3BA3F6A128F}"/>
                </a:ext>
              </a:extLst>
            </p:cNvPr>
            <p:cNvSpPr/>
            <p:nvPr/>
          </p:nvSpPr>
          <p:spPr>
            <a:xfrm>
              <a:off x="637747" y="1281224"/>
              <a:ext cx="1972411" cy="2793059"/>
            </a:xfrm>
            <a:prstGeom prst="roundRect">
              <a:avLst>
                <a:gd name="adj" fmla="val 2395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6" name="Retângulo: Cantos Arredondados 45">
              <a:extLst>
                <a:ext uri="{FF2B5EF4-FFF2-40B4-BE49-F238E27FC236}">
                  <a16:creationId xmlns:a16="http://schemas.microsoft.com/office/drawing/2014/main" id="{88FC3CD2-F002-19CA-8C76-968DF5A9CE41}"/>
                </a:ext>
              </a:extLst>
            </p:cNvPr>
            <p:cNvSpPr/>
            <p:nvPr/>
          </p:nvSpPr>
          <p:spPr>
            <a:xfrm>
              <a:off x="2808959" y="1281224"/>
              <a:ext cx="1972410" cy="1282189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7" name="Retângulo: Cantos Arredondados 46">
              <a:extLst>
                <a:ext uri="{FF2B5EF4-FFF2-40B4-BE49-F238E27FC236}">
                  <a16:creationId xmlns:a16="http://schemas.microsoft.com/office/drawing/2014/main" id="{6242E32A-E70C-69D2-22B9-D5C9B2A71507}"/>
                </a:ext>
              </a:extLst>
            </p:cNvPr>
            <p:cNvSpPr/>
            <p:nvPr/>
          </p:nvSpPr>
          <p:spPr>
            <a:xfrm>
              <a:off x="4985220" y="1281224"/>
              <a:ext cx="1972411" cy="2793059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8" name="Retângulo: Cantos Arredondados 47">
              <a:extLst>
                <a:ext uri="{FF2B5EF4-FFF2-40B4-BE49-F238E27FC236}">
                  <a16:creationId xmlns:a16="http://schemas.microsoft.com/office/drawing/2014/main" id="{3C0BA632-9AF3-015D-8F45-DF27FDCD4262}"/>
                </a:ext>
              </a:extLst>
            </p:cNvPr>
            <p:cNvSpPr/>
            <p:nvPr/>
          </p:nvSpPr>
          <p:spPr>
            <a:xfrm>
              <a:off x="7161481" y="1281223"/>
              <a:ext cx="1972410" cy="1284982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9" name="Retângulo: Cantos Arredondados 48">
              <a:extLst>
                <a:ext uri="{FF2B5EF4-FFF2-40B4-BE49-F238E27FC236}">
                  <a16:creationId xmlns:a16="http://schemas.microsoft.com/office/drawing/2014/main" id="{5FFC2EE0-5D96-145C-BFEE-C35D4844C8B3}"/>
                </a:ext>
              </a:extLst>
            </p:cNvPr>
            <p:cNvSpPr/>
            <p:nvPr/>
          </p:nvSpPr>
          <p:spPr>
            <a:xfrm>
              <a:off x="9337743" y="1281224"/>
              <a:ext cx="1972411" cy="2793059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0" name="Retângulo: Cantos Arredondados 49">
              <a:extLst>
                <a:ext uri="{FF2B5EF4-FFF2-40B4-BE49-F238E27FC236}">
                  <a16:creationId xmlns:a16="http://schemas.microsoft.com/office/drawing/2014/main" id="{894D51EC-1596-0242-62D9-FCB0465C4B70}"/>
                </a:ext>
              </a:extLst>
            </p:cNvPr>
            <p:cNvSpPr/>
            <p:nvPr/>
          </p:nvSpPr>
          <p:spPr>
            <a:xfrm>
              <a:off x="2808959" y="2783719"/>
              <a:ext cx="1972410" cy="1287772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1" name="Retângulo: Cantos Arredondados 50">
              <a:extLst>
                <a:ext uri="{FF2B5EF4-FFF2-40B4-BE49-F238E27FC236}">
                  <a16:creationId xmlns:a16="http://schemas.microsoft.com/office/drawing/2014/main" id="{A04A33FE-34BC-7960-2A34-6E8503142479}"/>
                </a:ext>
              </a:extLst>
            </p:cNvPr>
            <p:cNvSpPr/>
            <p:nvPr/>
          </p:nvSpPr>
          <p:spPr>
            <a:xfrm>
              <a:off x="7161481" y="2783719"/>
              <a:ext cx="1972410" cy="1287773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2" name="Retângulo: Cantos Arredondados 51">
              <a:extLst>
                <a:ext uri="{FF2B5EF4-FFF2-40B4-BE49-F238E27FC236}">
                  <a16:creationId xmlns:a16="http://schemas.microsoft.com/office/drawing/2014/main" id="{72F46EA9-31E5-584F-0D7F-83F7706EFB63}"/>
                </a:ext>
              </a:extLst>
            </p:cNvPr>
            <p:cNvSpPr/>
            <p:nvPr/>
          </p:nvSpPr>
          <p:spPr>
            <a:xfrm>
              <a:off x="637748" y="4291797"/>
              <a:ext cx="5234278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3" name="Retângulo: Cantos Arredondados 52">
              <a:extLst>
                <a:ext uri="{FF2B5EF4-FFF2-40B4-BE49-F238E27FC236}">
                  <a16:creationId xmlns:a16="http://schemas.microsoft.com/office/drawing/2014/main" id="{77B65941-184E-D4D5-3E07-895C98F2A725}"/>
                </a:ext>
              </a:extLst>
            </p:cNvPr>
            <p:cNvSpPr/>
            <p:nvPr/>
          </p:nvSpPr>
          <p:spPr>
            <a:xfrm>
              <a:off x="6075876" y="4291797"/>
              <a:ext cx="5234278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54" name="CaixaDeTexto 53" hidden="1">
            <a:extLst>
              <a:ext uri="{FF2B5EF4-FFF2-40B4-BE49-F238E27FC236}">
                <a16:creationId xmlns:a16="http://schemas.microsoft.com/office/drawing/2014/main" id="{F2A58D98-2A03-B972-0AF8-F857D96AC028}"/>
              </a:ext>
            </a:extLst>
          </p:cNvPr>
          <p:cNvSpPr txBox="1"/>
          <p:nvPr/>
        </p:nvSpPr>
        <p:spPr>
          <a:xfrm>
            <a:off x="6459793" y="1800225"/>
            <a:ext cx="915804" cy="1348401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Parcerias principais</a:t>
            </a:r>
          </a:p>
        </p:txBody>
      </p:sp>
      <p:sp>
        <p:nvSpPr>
          <p:cNvPr id="55" name="CaixaDeTexto 54" hidden="1">
            <a:extLst>
              <a:ext uri="{FF2B5EF4-FFF2-40B4-BE49-F238E27FC236}">
                <a16:creationId xmlns:a16="http://schemas.microsoft.com/office/drawing/2014/main" id="{8D32630C-9B3F-33EC-35E1-E9E8E39CC847}"/>
              </a:ext>
            </a:extLst>
          </p:cNvPr>
          <p:cNvSpPr txBox="1"/>
          <p:nvPr/>
        </p:nvSpPr>
        <p:spPr>
          <a:xfrm>
            <a:off x="2814009" y="1285600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Atividades principais</a:t>
            </a:r>
          </a:p>
        </p:txBody>
      </p:sp>
      <p:sp>
        <p:nvSpPr>
          <p:cNvPr id="56" name="CaixaDeTexto 55" hidden="1">
            <a:extLst>
              <a:ext uri="{FF2B5EF4-FFF2-40B4-BE49-F238E27FC236}">
                <a16:creationId xmlns:a16="http://schemas.microsoft.com/office/drawing/2014/main" id="{EB886E4E-A5E3-81AA-E0B4-FF53848BCD57}"/>
              </a:ext>
            </a:extLst>
          </p:cNvPr>
          <p:cNvSpPr txBox="1"/>
          <p:nvPr/>
        </p:nvSpPr>
        <p:spPr>
          <a:xfrm>
            <a:off x="4980169" y="1285600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Proposta</a:t>
            </a:r>
            <a:br>
              <a:rPr lang="pt-BR" sz="1600" i="1" dirty="0"/>
            </a:br>
            <a:r>
              <a:rPr lang="pt-BR" sz="1600" i="1" dirty="0"/>
              <a:t>de valor</a:t>
            </a:r>
          </a:p>
        </p:txBody>
      </p:sp>
      <p:sp>
        <p:nvSpPr>
          <p:cNvPr id="57" name="CaixaDeTexto 56" hidden="1">
            <a:extLst>
              <a:ext uri="{FF2B5EF4-FFF2-40B4-BE49-F238E27FC236}">
                <a16:creationId xmlns:a16="http://schemas.microsoft.com/office/drawing/2014/main" id="{3E058BBE-F357-0DD9-F195-D96E17B34884}"/>
              </a:ext>
            </a:extLst>
          </p:cNvPr>
          <p:cNvSpPr txBox="1"/>
          <p:nvPr/>
        </p:nvSpPr>
        <p:spPr>
          <a:xfrm>
            <a:off x="7166532" y="1285600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Relacionamento com clientes</a:t>
            </a:r>
          </a:p>
        </p:txBody>
      </p:sp>
      <p:sp>
        <p:nvSpPr>
          <p:cNvPr id="58" name="CaixaDeTexto 57" hidden="1">
            <a:extLst>
              <a:ext uri="{FF2B5EF4-FFF2-40B4-BE49-F238E27FC236}">
                <a16:creationId xmlns:a16="http://schemas.microsoft.com/office/drawing/2014/main" id="{6645202C-0115-B0E7-CE8D-11930AA79230}"/>
              </a:ext>
            </a:extLst>
          </p:cNvPr>
          <p:cNvSpPr txBox="1"/>
          <p:nvPr/>
        </p:nvSpPr>
        <p:spPr>
          <a:xfrm>
            <a:off x="9342794" y="1285600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Segmento</a:t>
            </a:r>
            <a:br>
              <a:rPr lang="pt-BR" sz="1600" i="1" dirty="0"/>
            </a:br>
            <a:r>
              <a:rPr lang="pt-BR" sz="1600" i="1" dirty="0"/>
              <a:t>de clientes</a:t>
            </a:r>
          </a:p>
        </p:txBody>
      </p:sp>
      <p:sp>
        <p:nvSpPr>
          <p:cNvPr id="59" name="CaixaDeTexto 58" hidden="1">
            <a:extLst>
              <a:ext uri="{FF2B5EF4-FFF2-40B4-BE49-F238E27FC236}">
                <a16:creationId xmlns:a16="http://schemas.microsoft.com/office/drawing/2014/main" id="{D4B4101C-002E-7926-B950-A2374023DC91}"/>
              </a:ext>
            </a:extLst>
          </p:cNvPr>
          <p:cNvSpPr txBox="1"/>
          <p:nvPr/>
        </p:nvSpPr>
        <p:spPr>
          <a:xfrm>
            <a:off x="2814009" y="2793325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Recursos principais</a:t>
            </a:r>
          </a:p>
        </p:txBody>
      </p:sp>
      <p:sp>
        <p:nvSpPr>
          <p:cNvPr id="60" name="CaixaDeTexto 59" hidden="1">
            <a:extLst>
              <a:ext uri="{FF2B5EF4-FFF2-40B4-BE49-F238E27FC236}">
                <a16:creationId xmlns:a16="http://schemas.microsoft.com/office/drawing/2014/main" id="{FFCD80B1-CED3-753C-6B47-C1404B688116}"/>
              </a:ext>
            </a:extLst>
          </p:cNvPr>
          <p:cNvSpPr txBox="1"/>
          <p:nvPr/>
        </p:nvSpPr>
        <p:spPr>
          <a:xfrm>
            <a:off x="7155970" y="2793325"/>
            <a:ext cx="1967360" cy="609737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Canais</a:t>
            </a:r>
          </a:p>
        </p:txBody>
      </p:sp>
      <p:sp>
        <p:nvSpPr>
          <p:cNvPr id="61" name="CaixaDeTexto 60" hidden="1">
            <a:extLst>
              <a:ext uri="{FF2B5EF4-FFF2-40B4-BE49-F238E27FC236}">
                <a16:creationId xmlns:a16="http://schemas.microsoft.com/office/drawing/2014/main" id="{BBEA6E62-EA06-812A-5FC6-4BD4D510C597}"/>
              </a:ext>
            </a:extLst>
          </p:cNvPr>
          <p:cNvSpPr txBox="1"/>
          <p:nvPr/>
        </p:nvSpPr>
        <p:spPr>
          <a:xfrm>
            <a:off x="637747" y="4286026"/>
            <a:ext cx="5234278" cy="609737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Estrutura de custos</a:t>
            </a:r>
          </a:p>
        </p:txBody>
      </p:sp>
      <p:sp>
        <p:nvSpPr>
          <p:cNvPr id="62" name="CaixaDeTexto 61" hidden="1">
            <a:extLst>
              <a:ext uri="{FF2B5EF4-FFF2-40B4-BE49-F238E27FC236}">
                <a16:creationId xmlns:a16="http://schemas.microsoft.com/office/drawing/2014/main" id="{1E835CC0-C8D1-F5A4-984A-D68D1F6A6A56}"/>
              </a:ext>
            </a:extLst>
          </p:cNvPr>
          <p:cNvSpPr txBox="1"/>
          <p:nvPr/>
        </p:nvSpPr>
        <p:spPr>
          <a:xfrm>
            <a:off x="6075876" y="4286026"/>
            <a:ext cx="5234278" cy="609737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Fontes de receita</a:t>
            </a:r>
          </a:p>
        </p:txBody>
      </p:sp>
      <p:pic>
        <p:nvPicPr>
          <p:cNvPr id="63" name="Gráfico 62">
            <a:extLst>
              <a:ext uri="{FF2B5EF4-FFF2-40B4-BE49-F238E27FC236}">
                <a16:creationId xmlns:a16="http://schemas.microsoft.com/office/drawing/2014/main" id="{E2F751DA-4F84-25AB-FB6C-4133427726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5308" y="1998172"/>
            <a:ext cx="352425" cy="209550"/>
          </a:xfrm>
          <a:prstGeom prst="rect">
            <a:avLst/>
          </a:prstGeom>
        </p:spPr>
      </p:pic>
      <p:pic>
        <p:nvPicPr>
          <p:cNvPr id="64" name="Gráfico 63">
            <a:extLst>
              <a:ext uri="{FF2B5EF4-FFF2-40B4-BE49-F238E27FC236}">
                <a16:creationId xmlns:a16="http://schemas.microsoft.com/office/drawing/2014/main" id="{56BD2A75-8212-FBEB-55D6-C6849C2FB3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38356" y="1960072"/>
            <a:ext cx="352425" cy="285750"/>
          </a:xfrm>
          <a:prstGeom prst="rect">
            <a:avLst/>
          </a:prstGeom>
        </p:spPr>
      </p:pic>
      <p:pic>
        <p:nvPicPr>
          <p:cNvPr id="65" name="Gráfico 64">
            <a:extLst>
              <a:ext uri="{FF2B5EF4-FFF2-40B4-BE49-F238E27FC236}">
                <a16:creationId xmlns:a16="http://schemas.microsoft.com/office/drawing/2014/main" id="{43B4CA92-63CE-B94A-8CDF-A1E267F47B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075217" y="1969597"/>
            <a:ext cx="285750" cy="266700"/>
          </a:xfrm>
          <a:prstGeom prst="rect">
            <a:avLst/>
          </a:prstGeom>
        </p:spPr>
      </p:pic>
      <p:pic>
        <p:nvPicPr>
          <p:cNvPr id="66" name="Gráfico 65">
            <a:extLst>
              <a:ext uri="{FF2B5EF4-FFF2-40B4-BE49-F238E27FC236}">
                <a16:creationId xmlns:a16="http://schemas.microsoft.com/office/drawing/2014/main" id="{7D86A296-DEFF-397C-85EA-AA0BCBC322F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092677" y="1979122"/>
            <a:ext cx="285750" cy="247650"/>
          </a:xfrm>
          <a:prstGeom prst="rect">
            <a:avLst/>
          </a:prstGeom>
        </p:spPr>
      </p:pic>
      <p:pic>
        <p:nvPicPr>
          <p:cNvPr id="67" name="Gráfico 66">
            <a:extLst>
              <a:ext uri="{FF2B5EF4-FFF2-40B4-BE49-F238E27FC236}">
                <a16:creationId xmlns:a16="http://schemas.microsoft.com/office/drawing/2014/main" id="{2B909404-0C0A-BE5D-9BF6-D222BCEB019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77502" y="1979122"/>
            <a:ext cx="352425" cy="247650"/>
          </a:xfrm>
          <a:prstGeom prst="rect">
            <a:avLst/>
          </a:prstGeom>
        </p:spPr>
      </p:pic>
      <p:pic>
        <p:nvPicPr>
          <p:cNvPr id="68" name="Gráfico 67">
            <a:extLst>
              <a:ext uri="{FF2B5EF4-FFF2-40B4-BE49-F238E27FC236}">
                <a16:creationId xmlns:a16="http://schemas.microsoft.com/office/drawing/2014/main" id="{C8D40DE0-513D-D9E9-A89D-41242F7CE3C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071693" y="3071075"/>
            <a:ext cx="285750" cy="285750"/>
          </a:xfrm>
          <a:prstGeom prst="rect">
            <a:avLst/>
          </a:prstGeom>
        </p:spPr>
      </p:pic>
      <p:pic>
        <p:nvPicPr>
          <p:cNvPr id="69" name="Gráfico 68">
            <a:extLst>
              <a:ext uri="{FF2B5EF4-FFF2-40B4-BE49-F238E27FC236}">
                <a16:creationId xmlns:a16="http://schemas.microsoft.com/office/drawing/2014/main" id="{70ECF5E4-9287-7C44-34F6-511B344B0F1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054546" y="3088746"/>
            <a:ext cx="352425" cy="266700"/>
          </a:xfrm>
          <a:prstGeom prst="rect">
            <a:avLst/>
          </a:prstGeom>
        </p:spPr>
      </p:pic>
      <p:pic>
        <p:nvPicPr>
          <p:cNvPr id="70" name="Gráfico 69">
            <a:extLst>
              <a:ext uri="{FF2B5EF4-FFF2-40B4-BE49-F238E27FC236}">
                <a16:creationId xmlns:a16="http://schemas.microsoft.com/office/drawing/2014/main" id="{07F0909B-240E-B6A9-0AB0-3B7E1572958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753352" y="4198012"/>
            <a:ext cx="209550" cy="285750"/>
          </a:xfrm>
          <a:prstGeom prst="rect">
            <a:avLst/>
          </a:prstGeom>
        </p:spPr>
      </p:pic>
      <p:pic>
        <p:nvPicPr>
          <p:cNvPr id="71" name="Gráfico 70">
            <a:extLst>
              <a:ext uri="{FF2B5EF4-FFF2-40B4-BE49-F238E27FC236}">
                <a16:creationId xmlns:a16="http://schemas.microsoft.com/office/drawing/2014/main" id="{F2B5FA35-B923-403B-F051-246B97CC66B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4318303" y="4214381"/>
            <a:ext cx="352425" cy="247650"/>
          </a:xfrm>
          <a:prstGeom prst="rect">
            <a:avLst/>
          </a:prstGeom>
        </p:spPr>
      </p:pic>
      <p:pic>
        <p:nvPicPr>
          <p:cNvPr id="10" name="Gráfico 9" hidden="1">
            <a:extLst>
              <a:ext uri="{FF2B5EF4-FFF2-40B4-BE49-F238E27FC236}">
                <a16:creationId xmlns:a16="http://schemas.microsoft.com/office/drawing/2014/main" id="{72470027-D8CF-FCC6-80F1-CE59BEFCA343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41" name="CaixaDeTexto 40">
            <a:extLst>
              <a:ext uri="{FF2B5EF4-FFF2-40B4-BE49-F238E27FC236}">
                <a16:creationId xmlns:a16="http://schemas.microsoft.com/office/drawing/2014/main" id="{ADA10DBB-331A-46AC-973C-51AFB43D3965}"/>
              </a:ext>
            </a:extLst>
          </p:cNvPr>
          <p:cNvSpPr txBox="1"/>
          <p:nvPr/>
        </p:nvSpPr>
        <p:spPr>
          <a:xfrm>
            <a:off x="7041302" y="2274838"/>
            <a:ext cx="4508497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1" u="none" strike="noStrike" kern="1200" cap="none" spc="0" normalizeH="0" baseline="0" noProof="0" dirty="0">
                <a:ln w="12700">
                  <a:solidFill>
                    <a:schemeClr val="tx2"/>
                  </a:solidFill>
                </a:ln>
                <a:noFill/>
                <a:effectLst/>
                <a:uLnTx/>
                <a:uFillTx/>
                <a:latin typeface="Exo 2.0 extra bold"/>
                <a:ea typeface="+mn-ea"/>
                <a:cs typeface="+mn-cs"/>
              </a:rPr>
              <a:t>08</a:t>
            </a:r>
            <a:endParaRPr kumimoji="0" lang="pt-BR" sz="3600" b="1" i="1" u="none" strike="noStrike" kern="1200" cap="none" spc="0" normalizeH="0" baseline="0" noProof="0" dirty="0">
              <a:ln w="12700">
                <a:solidFill>
                  <a:schemeClr val="tx2"/>
                </a:solidFill>
              </a:ln>
              <a:noFill/>
              <a:effectLst/>
              <a:uLnTx/>
              <a:uFillTx/>
              <a:latin typeface="Exo 2.0" panose="00000500000000000000" pitchFamily="50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1" u="none" strike="noStrike" kern="1200" cap="none" spc="0" normalizeH="0" baseline="0" noProof="0" dirty="0">
                <a:ln w="12700"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Exo 2.0" panose="00000500000000000000" pitchFamily="50" charset="0"/>
                <a:ea typeface="+mn-ea"/>
                <a:cs typeface="+mn-cs"/>
              </a:rPr>
              <a:t>Parcerias Principais</a:t>
            </a:r>
          </a:p>
          <a:p>
            <a:pPr algn="r">
              <a:defRPr/>
            </a:pPr>
            <a:br>
              <a:rPr lang="pt-BR" sz="2400" dirty="0">
                <a:latin typeface="Nunito" pitchFamily="2" charset="77"/>
                <a:sym typeface="Exo 2"/>
              </a:rPr>
            </a:br>
            <a:r>
              <a:rPr lang="pt-BR" sz="2400" dirty="0">
                <a:latin typeface="Nunito" pitchFamily="2" charset="77"/>
                <a:sym typeface="Exo 2"/>
              </a:rPr>
              <a:t>Quem são potenciais parceiros?</a:t>
            </a:r>
          </a:p>
          <a:p>
            <a:pPr marL="0" marR="0" lvl="0" indent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3600" b="1" i="1" u="none" strike="noStrike" kern="1200" cap="none" spc="0" normalizeH="0" baseline="0" noProof="0" dirty="0">
              <a:ln w="12700">
                <a:noFill/>
              </a:ln>
              <a:solidFill>
                <a:schemeClr val="tx2"/>
              </a:solidFill>
              <a:effectLst/>
              <a:uLnTx/>
              <a:uFillTx/>
              <a:latin typeface="Exo 2.0" panose="00000500000000000000" pitchFamily="50" charset="0"/>
              <a:ea typeface="+mn-ea"/>
              <a:cs typeface="+mn-cs"/>
            </a:endParaRPr>
          </a:p>
        </p:txBody>
      </p:sp>
      <p:sp>
        <p:nvSpPr>
          <p:cNvPr id="2" name="Gráfico 8">
            <a:extLst>
              <a:ext uri="{FF2B5EF4-FFF2-40B4-BE49-F238E27FC236}">
                <a16:creationId xmlns:a16="http://schemas.microsoft.com/office/drawing/2014/main" id="{69846305-15E6-7667-2F69-64E06ECA3FD8}"/>
              </a:ext>
            </a:extLst>
          </p:cNvPr>
          <p:cNvSpPr/>
          <p:nvPr/>
        </p:nvSpPr>
        <p:spPr>
          <a:xfrm rot="18597044" flipH="1">
            <a:off x="-3095057" y="455944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accent4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424421A-8C3C-0AC5-A606-F322A2B932F0}"/>
              </a:ext>
            </a:extLst>
          </p:cNvPr>
          <p:cNvSpPr txBox="1"/>
          <p:nvPr/>
        </p:nvSpPr>
        <p:spPr>
          <a:xfrm>
            <a:off x="335792" y="6181224"/>
            <a:ext cx="4694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/>
              <a:t>49</a:t>
            </a:fld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EA8E5E8-4522-D707-640D-6F6918EB29A4}"/>
              </a:ext>
            </a:extLst>
          </p:cNvPr>
          <p:cNvSpPr txBox="1"/>
          <p:nvPr/>
        </p:nvSpPr>
        <p:spPr>
          <a:xfrm>
            <a:off x="748622" y="2405669"/>
            <a:ext cx="9119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 spc="-20" dirty="0">
                <a:sym typeface="Exo 2"/>
              </a:rPr>
              <a:t>Produtores locais;  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 spc="-20" dirty="0">
                <a:sym typeface="Exo 2"/>
              </a:rPr>
              <a:t>Equipe de entrega terceirizada.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959766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essoa sentada com livro na mão&#10;&#10;Descrição gerada automaticamente">
            <a:extLst>
              <a:ext uri="{FF2B5EF4-FFF2-40B4-BE49-F238E27FC236}">
                <a16:creationId xmlns:a16="http://schemas.microsoft.com/office/drawing/2014/main" id="{62DEC06C-F564-32C1-007C-6AC8686CCB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10433066" cy="6955378"/>
          </a:xfrm>
          <a:prstGeom prst="rect">
            <a:avLst/>
          </a:prstGeom>
        </p:spPr>
      </p:pic>
      <p:sp>
        <p:nvSpPr>
          <p:cNvPr id="5" name="Gráfico 5">
            <a:extLst>
              <a:ext uri="{FF2B5EF4-FFF2-40B4-BE49-F238E27FC236}">
                <a16:creationId xmlns:a16="http://schemas.microsoft.com/office/drawing/2014/main" id="{946FA4AD-0EC7-44F5-B40E-F33485B3CB72}"/>
              </a:ext>
            </a:extLst>
          </p:cNvPr>
          <p:cNvSpPr/>
          <p:nvPr/>
        </p:nvSpPr>
        <p:spPr>
          <a:xfrm flipH="1">
            <a:off x="4178346" y="-962"/>
            <a:ext cx="8038065" cy="6858962"/>
          </a:xfrm>
          <a:custGeom>
            <a:avLst/>
            <a:gdLst>
              <a:gd name="connsiteX0" fmla="*/ 8283838 w 11478748"/>
              <a:gd name="connsiteY0" fmla="*/ 4302756 h 6913639"/>
              <a:gd name="connsiteX1" fmla="*/ 10757892 w 11478748"/>
              <a:gd name="connsiteY1" fmla="*/ 6912676 h 6913639"/>
              <a:gd name="connsiteX2" fmla="*/ -1406 w 11478748"/>
              <a:gd name="connsiteY2" fmla="*/ 6912676 h 6913639"/>
              <a:gd name="connsiteX3" fmla="*/ -1406 w 11478748"/>
              <a:gd name="connsiteY3" fmla="*/ -964 h 6913639"/>
              <a:gd name="connsiteX4" fmla="*/ 11477343 w 11478748"/>
              <a:gd name="connsiteY4" fmla="*/ -964 h 6913639"/>
              <a:gd name="connsiteX5" fmla="*/ 8283838 w 11478748"/>
              <a:gd name="connsiteY5" fmla="*/ 4302756 h 6913639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4969042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3477126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204536 w 8013654"/>
              <a:gd name="connsiteY3" fmla="*/ 19404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44560 w 8038065"/>
              <a:gd name="connsiteY0" fmla="*/ 4303720 h 6913640"/>
              <a:gd name="connsiteX1" fmla="*/ 7318614 w 8038065"/>
              <a:gd name="connsiteY1" fmla="*/ 6913640 h 6913640"/>
              <a:gd name="connsiteX2" fmla="*/ 24411 w 8038065"/>
              <a:gd name="connsiteY2" fmla="*/ 6913640 h 6913640"/>
              <a:gd name="connsiteX3" fmla="*/ 347 w 8038065"/>
              <a:gd name="connsiteY3" fmla="*/ 0 h 6913640"/>
              <a:gd name="connsiteX4" fmla="*/ 8038065 w 8038065"/>
              <a:gd name="connsiteY4" fmla="*/ 0 h 6913640"/>
              <a:gd name="connsiteX5" fmla="*/ 4844560 w 8038065"/>
              <a:gd name="connsiteY5" fmla="*/ 4303720 h 6913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8065" h="6913640">
                <a:moveTo>
                  <a:pt x="4844560" y="4303720"/>
                </a:moveTo>
                <a:cubicBezTo>
                  <a:pt x="5516134" y="5306541"/>
                  <a:pt x="6353324" y="6189016"/>
                  <a:pt x="7318614" y="6913640"/>
                </a:cubicBezTo>
                <a:lnTo>
                  <a:pt x="24411" y="6913640"/>
                </a:lnTo>
                <a:cubicBezTo>
                  <a:pt x="28421" y="4609093"/>
                  <a:pt x="-3663" y="2304547"/>
                  <a:pt x="347" y="0"/>
                </a:cubicBezTo>
                <a:lnTo>
                  <a:pt x="8038065" y="0"/>
                </a:lnTo>
                <a:cubicBezTo>
                  <a:pt x="6751858" y="1256045"/>
                  <a:pt x="5673994" y="2708775"/>
                  <a:pt x="4844560" y="4303720"/>
                </a:cubicBezTo>
                <a:close/>
              </a:path>
            </a:pathLst>
          </a:custGeom>
          <a:gradFill flip="none" rotWithShape="1">
            <a:gsLst>
              <a:gs pos="50000">
                <a:schemeClr val="tx2"/>
              </a:gs>
              <a:gs pos="100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1293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pic>
        <p:nvPicPr>
          <p:cNvPr id="9" name="Gráfico 8" hidden="1">
            <a:extLst>
              <a:ext uri="{FF2B5EF4-FFF2-40B4-BE49-F238E27FC236}">
                <a16:creationId xmlns:a16="http://schemas.microsoft.com/office/drawing/2014/main" id="{1FB67FC6-D1EE-4C4E-AC96-0FD99D0AF8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8793580A-ABFD-42EA-8AEF-A2CCC45221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7184210">
            <a:off x="-2156567" y="-1642146"/>
            <a:ext cx="11198069" cy="8809148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D6849553-3267-4704-9B97-6392A31E2DFF}"/>
              </a:ext>
            </a:extLst>
          </p:cNvPr>
          <p:cNvSpPr txBox="1"/>
          <p:nvPr/>
        </p:nvSpPr>
        <p:spPr>
          <a:xfrm>
            <a:off x="7888157" y="2971085"/>
            <a:ext cx="4062588" cy="120032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xo 2.0 Extra Bold"/>
                <a:ea typeface="+mn-ea"/>
                <a:cs typeface="+mn-cs"/>
              </a:rPr>
              <a:t>É hora de iniciar nossa jornada!</a:t>
            </a:r>
            <a:endParaRPr kumimoji="0" lang="pt-BR" sz="14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13" name="Gráfico 8">
            <a:extLst>
              <a:ext uri="{FF2B5EF4-FFF2-40B4-BE49-F238E27FC236}">
                <a16:creationId xmlns:a16="http://schemas.microsoft.com/office/drawing/2014/main" id="{B546FB5B-1B01-4D8A-8879-037CE0414A68}"/>
              </a:ext>
            </a:extLst>
          </p:cNvPr>
          <p:cNvSpPr/>
          <p:nvPr/>
        </p:nvSpPr>
        <p:spPr>
          <a:xfrm rot="1974999">
            <a:off x="10954208" y="5279031"/>
            <a:ext cx="2203953" cy="277075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6CF72D7-0989-4366-8F25-F13C1EF597EC}"/>
              </a:ext>
            </a:extLst>
          </p:cNvPr>
          <p:cNvSpPr txBox="1"/>
          <p:nvPr/>
        </p:nvSpPr>
        <p:spPr>
          <a:xfrm>
            <a:off x="11430000" y="6181223"/>
            <a:ext cx="394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B1EA48-AE99-4102-B15A-1A3323D208F4}" type="slidenum">
              <a:rPr kumimoji="0" lang="pt-BR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xo 2.0 Extra Bol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xo 2.0 Extra Bold"/>
              <a:ea typeface="+mn-ea"/>
              <a:cs typeface="+mn-cs"/>
            </a:endParaRP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D3FC334A-FAE7-41A1-88B0-7CD9D4DA24E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345219" flipH="1">
            <a:off x="10676210" y="-2038025"/>
            <a:ext cx="2549071" cy="306190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17023180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18900000" scaled="1"/>
        </a:grad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áfico 2">
            <a:extLst>
              <a:ext uri="{FF2B5EF4-FFF2-40B4-BE49-F238E27FC236}">
                <a16:creationId xmlns:a16="http://schemas.microsoft.com/office/drawing/2014/main" id="{B8E7D826-2CFF-54E2-92B8-FD339D61DB33}"/>
              </a:ext>
            </a:extLst>
          </p:cNvPr>
          <p:cNvSpPr/>
          <p:nvPr/>
        </p:nvSpPr>
        <p:spPr>
          <a:xfrm rot="16200000">
            <a:off x="-7389086" y="-2876604"/>
            <a:ext cx="12333706" cy="14181971"/>
          </a:xfrm>
          <a:custGeom>
            <a:avLst/>
            <a:gdLst>
              <a:gd name="connsiteX0" fmla="*/ 0 w 5701176"/>
              <a:gd name="connsiteY0" fmla="*/ 5198879 h 6517995"/>
              <a:gd name="connsiteX1" fmla="*/ 2452116 w 5701176"/>
              <a:gd name="connsiteY1" fmla="*/ 3025083 h 6517995"/>
              <a:gd name="connsiteX2" fmla="*/ 3052001 w 5701176"/>
              <a:gd name="connsiteY2" fmla="*/ 2423865 h 6517995"/>
              <a:gd name="connsiteX3" fmla="*/ 3052096 w 5701176"/>
              <a:gd name="connsiteY3" fmla="*/ 2424341 h 6517995"/>
              <a:gd name="connsiteX4" fmla="*/ 4846320 w 5701176"/>
              <a:gd name="connsiteY4" fmla="*/ 286741 h 6517995"/>
              <a:gd name="connsiteX5" fmla="*/ 5332286 w 5701176"/>
              <a:gd name="connsiteY5" fmla="*/ 8611 h 6517995"/>
              <a:gd name="connsiteX6" fmla="*/ 5698998 w 5701176"/>
              <a:gd name="connsiteY6" fmla="*/ 1137419 h 6517995"/>
              <a:gd name="connsiteX7" fmla="*/ 4057364 w 5701176"/>
              <a:gd name="connsiteY7" fmla="*/ 6517996 h 6517995"/>
              <a:gd name="connsiteX8" fmla="*/ 4053364 w 5701176"/>
              <a:gd name="connsiteY8" fmla="*/ 6508090 h 6517995"/>
              <a:gd name="connsiteX9" fmla="*/ 4057364 w 5701176"/>
              <a:gd name="connsiteY9" fmla="*/ 6517996 h 6517995"/>
              <a:gd name="connsiteX10" fmla="*/ 0 w 5701176"/>
              <a:gd name="connsiteY10" fmla="*/ 5198879 h 6517995"/>
              <a:gd name="connsiteX0" fmla="*/ 0 w 5701176"/>
              <a:gd name="connsiteY0" fmla="*/ 5198879 h 6527879"/>
              <a:gd name="connsiteX1" fmla="*/ 2452116 w 5701176"/>
              <a:gd name="connsiteY1" fmla="*/ 3025083 h 6527879"/>
              <a:gd name="connsiteX2" fmla="*/ 3052001 w 5701176"/>
              <a:gd name="connsiteY2" fmla="*/ 2423865 h 6527879"/>
              <a:gd name="connsiteX3" fmla="*/ 3052096 w 5701176"/>
              <a:gd name="connsiteY3" fmla="*/ 2424341 h 6527879"/>
              <a:gd name="connsiteX4" fmla="*/ 4846320 w 5701176"/>
              <a:gd name="connsiteY4" fmla="*/ 286741 h 6527879"/>
              <a:gd name="connsiteX5" fmla="*/ 5332286 w 5701176"/>
              <a:gd name="connsiteY5" fmla="*/ 8611 h 6527879"/>
              <a:gd name="connsiteX6" fmla="*/ 5698998 w 5701176"/>
              <a:gd name="connsiteY6" fmla="*/ 1137419 h 6527879"/>
              <a:gd name="connsiteX7" fmla="*/ 4057364 w 5701176"/>
              <a:gd name="connsiteY7" fmla="*/ 6517996 h 6527879"/>
              <a:gd name="connsiteX8" fmla="*/ 4053364 w 5701176"/>
              <a:gd name="connsiteY8" fmla="*/ 6508090 h 6527879"/>
              <a:gd name="connsiteX9" fmla="*/ 4072193 w 5701176"/>
              <a:gd name="connsiteY9" fmla="*/ 6527879 h 6527879"/>
              <a:gd name="connsiteX10" fmla="*/ 0 w 5701176"/>
              <a:gd name="connsiteY10" fmla="*/ 5198879 h 6527879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3364 w 5701176"/>
              <a:gd name="connsiteY8" fmla="*/ 650809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4407 w 5701176"/>
              <a:gd name="connsiteY7" fmla="*/ 6520062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4261"/>
              <a:gd name="connsiteX1" fmla="*/ 2452116 w 5701176"/>
              <a:gd name="connsiteY1" fmla="*/ 3025083 h 6554261"/>
              <a:gd name="connsiteX2" fmla="*/ 3052001 w 5701176"/>
              <a:gd name="connsiteY2" fmla="*/ 2423865 h 6554261"/>
              <a:gd name="connsiteX3" fmla="*/ 3052096 w 5701176"/>
              <a:gd name="connsiteY3" fmla="*/ 2424341 h 6554261"/>
              <a:gd name="connsiteX4" fmla="*/ 4846320 w 5701176"/>
              <a:gd name="connsiteY4" fmla="*/ 286741 h 6554261"/>
              <a:gd name="connsiteX5" fmla="*/ 5332286 w 5701176"/>
              <a:gd name="connsiteY5" fmla="*/ 8611 h 6554261"/>
              <a:gd name="connsiteX6" fmla="*/ 5698998 w 5701176"/>
              <a:gd name="connsiteY6" fmla="*/ 1137419 h 6554261"/>
              <a:gd name="connsiteX7" fmla="*/ 4054407 w 5701176"/>
              <a:gd name="connsiteY7" fmla="*/ 6520062 h 6554261"/>
              <a:gd name="connsiteX8" fmla="*/ 4051506 w 5701176"/>
              <a:gd name="connsiteY8" fmla="*/ 6541960 h 6554261"/>
              <a:gd name="connsiteX9" fmla="*/ 4019325 w 5701176"/>
              <a:gd name="connsiteY9" fmla="*/ 6554261 h 6554261"/>
              <a:gd name="connsiteX10" fmla="*/ 0 w 5701176"/>
              <a:gd name="connsiteY10" fmla="*/ 5198879 h 6554261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54407 w 5701176"/>
              <a:gd name="connsiteY7" fmla="*/ 6520062 h 6556492"/>
              <a:gd name="connsiteX8" fmla="*/ 4051506 w 5701176"/>
              <a:gd name="connsiteY8" fmla="*/ 6541960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9191"/>
              <a:gd name="connsiteX1" fmla="*/ 2452116 w 5701176"/>
              <a:gd name="connsiteY1" fmla="*/ 3025083 h 6559191"/>
              <a:gd name="connsiteX2" fmla="*/ 3052001 w 5701176"/>
              <a:gd name="connsiteY2" fmla="*/ 2423865 h 6559191"/>
              <a:gd name="connsiteX3" fmla="*/ 3052096 w 5701176"/>
              <a:gd name="connsiteY3" fmla="*/ 2424341 h 6559191"/>
              <a:gd name="connsiteX4" fmla="*/ 4846320 w 5701176"/>
              <a:gd name="connsiteY4" fmla="*/ 286741 h 6559191"/>
              <a:gd name="connsiteX5" fmla="*/ 5332286 w 5701176"/>
              <a:gd name="connsiteY5" fmla="*/ 8611 h 6559191"/>
              <a:gd name="connsiteX6" fmla="*/ 5698998 w 5701176"/>
              <a:gd name="connsiteY6" fmla="*/ 1137419 h 6559191"/>
              <a:gd name="connsiteX7" fmla="*/ 4054407 w 5701176"/>
              <a:gd name="connsiteY7" fmla="*/ 6520062 h 6559191"/>
              <a:gd name="connsiteX8" fmla="*/ 4039435 w 5701176"/>
              <a:gd name="connsiteY8" fmla="*/ 6557439 h 6559191"/>
              <a:gd name="connsiteX9" fmla="*/ 3999756 w 5701176"/>
              <a:gd name="connsiteY9" fmla="*/ 6556492 h 6559191"/>
              <a:gd name="connsiteX10" fmla="*/ 0 w 5701176"/>
              <a:gd name="connsiteY10" fmla="*/ 5198879 h 6559191"/>
              <a:gd name="connsiteX0" fmla="*/ 0 w 5701176"/>
              <a:gd name="connsiteY0" fmla="*/ 5198879 h 6560738"/>
              <a:gd name="connsiteX1" fmla="*/ 2452116 w 5701176"/>
              <a:gd name="connsiteY1" fmla="*/ 3025083 h 6560738"/>
              <a:gd name="connsiteX2" fmla="*/ 3052001 w 5701176"/>
              <a:gd name="connsiteY2" fmla="*/ 2423865 h 6560738"/>
              <a:gd name="connsiteX3" fmla="*/ 3052096 w 5701176"/>
              <a:gd name="connsiteY3" fmla="*/ 2424341 h 6560738"/>
              <a:gd name="connsiteX4" fmla="*/ 4846320 w 5701176"/>
              <a:gd name="connsiteY4" fmla="*/ 286741 h 6560738"/>
              <a:gd name="connsiteX5" fmla="*/ 5332286 w 5701176"/>
              <a:gd name="connsiteY5" fmla="*/ 8611 h 6560738"/>
              <a:gd name="connsiteX6" fmla="*/ 5698998 w 5701176"/>
              <a:gd name="connsiteY6" fmla="*/ 1137419 h 6560738"/>
              <a:gd name="connsiteX7" fmla="*/ 4066720 w 5701176"/>
              <a:gd name="connsiteY7" fmla="*/ 6497373 h 6560738"/>
              <a:gd name="connsiteX8" fmla="*/ 4039435 w 5701176"/>
              <a:gd name="connsiteY8" fmla="*/ 6557439 h 6560738"/>
              <a:gd name="connsiteX9" fmla="*/ 3999756 w 5701176"/>
              <a:gd name="connsiteY9" fmla="*/ 6556492 h 6560738"/>
              <a:gd name="connsiteX10" fmla="*/ 0 w 5701176"/>
              <a:gd name="connsiteY10" fmla="*/ 5198879 h 6560738"/>
              <a:gd name="connsiteX0" fmla="*/ 0 w 5701176"/>
              <a:gd name="connsiteY0" fmla="*/ 5198879 h 6561432"/>
              <a:gd name="connsiteX1" fmla="*/ 2452116 w 5701176"/>
              <a:gd name="connsiteY1" fmla="*/ 3025083 h 6561432"/>
              <a:gd name="connsiteX2" fmla="*/ 3052001 w 5701176"/>
              <a:gd name="connsiteY2" fmla="*/ 2423865 h 6561432"/>
              <a:gd name="connsiteX3" fmla="*/ 3052096 w 5701176"/>
              <a:gd name="connsiteY3" fmla="*/ 2424341 h 6561432"/>
              <a:gd name="connsiteX4" fmla="*/ 4846320 w 5701176"/>
              <a:gd name="connsiteY4" fmla="*/ 286741 h 6561432"/>
              <a:gd name="connsiteX5" fmla="*/ 5332286 w 5701176"/>
              <a:gd name="connsiteY5" fmla="*/ 8611 h 6561432"/>
              <a:gd name="connsiteX6" fmla="*/ 5698998 w 5701176"/>
              <a:gd name="connsiteY6" fmla="*/ 1137419 h 6561432"/>
              <a:gd name="connsiteX7" fmla="*/ 4095930 w 5701176"/>
              <a:gd name="connsiteY7" fmla="*/ 6487524 h 6561432"/>
              <a:gd name="connsiteX8" fmla="*/ 4039435 w 5701176"/>
              <a:gd name="connsiteY8" fmla="*/ 6557439 h 6561432"/>
              <a:gd name="connsiteX9" fmla="*/ 3999756 w 5701176"/>
              <a:gd name="connsiteY9" fmla="*/ 6556492 h 6561432"/>
              <a:gd name="connsiteX10" fmla="*/ 0 w 5701176"/>
              <a:gd name="connsiteY10" fmla="*/ 5198879 h 6561432"/>
              <a:gd name="connsiteX0" fmla="*/ 0 w 5701176"/>
              <a:gd name="connsiteY0" fmla="*/ 5198879 h 6562035"/>
              <a:gd name="connsiteX1" fmla="*/ 2452116 w 5701176"/>
              <a:gd name="connsiteY1" fmla="*/ 3025083 h 6562035"/>
              <a:gd name="connsiteX2" fmla="*/ 3052001 w 5701176"/>
              <a:gd name="connsiteY2" fmla="*/ 2423865 h 6562035"/>
              <a:gd name="connsiteX3" fmla="*/ 3052096 w 5701176"/>
              <a:gd name="connsiteY3" fmla="*/ 2424341 h 6562035"/>
              <a:gd name="connsiteX4" fmla="*/ 4846320 w 5701176"/>
              <a:gd name="connsiteY4" fmla="*/ 286741 h 6562035"/>
              <a:gd name="connsiteX5" fmla="*/ 5332286 w 5701176"/>
              <a:gd name="connsiteY5" fmla="*/ 8611 h 6562035"/>
              <a:gd name="connsiteX6" fmla="*/ 5698998 w 5701176"/>
              <a:gd name="connsiteY6" fmla="*/ 1137419 h 6562035"/>
              <a:gd name="connsiteX7" fmla="*/ 4080331 w 5701176"/>
              <a:gd name="connsiteY7" fmla="*/ 6479058 h 6562035"/>
              <a:gd name="connsiteX8" fmla="*/ 4039435 w 5701176"/>
              <a:gd name="connsiteY8" fmla="*/ 6557439 h 6562035"/>
              <a:gd name="connsiteX9" fmla="*/ 3999756 w 5701176"/>
              <a:gd name="connsiteY9" fmla="*/ 6556492 h 6562035"/>
              <a:gd name="connsiteX10" fmla="*/ 0 w 5701176"/>
              <a:gd name="connsiteY10" fmla="*/ 5198879 h 6562035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80331 w 5701176"/>
              <a:gd name="connsiteY7" fmla="*/ 6479058 h 6556492"/>
              <a:gd name="connsiteX8" fmla="*/ 4041216 w 5701176"/>
              <a:gd name="connsiteY8" fmla="*/ 6547391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1216 w 5701176"/>
              <a:gd name="connsiteY8" fmla="*/ 6547391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  <a:gd name="connsiteX0" fmla="*/ 0 w 5701176"/>
              <a:gd name="connsiteY0" fmla="*/ 5198879 h 6556808"/>
              <a:gd name="connsiteX1" fmla="*/ 2452116 w 5701176"/>
              <a:gd name="connsiteY1" fmla="*/ 3025083 h 6556808"/>
              <a:gd name="connsiteX2" fmla="*/ 3052001 w 5701176"/>
              <a:gd name="connsiteY2" fmla="*/ 2423865 h 6556808"/>
              <a:gd name="connsiteX3" fmla="*/ 3052096 w 5701176"/>
              <a:gd name="connsiteY3" fmla="*/ 2424341 h 6556808"/>
              <a:gd name="connsiteX4" fmla="*/ 4846320 w 5701176"/>
              <a:gd name="connsiteY4" fmla="*/ 286741 h 6556808"/>
              <a:gd name="connsiteX5" fmla="*/ 5332286 w 5701176"/>
              <a:gd name="connsiteY5" fmla="*/ 8611 h 6556808"/>
              <a:gd name="connsiteX6" fmla="*/ 5698998 w 5701176"/>
              <a:gd name="connsiteY6" fmla="*/ 1137419 h 6556808"/>
              <a:gd name="connsiteX7" fmla="*/ 4080331 w 5701176"/>
              <a:gd name="connsiteY7" fmla="*/ 6479058 h 6556808"/>
              <a:gd name="connsiteX8" fmla="*/ 4041216 w 5701176"/>
              <a:gd name="connsiteY8" fmla="*/ 6547391 h 6556808"/>
              <a:gd name="connsiteX9" fmla="*/ 3970910 w 5701176"/>
              <a:gd name="connsiteY9" fmla="*/ 6555524 h 6556808"/>
              <a:gd name="connsiteX10" fmla="*/ 0 w 5701176"/>
              <a:gd name="connsiteY10" fmla="*/ 5198879 h 6556808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0688 w 5701176"/>
              <a:gd name="connsiteY8" fmla="*/ 6541598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01176" h="6555524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chemeClr val="bg1"/>
          </a:solidFill>
          <a:ln w="28575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>
              <a:latin typeface="Exo 2.0" panose="00000500000000000000" pitchFamily="50" charset="0"/>
            </a:endParaRPr>
          </a:p>
        </p:txBody>
      </p:sp>
      <p:sp>
        <p:nvSpPr>
          <p:cNvPr id="8" name="Google Shape;636;p33">
            <a:extLst>
              <a:ext uri="{FF2B5EF4-FFF2-40B4-BE49-F238E27FC236}">
                <a16:creationId xmlns:a16="http://schemas.microsoft.com/office/drawing/2014/main" id="{0C24A3F6-FC2D-838D-E8C1-A6554272E793}"/>
              </a:ext>
            </a:extLst>
          </p:cNvPr>
          <p:cNvSpPr/>
          <p:nvPr/>
        </p:nvSpPr>
        <p:spPr>
          <a:xfrm rot="18507626">
            <a:off x="-11123930" y="-7652843"/>
            <a:ext cx="15971676" cy="18365106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 cmpd="sng">
            <a:solidFill>
              <a:srgbClr val="FDAF18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Exo 2.0" panose="00000500000000000000" pitchFamily="50" charset="0"/>
              <a:ea typeface="Calibri"/>
              <a:cs typeface="Calibri"/>
              <a:sym typeface="Calibri"/>
            </a:endParaRPr>
          </a:p>
        </p:txBody>
      </p:sp>
      <p:grpSp>
        <p:nvGrpSpPr>
          <p:cNvPr id="72" name="Agrupar 71">
            <a:extLst>
              <a:ext uri="{FF2B5EF4-FFF2-40B4-BE49-F238E27FC236}">
                <a16:creationId xmlns:a16="http://schemas.microsoft.com/office/drawing/2014/main" id="{078AB7D3-102E-F332-2B08-C9B767BBD97B}"/>
              </a:ext>
            </a:extLst>
          </p:cNvPr>
          <p:cNvGrpSpPr/>
          <p:nvPr/>
        </p:nvGrpSpPr>
        <p:grpSpPr>
          <a:xfrm>
            <a:off x="6459793" y="1800225"/>
            <a:ext cx="4968000" cy="3257550"/>
            <a:chOff x="637747" y="1281224"/>
            <a:chExt cx="10672407" cy="4295553"/>
          </a:xfrm>
        </p:grpSpPr>
        <p:sp>
          <p:nvSpPr>
            <p:cNvPr id="40" name="Retângulo: Cantos Arredondados 39">
              <a:extLst>
                <a:ext uri="{FF2B5EF4-FFF2-40B4-BE49-F238E27FC236}">
                  <a16:creationId xmlns:a16="http://schemas.microsoft.com/office/drawing/2014/main" id="{771921F6-4A7B-FE37-1078-E3BA3F6A128F}"/>
                </a:ext>
              </a:extLst>
            </p:cNvPr>
            <p:cNvSpPr/>
            <p:nvPr/>
          </p:nvSpPr>
          <p:spPr>
            <a:xfrm>
              <a:off x="637747" y="1281224"/>
              <a:ext cx="1972411" cy="2793059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6" name="Retângulo: Cantos Arredondados 45">
              <a:extLst>
                <a:ext uri="{FF2B5EF4-FFF2-40B4-BE49-F238E27FC236}">
                  <a16:creationId xmlns:a16="http://schemas.microsoft.com/office/drawing/2014/main" id="{88FC3CD2-F002-19CA-8C76-968DF5A9CE41}"/>
                </a:ext>
              </a:extLst>
            </p:cNvPr>
            <p:cNvSpPr/>
            <p:nvPr/>
          </p:nvSpPr>
          <p:spPr>
            <a:xfrm>
              <a:off x="2808959" y="1281224"/>
              <a:ext cx="1972410" cy="1280676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7" name="Retângulo: Cantos Arredondados 46">
              <a:extLst>
                <a:ext uri="{FF2B5EF4-FFF2-40B4-BE49-F238E27FC236}">
                  <a16:creationId xmlns:a16="http://schemas.microsoft.com/office/drawing/2014/main" id="{6242E32A-E70C-69D2-22B9-D5C9B2A71507}"/>
                </a:ext>
              </a:extLst>
            </p:cNvPr>
            <p:cNvSpPr/>
            <p:nvPr/>
          </p:nvSpPr>
          <p:spPr>
            <a:xfrm>
              <a:off x="4985220" y="1281224"/>
              <a:ext cx="1972411" cy="2793059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8" name="Retângulo: Cantos Arredondados 47">
              <a:extLst>
                <a:ext uri="{FF2B5EF4-FFF2-40B4-BE49-F238E27FC236}">
                  <a16:creationId xmlns:a16="http://schemas.microsoft.com/office/drawing/2014/main" id="{3C0BA632-9AF3-015D-8F45-DF27FDCD4262}"/>
                </a:ext>
              </a:extLst>
            </p:cNvPr>
            <p:cNvSpPr/>
            <p:nvPr/>
          </p:nvSpPr>
          <p:spPr>
            <a:xfrm>
              <a:off x="7161481" y="1281224"/>
              <a:ext cx="1972410" cy="1280675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9" name="Retângulo: Cantos Arredondados 48">
              <a:extLst>
                <a:ext uri="{FF2B5EF4-FFF2-40B4-BE49-F238E27FC236}">
                  <a16:creationId xmlns:a16="http://schemas.microsoft.com/office/drawing/2014/main" id="{5FFC2EE0-5D96-145C-BFEE-C35D4844C8B3}"/>
                </a:ext>
              </a:extLst>
            </p:cNvPr>
            <p:cNvSpPr/>
            <p:nvPr/>
          </p:nvSpPr>
          <p:spPr>
            <a:xfrm>
              <a:off x="9337743" y="1281224"/>
              <a:ext cx="1972411" cy="2793059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0" name="Retângulo: Cantos Arredondados 49">
              <a:extLst>
                <a:ext uri="{FF2B5EF4-FFF2-40B4-BE49-F238E27FC236}">
                  <a16:creationId xmlns:a16="http://schemas.microsoft.com/office/drawing/2014/main" id="{894D51EC-1596-0242-62D9-FCB0465C4B70}"/>
                </a:ext>
              </a:extLst>
            </p:cNvPr>
            <p:cNvSpPr/>
            <p:nvPr/>
          </p:nvSpPr>
          <p:spPr>
            <a:xfrm>
              <a:off x="2808959" y="2786510"/>
              <a:ext cx="1972410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1" name="Retângulo: Cantos Arredondados 50">
              <a:extLst>
                <a:ext uri="{FF2B5EF4-FFF2-40B4-BE49-F238E27FC236}">
                  <a16:creationId xmlns:a16="http://schemas.microsoft.com/office/drawing/2014/main" id="{A04A33FE-34BC-7960-2A34-6E8503142479}"/>
                </a:ext>
              </a:extLst>
            </p:cNvPr>
            <p:cNvSpPr/>
            <p:nvPr/>
          </p:nvSpPr>
          <p:spPr>
            <a:xfrm>
              <a:off x="7161481" y="2786510"/>
              <a:ext cx="1972410" cy="1280675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2" name="Retângulo: Cantos Arredondados 51">
              <a:extLst>
                <a:ext uri="{FF2B5EF4-FFF2-40B4-BE49-F238E27FC236}">
                  <a16:creationId xmlns:a16="http://schemas.microsoft.com/office/drawing/2014/main" id="{72F46EA9-31E5-584F-0D7F-83F7706EFB63}"/>
                </a:ext>
              </a:extLst>
            </p:cNvPr>
            <p:cNvSpPr/>
            <p:nvPr/>
          </p:nvSpPr>
          <p:spPr>
            <a:xfrm>
              <a:off x="637748" y="4291797"/>
              <a:ext cx="5234278" cy="1284980"/>
            </a:xfrm>
            <a:prstGeom prst="roundRect">
              <a:avLst>
                <a:gd name="adj" fmla="val 2395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3" name="Retângulo: Cantos Arredondados 52">
              <a:extLst>
                <a:ext uri="{FF2B5EF4-FFF2-40B4-BE49-F238E27FC236}">
                  <a16:creationId xmlns:a16="http://schemas.microsoft.com/office/drawing/2014/main" id="{77B65941-184E-D4D5-3E07-895C98F2A725}"/>
                </a:ext>
              </a:extLst>
            </p:cNvPr>
            <p:cNvSpPr/>
            <p:nvPr/>
          </p:nvSpPr>
          <p:spPr>
            <a:xfrm>
              <a:off x="6075876" y="4291797"/>
              <a:ext cx="5234278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54" name="CaixaDeTexto 53" hidden="1">
            <a:extLst>
              <a:ext uri="{FF2B5EF4-FFF2-40B4-BE49-F238E27FC236}">
                <a16:creationId xmlns:a16="http://schemas.microsoft.com/office/drawing/2014/main" id="{F2A58D98-2A03-B972-0AF8-F857D96AC028}"/>
              </a:ext>
            </a:extLst>
          </p:cNvPr>
          <p:cNvSpPr txBox="1"/>
          <p:nvPr/>
        </p:nvSpPr>
        <p:spPr>
          <a:xfrm>
            <a:off x="6459793" y="1800225"/>
            <a:ext cx="915804" cy="1348401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Parcerias principais</a:t>
            </a:r>
          </a:p>
        </p:txBody>
      </p:sp>
      <p:sp>
        <p:nvSpPr>
          <p:cNvPr id="55" name="CaixaDeTexto 54" hidden="1">
            <a:extLst>
              <a:ext uri="{FF2B5EF4-FFF2-40B4-BE49-F238E27FC236}">
                <a16:creationId xmlns:a16="http://schemas.microsoft.com/office/drawing/2014/main" id="{8D32630C-9B3F-33EC-35E1-E9E8E39CC847}"/>
              </a:ext>
            </a:extLst>
          </p:cNvPr>
          <p:cNvSpPr txBox="1"/>
          <p:nvPr/>
        </p:nvSpPr>
        <p:spPr>
          <a:xfrm>
            <a:off x="2814009" y="1285600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Atividades principais</a:t>
            </a:r>
          </a:p>
        </p:txBody>
      </p:sp>
      <p:sp>
        <p:nvSpPr>
          <p:cNvPr id="56" name="CaixaDeTexto 55" hidden="1">
            <a:extLst>
              <a:ext uri="{FF2B5EF4-FFF2-40B4-BE49-F238E27FC236}">
                <a16:creationId xmlns:a16="http://schemas.microsoft.com/office/drawing/2014/main" id="{EB886E4E-A5E3-81AA-E0B4-FF53848BCD57}"/>
              </a:ext>
            </a:extLst>
          </p:cNvPr>
          <p:cNvSpPr txBox="1"/>
          <p:nvPr/>
        </p:nvSpPr>
        <p:spPr>
          <a:xfrm>
            <a:off x="4980169" y="1285600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Proposta</a:t>
            </a:r>
            <a:br>
              <a:rPr lang="pt-BR" sz="1600" i="1" dirty="0"/>
            </a:br>
            <a:r>
              <a:rPr lang="pt-BR" sz="1600" i="1" dirty="0"/>
              <a:t>de valor</a:t>
            </a:r>
          </a:p>
        </p:txBody>
      </p:sp>
      <p:sp>
        <p:nvSpPr>
          <p:cNvPr id="57" name="CaixaDeTexto 56" hidden="1">
            <a:extLst>
              <a:ext uri="{FF2B5EF4-FFF2-40B4-BE49-F238E27FC236}">
                <a16:creationId xmlns:a16="http://schemas.microsoft.com/office/drawing/2014/main" id="{3E058BBE-F357-0DD9-F195-D96E17B34884}"/>
              </a:ext>
            </a:extLst>
          </p:cNvPr>
          <p:cNvSpPr txBox="1"/>
          <p:nvPr/>
        </p:nvSpPr>
        <p:spPr>
          <a:xfrm>
            <a:off x="7166532" y="1285600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Relacionamento com clientes</a:t>
            </a:r>
          </a:p>
        </p:txBody>
      </p:sp>
      <p:sp>
        <p:nvSpPr>
          <p:cNvPr id="58" name="CaixaDeTexto 57" hidden="1">
            <a:extLst>
              <a:ext uri="{FF2B5EF4-FFF2-40B4-BE49-F238E27FC236}">
                <a16:creationId xmlns:a16="http://schemas.microsoft.com/office/drawing/2014/main" id="{6645202C-0115-B0E7-CE8D-11930AA79230}"/>
              </a:ext>
            </a:extLst>
          </p:cNvPr>
          <p:cNvSpPr txBox="1"/>
          <p:nvPr/>
        </p:nvSpPr>
        <p:spPr>
          <a:xfrm>
            <a:off x="9342794" y="1285600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Segmento</a:t>
            </a:r>
            <a:br>
              <a:rPr lang="pt-BR" sz="1600" i="1" dirty="0"/>
            </a:br>
            <a:r>
              <a:rPr lang="pt-BR" sz="1600" i="1" dirty="0"/>
              <a:t>de clientes</a:t>
            </a:r>
          </a:p>
        </p:txBody>
      </p:sp>
      <p:sp>
        <p:nvSpPr>
          <p:cNvPr id="59" name="CaixaDeTexto 58" hidden="1">
            <a:extLst>
              <a:ext uri="{FF2B5EF4-FFF2-40B4-BE49-F238E27FC236}">
                <a16:creationId xmlns:a16="http://schemas.microsoft.com/office/drawing/2014/main" id="{D4B4101C-002E-7926-B950-A2374023DC91}"/>
              </a:ext>
            </a:extLst>
          </p:cNvPr>
          <p:cNvSpPr txBox="1"/>
          <p:nvPr/>
        </p:nvSpPr>
        <p:spPr>
          <a:xfrm>
            <a:off x="2814009" y="2793325"/>
            <a:ext cx="1967360" cy="855958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Recursos principais</a:t>
            </a:r>
          </a:p>
        </p:txBody>
      </p:sp>
      <p:sp>
        <p:nvSpPr>
          <p:cNvPr id="60" name="CaixaDeTexto 59" hidden="1">
            <a:extLst>
              <a:ext uri="{FF2B5EF4-FFF2-40B4-BE49-F238E27FC236}">
                <a16:creationId xmlns:a16="http://schemas.microsoft.com/office/drawing/2014/main" id="{FFCD80B1-CED3-753C-6B47-C1404B688116}"/>
              </a:ext>
            </a:extLst>
          </p:cNvPr>
          <p:cNvSpPr txBox="1"/>
          <p:nvPr/>
        </p:nvSpPr>
        <p:spPr>
          <a:xfrm>
            <a:off x="7155970" y="2793325"/>
            <a:ext cx="1967360" cy="609737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Canais</a:t>
            </a:r>
          </a:p>
        </p:txBody>
      </p:sp>
      <p:sp>
        <p:nvSpPr>
          <p:cNvPr id="61" name="CaixaDeTexto 60" hidden="1">
            <a:extLst>
              <a:ext uri="{FF2B5EF4-FFF2-40B4-BE49-F238E27FC236}">
                <a16:creationId xmlns:a16="http://schemas.microsoft.com/office/drawing/2014/main" id="{BBEA6E62-EA06-812A-5FC6-4BD4D510C597}"/>
              </a:ext>
            </a:extLst>
          </p:cNvPr>
          <p:cNvSpPr txBox="1"/>
          <p:nvPr/>
        </p:nvSpPr>
        <p:spPr>
          <a:xfrm>
            <a:off x="637747" y="4286026"/>
            <a:ext cx="5234278" cy="609737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Estrutura de custos</a:t>
            </a:r>
          </a:p>
        </p:txBody>
      </p:sp>
      <p:sp>
        <p:nvSpPr>
          <p:cNvPr id="62" name="CaixaDeTexto 61" hidden="1">
            <a:extLst>
              <a:ext uri="{FF2B5EF4-FFF2-40B4-BE49-F238E27FC236}">
                <a16:creationId xmlns:a16="http://schemas.microsoft.com/office/drawing/2014/main" id="{1E835CC0-C8D1-F5A4-984A-D68D1F6A6A56}"/>
              </a:ext>
            </a:extLst>
          </p:cNvPr>
          <p:cNvSpPr txBox="1"/>
          <p:nvPr/>
        </p:nvSpPr>
        <p:spPr>
          <a:xfrm>
            <a:off x="6075876" y="4286026"/>
            <a:ext cx="5234278" cy="609737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pt-BR" sz="1600" i="1" dirty="0"/>
              <a:t>Fontes de receita</a:t>
            </a:r>
          </a:p>
        </p:txBody>
      </p:sp>
      <p:pic>
        <p:nvPicPr>
          <p:cNvPr id="63" name="Gráfico 62">
            <a:extLst>
              <a:ext uri="{FF2B5EF4-FFF2-40B4-BE49-F238E27FC236}">
                <a16:creationId xmlns:a16="http://schemas.microsoft.com/office/drawing/2014/main" id="{E2F751DA-4F84-25AB-FB6C-4133427726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40308" y="1998172"/>
            <a:ext cx="352425" cy="209550"/>
          </a:xfrm>
          <a:prstGeom prst="rect">
            <a:avLst/>
          </a:prstGeom>
        </p:spPr>
      </p:pic>
      <p:pic>
        <p:nvPicPr>
          <p:cNvPr id="64" name="Gráfico 63">
            <a:extLst>
              <a:ext uri="{FF2B5EF4-FFF2-40B4-BE49-F238E27FC236}">
                <a16:creationId xmlns:a16="http://schemas.microsoft.com/office/drawing/2014/main" id="{56BD2A75-8212-FBEB-55D6-C6849C2FB3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53356" y="1960072"/>
            <a:ext cx="352425" cy="285750"/>
          </a:xfrm>
          <a:prstGeom prst="rect">
            <a:avLst/>
          </a:prstGeom>
        </p:spPr>
      </p:pic>
      <p:pic>
        <p:nvPicPr>
          <p:cNvPr id="65" name="Gráfico 64">
            <a:extLst>
              <a:ext uri="{FF2B5EF4-FFF2-40B4-BE49-F238E27FC236}">
                <a16:creationId xmlns:a16="http://schemas.microsoft.com/office/drawing/2014/main" id="{43B4CA92-63CE-B94A-8CDF-A1E267F47B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90217" y="1969597"/>
            <a:ext cx="285750" cy="266700"/>
          </a:xfrm>
          <a:prstGeom prst="rect">
            <a:avLst/>
          </a:prstGeom>
        </p:spPr>
      </p:pic>
      <p:pic>
        <p:nvPicPr>
          <p:cNvPr id="66" name="Gráfico 65">
            <a:extLst>
              <a:ext uri="{FF2B5EF4-FFF2-40B4-BE49-F238E27FC236}">
                <a16:creationId xmlns:a16="http://schemas.microsoft.com/office/drawing/2014/main" id="{7D86A296-DEFF-397C-85EA-AA0BCBC322F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807677" y="1979122"/>
            <a:ext cx="285750" cy="247650"/>
          </a:xfrm>
          <a:prstGeom prst="rect">
            <a:avLst/>
          </a:prstGeom>
        </p:spPr>
      </p:pic>
      <p:pic>
        <p:nvPicPr>
          <p:cNvPr id="67" name="Gráfico 66">
            <a:extLst>
              <a:ext uri="{FF2B5EF4-FFF2-40B4-BE49-F238E27FC236}">
                <a16:creationId xmlns:a16="http://schemas.microsoft.com/office/drawing/2014/main" id="{2B909404-0C0A-BE5D-9BF6-D222BCEB019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792502" y="1979122"/>
            <a:ext cx="352425" cy="247650"/>
          </a:xfrm>
          <a:prstGeom prst="rect">
            <a:avLst/>
          </a:prstGeom>
        </p:spPr>
      </p:pic>
      <p:pic>
        <p:nvPicPr>
          <p:cNvPr id="68" name="Gráfico 67">
            <a:extLst>
              <a:ext uri="{FF2B5EF4-FFF2-40B4-BE49-F238E27FC236}">
                <a16:creationId xmlns:a16="http://schemas.microsoft.com/office/drawing/2014/main" id="{C8D40DE0-513D-D9E9-A89D-41242F7CE3C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786693" y="3079221"/>
            <a:ext cx="285750" cy="285750"/>
          </a:xfrm>
          <a:prstGeom prst="rect">
            <a:avLst/>
          </a:prstGeom>
        </p:spPr>
      </p:pic>
      <p:pic>
        <p:nvPicPr>
          <p:cNvPr id="69" name="Gráfico 68">
            <a:extLst>
              <a:ext uri="{FF2B5EF4-FFF2-40B4-BE49-F238E27FC236}">
                <a16:creationId xmlns:a16="http://schemas.microsoft.com/office/drawing/2014/main" id="{70ECF5E4-9287-7C44-34F6-511B344B0F1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769546" y="3079221"/>
            <a:ext cx="352425" cy="266700"/>
          </a:xfrm>
          <a:prstGeom prst="rect">
            <a:avLst/>
          </a:prstGeom>
        </p:spPr>
      </p:pic>
      <p:pic>
        <p:nvPicPr>
          <p:cNvPr id="70" name="Gráfico 69">
            <a:extLst>
              <a:ext uri="{FF2B5EF4-FFF2-40B4-BE49-F238E27FC236}">
                <a16:creationId xmlns:a16="http://schemas.microsoft.com/office/drawing/2014/main" id="{07F0909B-240E-B6A9-0AB0-3B7E1572958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569192" y="4198012"/>
            <a:ext cx="209550" cy="285750"/>
          </a:xfrm>
          <a:prstGeom prst="rect">
            <a:avLst/>
          </a:prstGeom>
        </p:spPr>
      </p:pic>
      <p:pic>
        <p:nvPicPr>
          <p:cNvPr id="71" name="Gráfico 70">
            <a:extLst>
              <a:ext uri="{FF2B5EF4-FFF2-40B4-BE49-F238E27FC236}">
                <a16:creationId xmlns:a16="http://schemas.microsoft.com/office/drawing/2014/main" id="{F2B5FA35-B923-403B-F051-246B97CC66B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0033303" y="4214381"/>
            <a:ext cx="352425" cy="247650"/>
          </a:xfrm>
          <a:prstGeom prst="rect">
            <a:avLst/>
          </a:prstGeom>
        </p:spPr>
      </p:pic>
      <p:pic>
        <p:nvPicPr>
          <p:cNvPr id="10" name="Gráfico 9" hidden="1">
            <a:extLst>
              <a:ext uri="{FF2B5EF4-FFF2-40B4-BE49-F238E27FC236}">
                <a16:creationId xmlns:a16="http://schemas.microsoft.com/office/drawing/2014/main" id="{72470027-D8CF-FCC6-80F1-CE59BEFCA343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41" name="CaixaDeTexto 40">
            <a:extLst>
              <a:ext uri="{FF2B5EF4-FFF2-40B4-BE49-F238E27FC236}">
                <a16:creationId xmlns:a16="http://schemas.microsoft.com/office/drawing/2014/main" id="{ADA10DBB-331A-46AC-973C-51AFB43D3965}"/>
              </a:ext>
            </a:extLst>
          </p:cNvPr>
          <p:cNvSpPr txBox="1"/>
          <p:nvPr/>
        </p:nvSpPr>
        <p:spPr>
          <a:xfrm>
            <a:off x="637747" y="1967061"/>
            <a:ext cx="3984929" cy="29238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1" u="none" strike="noStrike" kern="1200" cap="none" spc="0" normalizeH="0" baseline="0" noProof="0" dirty="0">
                <a:ln w="12700">
                  <a:solidFill>
                    <a:schemeClr val="tx2"/>
                  </a:solidFill>
                </a:ln>
                <a:noFill/>
                <a:effectLst/>
                <a:uLnTx/>
                <a:uFillTx/>
                <a:latin typeface="Exo 2.0 extra bold"/>
                <a:ea typeface="+mn-ea"/>
                <a:cs typeface="+mn-cs"/>
              </a:rPr>
              <a:t>09</a:t>
            </a:r>
            <a:endParaRPr kumimoji="0" lang="pt-BR" sz="3600" b="1" i="1" u="none" strike="noStrike" kern="1200" cap="none" spc="0" normalizeH="0" baseline="0" noProof="0" dirty="0">
              <a:ln w="12700">
                <a:solidFill>
                  <a:schemeClr val="tx2"/>
                </a:solidFill>
              </a:ln>
              <a:noFill/>
              <a:effectLst/>
              <a:uLnTx/>
              <a:uFillTx/>
              <a:latin typeface="Exo 2.0" panose="000005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600" b="1" i="1" dirty="0">
                <a:ln w="12700">
                  <a:noFill/>
                </a:ln>
                <a:solidFill>
                  <a:schemeClr val="tx2"/>
                </a:solidFill>
                <a:latin typeface="Exo 2.0" panose="00000500000000000000" pitchFamily="50" charset="0"/>
              </a:rPr>
              <a:t>Estrutura</a:t>
            </a:r>
            <a:br>
              <a:rPr lang="pt-BR" sz="3600" b="1" i="1" dirty="0">
                <a:ln w="12700">
                  <a:noFill/>
                </a:ln>
                <a:solidFill>
                  <a:schemeClr val="tx2"/>
                </a:solidFill>
                <a:latin typeface="Exo 2.0" panose="00000500000000000000" pitchFamily="50" charset="0"/>
              </a:rPr>
            </a:br>
            <a:r>
              <a:rPr lang="pt-BR" sz="3600" b="1" i="1" dirty="0">
                <a:ln w="12700">
                  <a:noFill/>
                </a:ln>
                <a:solidFill>
                  <a:schemeClr val="tx2"/>
                </a:solidFill>
                <a:latin typeface="Exo 2.0" panose="00000500000000000000" pitchFamily="50" charset="0"/>
              </a:rPr>
              <a:t>de Custos</a:t>
            </a:r>
            <a:endParaRPr kumimoji="0" lang="pt-BR" sz="3600" b="1" i="1" u="none" strike="noStrike" kern="1200" cap="none" spc="0" normalizeH="0" baseline="0" noProof="0" dirty="0">
              <a:ln w="12700">
                <a:noFill/>
              </a:ln>
              <a:solidFill>
                <a:schemeClr val="tx2"/>
              </a:solidFill>
              <a:effectLst/>
              <a:uLnTx/>
              <a:uFillTx/>
              <a:latin typeface="Exo 2.0" panose="00000500000000000000" pitchFamily="50" charset="0"/>
              <a:ea typeface="+mn-ea"/>
              <a:cs typeface="+mn-cs"/>
            </a:endParaRPr>
          </a:p>
          <a:p>
            <a:br>
              <a:rPr lang="pt-BR" sz="2400" dirty="0">
                <a:latin typeface="Nunito" pitchFamily="2" charset="77"/>
                <a:sym typeface="Exo 2"/>
              </a:rPr>
            </a:br>
            <a:r>
              <a:rPr lang="pt-BR" sz="2400" dirty="0">
                <a:latin typeface="Nunito" pitchFamily="2" charset="77"/>
                <a:sym typeface="Exo 2"/>
              </a:rPr>
              <a:t>Quais são os custos envolvidos?</a:t>
            </a:r>
            <a:endParaRPr lang="pt-BR" sz="2400" dirty="0">
              <a:latin typeface="Nunito" pitchFamily="2" charset="77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pt-BR" sz="1600" dirty="0">
              <a:ea typeface="Exo 2"/>
              <a:cs typeface="Exo 2"/>
              <a:sym typeface="Exo 2"/>
            </a:endParaRPr>
          </a:p>
        </p:txBody>
      </p:sp>
      <p:sp>
        <p:nvSpPr>
          <p:cNvPr id="73" name="CaixaDeTexto 72">
            <a:extLst>
              <a:ext uri="{FF2B5EF4-FFF2-40B4-BE49-F238E27FC236}">
                <a16:creationId xmlns:a16="http://schemas.microsoft.com/office/drawing/2014/main" id="{688F1202-E5FB-1E54-4615-5213F8495D28}"/>
              </a:ext>
            </a:extLst>
          </p:cNvPr>
          <p:cNvSpPr txBox="1"/>
          <p:nvPr/>
        </p:nvSpPr>
        <p:spPr>
          <a:xfrm>
            <a:off x="6459793" y="4539936"/>
            <a:ext cx="24365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 dirty="0">
                <a:sym typeface="Exo 2"/>
              </a:rPr>
              <a:t>Aluguel do imóvel;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 dirty="0">
                <a:sym typeface="Exo 2"/>
              </a:rPr>
              <a:t>Compra de insumos;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 dirty="0">
                <a:sym typeface="Exo 2"/>
              </a:rPr>
              <a:t>Salário da equipe.</a:t>
            </a:r>
          </a:p>
        </p:txBody>
      </p:sp>
      <p:sp>
        <p:nvSpPr>
          <p:cNvPr id="74" name="Gráfico 8">
            <a:extLst>
              <a:ext uri="{FF2B5EF4-FFF2-40B4-BE49-F238E27FC236}">
                <a16:creationId xmlns:a16="http://schemas.microsoft.com/office/drawing/2014/main" id="{3B916D2B-B4CF-6D6E-13D5-3888D182D49D}"/>
              </a:ext>
            </a:extLst>
          </p:cNvPr>
          <p:cNvSpPr/>
          <p:nvPr/>
        </p:nvSpPr>
        <p:spPr>
          <a:xfrm rot="3002956">
            <a:off x="10550379" y="4708214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accent4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1B600ED7-BAA9-8AA7-2ECB-B8F3CED54F44}"/>
              </a:ext>
            </a:extLst>
          </p:cNvPr>
          <p:cNvSpPr txBox="1"/>
          <p:nvPr/>
        </p:nvSpPr>
        <p:spPr>
          <a:xfrm>
            <a:off x="11390045" y="6181223"/>
            <a:ext cx="4347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 algn="r"/>
              <a:t>50</a:t>
            </a:fld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681623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E13893A-6E20-4B69-B765-DA0A839A3CC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7" r="14811"/>
          <a:stretch/>
        </p:blipFill>
        <p:spPr>
          <a:xfrm flipH="1">
            <a:off x="0" y="12686"/>
            <a:ext cx="7772400" cy="6858000"/>
          </a:xfrm>
          <a:prstGeom prst="rect">
            <a:avLst/>
          </a:prstGeom>
        </p:spPr>
      </p:pic>
      <p:sp>
        <p:nvSpPr>
          <p:cNvPr id="5" name="Gráfico 5">
            <a:extLst>
              <a:ext uri="{FF2B5EF4-FFF2-40B4-BE49-F238E27FC236}">
                <a16:creationId xmlns:a16="http://schemas.microsoft.com/office/drawing/2014/main" id="{946FA4AD-0EC7-44F5-B40E-F33485B3CB72}"/>
              </a:ext>
            </a:extLst>
          </p:cNvPr>
          <p:cNvSpPr/>
          <p:nvPr/>
        </p:nvSpPr>
        <p:spPr>
          <a:xfrm flipH="1" flipV="1">
            <a:off x="4185422" y="-962"/>
            <a:ext cx="8038065" cy="6858962"/>
          </a:xfrm>
          <a:custGeom>
            <a:avLst/>
            <a:gdLst>
              <a:gd name="connsiteX0" fmla="*/ 8283838 w 11478748"/>
              <a:gd name="connsiteY0" fmla="*/ 4302756 h 6913639"/>
              <a:gd name="connsiteX1" fmla="*/ 10757892 w 11478748"/>
              <a:gd name="connsiteY1" fmla="*/ 6912676 h 6913639"/>
              <a:gd name="connsiteX2" fmla="*/ -1406 w 11478748"/>
              <a:gd name="connsiteY2" fmla="*/ 6912676 h 6913639"/>
              <a:gd name="connsiteX3" fmla="*/ -1406 w 11478748"/>
              <a:gd name="connsiteY3" fmla="*/ -964 h 6913639"/>
              <a:gd name="connsiteX4" fmla="*/ 11477343 w 11478748"/>
              <a:gd name="connsiteY4" fmla="*/ -964 h 6913639"/>
              <a:gd name="connsiteX5" fmla="*/ 8283838 w 11478748"/>
              <a:gd name="connsiteY5" fmla="*/ 4302756 h 6913639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4969042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3477126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204536 w 8013654"/>
              <a:gd name="connsiteY3" fmla="*/ 19404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44560 w 8038065"/>
              <a:gd name="connsiteY0" fmla="*/ 4303720 h 6913640"/>
              <a:gd name="connsiteX1" fmla="*/ 7318614 w 8038065"/>
              <a:gd name="connsiteY1" fmla="*/ 6913640 h 6913640"/>
              <a:gd name="connsiteX2" fmla="*/ 24411 w 8038065"/>
              <a:gd name="connsiteY2" fmla="*/ 6913640 h 6913640"/>
              <a:gd name="connsiteX3" fmla="*/ 347 w 8038065"/>
              <a:gd name="connsiteY3" fmla="*/ 0 h 6913640"/>
              <a:gd name="connsiteX4" fmla="*/ 8038065 w 8038065"/>
              <a:gd name="connsiteY4" fmla="*/ 0 h 6913640"/>
              <a:gd name="connsiteX5" fmla="*/ 4844560 w 8038065"/>
              <a:gd name="connsiteY5" fmla="*/ 4303720 h 6913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8065" h="6913640">
                <a:moveTo>
                  <a:pt x="4844560" y="4303720"/>
                </a:moveTo>
                <a:cubicBezTo>
                  <a:pt x="5516134" y="5306541"/>
                  <a:pt x="6353324" y="6189016"/>
                  <a:pt x="7318614" y="6913640"/>
                </a:cubicBezTo>
                <a:lnTo>
                  <a:pt x="24411" y="6913640"/>
                </a:lnTo>
                <a:cubicBezTo>
                  <a:pt x="28421" y="4609093"/>
                  <a:pt x="-3663" y="2304547"/>
                  <a:pt x="347" y="0"/>
                </a:cubicBezTo>
                <a:lnTo>
                  <a:pt x="8038065" y="0"/>
                </a:lnTo>
                <a:cubicBezTo>
                  <a:pt x="6751858" y="1256045"/>
                  <a:pt x="5673994" y="2708775"/>
                  <a:pt x="4844560" y="4303720"/>
                </a:cubicBezTo>
                <a:close/>
              </a:path>
            </a:pathLst>
          </a:custGeom>
          <a:gradFill flip="none" rotWithShape="1">
            <a:gsLst>
              <a:gs pos="50000">
                <a:schemeClr val="tx2"/>
              </a:gs>
              <a:gs pos="100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12939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pic>
        <p:nvPicPr>
          <p:cNvPr id="9" name="Gráfico 8" hidden="1">
            <a:extLst>
              <a:ext uri="{FF2B5EF4-FFF2-40B4-BE49-F238E27FC236}">
                <a16:creationId xmlns:a16="http://schemas.microsoft.com/office/drawing/2014/main" id="{1FB67FC6-D1EE-4C4E-AC96-0FD99D0AF8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8793580A-ABFD-42EA-8AEF-A2CCC45221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811049">
            <a:off x="-3099620" y="-2165511"/>
            <a:ext cx="11198069" cy="9581075"/>
          </a:xfrm>
          <a:prstGeom prst="rect">
            <a:avLst/>
          </a:prstGeom>
        </p:spPr>
      </p:pic>
      <p:sp>
        <p:nvSpPr>
          <p:cNvPr id="13" name="Gráfico 8">
            <a:extLst>
              <a:ext uri="{FF2B5EF4-FFF2-40B4-BE49-F238E27FC236}">
                <a16:creationId xmlns:a16="http://schemas.microsoft.com/office/drawing/2014/main" id="{B546FB5B-1B01-4D8A-8879-037CE0414A68}"/>
              </a:ext>
            </a:extLst>
          </p:cNvPr>
          <p:cNvSpPr/>
          <p:nvPr/>
        </p:nvSpPr>
        <p:spPr>
          <a:xfrm rot="1974999">
            <a:off x="10954208" y="5279031"/>
            <a:ext cx="2203953" cy="277075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6CF72D7-0989-4366-8F25-F13C1EF597EC}"/>
              </a:ext>
            </a:extLst>
          </p:cNvPr>
          <p:cNvSpPr txBox="1"/>
          <p:nvPr/>
        </p:nvSpPr>
        <p:spPr>
          <a:xfrm>
            <a:off x="11430000" y="6181223"/>
            <a:ext cx="394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 algn="r"/>
              <a:t>51</a:t>
            </a:fld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D3FC334A-FAE7-41A1-88B0-7CD9D4DA24E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345219" flipH="1">
            <a:off x="10057994" y="-1641605"/>
            <a:ext cx="2549071" cy="3061902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074BC39-63E3-6154-A4FB-9855C86C4D96}"/>
              </a:ext>
            </a:extLst>
          </p:cNvPr>
          <p:cNvSpPr txBox="1"/>
          <p:nvPr/>
        </p:nvSpPr>
        <p:spPr>
          <a:xfrm>
            <a:off x="8103124" y="2625026"/>
            <a:ext cx="3524252" cy="132343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pt-BR" sz="4000" i="1" dirty="0">
                <a:solidFill>
                  <a:schemeClr val="bg1"/>
                </a:solidFill>
                <a:latin typeface="+mj-lt"/>
              </a:rPr>
              <a:t>É hora de praticar!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70934176"/>
      </p:ext>
    </p:extLst>
  </p:cSld>
  <p:clrMapOvr>
    <a:masterClrMapping/>
  </p:clrMapOvr>
  <p:transition spd="slow">
    <p:push dir="r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/>
            </a:gs>
            <a:gs pos="100000">
              <a:schemeClr val="accent1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Agrupar 58" hidden="1">
            <a:extLst>
              <a:ext uri="{FF2B5EF4-FFF2-40B4-BE49-F238E27FC236}">
                <a16:creationId xmlns:a16="http://schemas.microsoft.com/office/drawing/2014/main" id="{91320338-D022-D0DA-D7C9-A6EF2335295B}"/>
              </a:ext>
            </a:extLst>
          </p:cNvPr>
          <p:cNvGrpSpPr/>
          <p:nvPr/>
        </p:nvGrpSpPr>
        <p:grpSpPr>
          <a:xfrm>
            <a:off x="0" y="-6083"/>
            <a:ext cx="12192000" cy="6864083"/>
            <a:chOff x="0" y="-6083"/>
            <a:chExt cx="12192000" cy="6864083"/>
          </a:xfrm>
        </p:grpSpPr>
        <p:pic>
          <p:nvPicPr>
            <p:cNvPr id="60" name="Imagem 59" descr="Padrão do plano de fundo&#10;&#10;Descrição gerada automaticamente">
              <a:extLst>
                <a:ext uri="{FF2B5EF4-FFF2-40B4-BE49-F238E27FC236}">
                  <a16:creationId xmlns:a16="http://schemas.microsoft.com/office/drawing/2014/main" id="{13860E86-3CB0-27A5-3F5E-C775F67CE2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99963" y="-6083"/>
              <a:ext cx="7092037" cy="6858000"/>
            </a:xfrm>
            <a:prstGeom prst="rect">
              <a:avLst/>
            </a:prstGeom>
          </p:spPr>
        </p:pic>
        <p:sp>
          <p:nvSpPr>
            <p:cNvPr id="61" name="Retângulo 60">
              <a:extLst>
                <a:ext uri="{FF2B5EF4-FFF2-40B4-BE49-F238E27FC236}">
                  <a16:creationId xmlns:a16="http://schemas.microsoft.com/office/drawing/2014/main" id="{77F92E99-C4C9-B22F-E96D-EE8F2918AF45}"/>
                </a:ext>
              </a:extLst>
            </p:cNvPr>
            <p:cNvSpPr/>
            <p:nvPr/>
          </p:nvSpPr>
          <p:spPr>
            <a:xfrm>
              <a:off x="0" y="-6083"/>
              <a:ext cx="12192000" cy="6864083"/>
            </a:xfrm>
            <a:prstGeom prst="rect">
              <a:avLst/>
            </a:prstGeom>
            <a:gradFill>
              <a:gsLst>
                <a:gs pos="58000">
                  <a:schemeClr val="bg1">
                    <a:lumMod val="95000"/>
                  </a:schemeClr>
                </a:gs>
                <a:gs pos="96000">
                  <a:schemeClr val="tx1">
                    <a:lumMod val="20000"/>
                    <a:lumOff val="80000"/>
                    <a:alpha val="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17" name="Gráfico 3">
            <a:extLst>
              <a:ext uri="{FF2B5EF4-FFF2-40B4-BE49-F238E27FC236}">
                <a16:creationId xmlns:a16="http://schemas.microsoft.com/office/drawing/2014/main" id="{312FEFA6-F1EF-4F56-97C5-0A160AC21A69}"/>
              </a:ext>
            </a:extLst>
          </p:cNvPr>
          <p:cNvSpPr/>
          <p:nvPr/>
        </p:nvSpPr>
        <p:spPr>
          <a:xfrm rot="1473581" flipH="1">
            <a:off x="6240360" y="222379"/>
            <a:ext cx="9121626" cy="7162245"/>
          </a:xfrm>
          <a:custGeom>
            <a:avLst/>
            <a:gdLst>
              <a:gd name="connsiteX0" fmla="*/ -1004 w 9121626"/>
              <a:gd name="connsiteY0" fmla="*/ 3692959 h 7162245"/>
              <a:gd name="connsiteX1" fmla="*/ 4011279 w 9121626"/>
              <a:gd name="connsiteY1" fmla="*/ 2277716 h 7162245"/>
              <a:gd name="connsiteX2" fmla="*/ 5025288 w 9121626"/>
              <a:gd name="connsiteY2" fmla="*/ 1849740 h 7162245"/>
              <a:gd name="connsiteX3" fmla="*/ 5025288 w 9121626"/>
              <a:gd name="connsiteY3" fmla="*/ 1849740 h 7162245"/>
              <a:gd name="connsiteX4" fmla="*/ 8213241 w 9121626"/>
              <a:gd name="connsiteY4" fmla="*/ 168227 h 7162245"/>
              <a:gd name="connsiteX5" fmla="*/ 8935444 w 9121626"/>
              <a:gd name="connsiteY5" fmla="*/ 67313 h 7162245"/>
              <a:gd name="connsiteX6" fmla="*/ 8852760 w 9121626"/>
              <a:gd name="connsiteY6" fmla="*/ 1574959 h 7162245"/>
              <a:gd name="connsiteX7" fmla="*/ 4328612 w 9121626"/>
              <a:gd name="connsiteY7" fmla="*/ 7161757 h 7162245"/>
              <a:gd name="connsiteX8" fmla="*/ 4328612 w 9121626"/>
              <a:gd name="connsiteY8" fmla="*/ 7161757 h 7162245"/>
              <a:gd name="connsiteX9" fmla="*/ 3856 w 9121626"/>
              <a:gd name="connsiteY9" fmla="*/ 3692959 h 7162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21626" h="7162245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gradFill flip="none" rotWithShape="1">
            <a:gsLst>
              <a:gs pos="50000">
                <a:schemeClr val="bg2"/>
              </a:gs>
              <a:gs pos="100000">
                <a:schemeClr val="accent1"/>
              </a:gs>
            </a:gsLst>
            <a:lin ang="2700000" scaled="1"/>
            <a:tileRect/>
          </a:gradFill>
          <a:ln w="121539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4D5070BD-131A-4C7F-A205-4233BF339C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250838" flipH="1">
            <a:off x="6596269" y="-251937"/>
            <a:ext cx="9118825" cy="7173476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1EDEB447-2225-4C86-99FB-45849C8231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1480000">
            <a:off x="7871866" y="-1542343"/>
            <a:ext cx="7053220" cy="8472211"/>
          </a:xfrm>
          <a:prstGeom prst="rect">
            <a:avLst/>
          </a:prstGeom>
        </p:spPr>
      </p:pic>
      <p:pic>
        <p:nvPicPr>
          <p:cNvPr id="4" name="Gráfico 3" hidden="1">
            <a:extLst>
              <a:ext uri="{FF2B5EF4-FFF2-40B4-BE49-F238E27FC236}">
                <a16:creationId xmlns:a16="http://schemas.microsoft.com/office/drawing/2014/main" id="{91EA2197-5EFB-4A2D-92EA-078963411F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40" name="CaixaDeTexto 39">
            <a:extLst>
              <a:ext uri="{FF2B5EF4-FFF2-40B4-BE49-F238E27FC236}">
                <a16:creationId xmlns:a16="http://schemas.microsoft.com/office/drawing/2014/main" id="{3C8871D1-86FD-EECB-FCF4-694082E14CEA}"/>
              </a:ext>
            </a:extLst>
          </p:cNvPr>
          <p:cNvSpPr txBox="1"/>
          <p:nvPr/>
        </p:nvSpPr>
        <p:spPr>
          <a:xfrm>
            <a:off x="637674" y="549530"/>
            <a:ext cx="7092037" cy="5225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i="1" dirty="0">
                <a:solidFill>
                  <a:schemeClr val="bg1"/>
                </a:solidFill>
                <a:latin typeface="Exo 2.0" panose="00000500000000000000" pitchFamily="50" charset="0"/>
                <a:sym typeface="Exo 2"/>
              </a:rPr>
              <a:t>Quadro de Modelo de Negócios</a:t>
            </a:r>
          </a:p>
        </p:txBody>
      </p:sp>
      <p:grpSp>
        <p:nvGrpSpPr>
          <p:cNvPr id="62" name="Agrupar 61">
            <a:extLst>
              <a:ext uri="{FF2B5EF4-FFF2-40B4-BE49-F238E27FC236}">
                <a16:creationId xmlns:a16="http://schemas.microsoft.com/office/drawing/2014/main" id="{25EFB601-25C0-F8AC-1DD4-8F2B1DCE9C21}"/>
              </a:ext>
            </a:extLst>
          </p:cNvPr>
          <p:cNvGrpSpPr/>
          <p:nvPr/>
        </p:nvGrpSpPr>
        <p:grpSpPr>
          <a:xfrm>
            <a:off x="757593" y="1807534"/>
            <a:ext cx="10672407" cy="4295553"/>
            <a:chOff x="757593" y="1807534"/>
            <a:chExt cx="10672407" cy="4295553"/>
          </a:xfrm>
        </p:grpSpPr>
        <p:sp>
          <p:nvSpPr>
            <p:cNvPr id="2" name="Retângulo: Cantos Arredondados 1">
              <a:extLst>
                <a:ext uri="{FF2B5EF4-FFF2-40B4-BE49-F238E27FC236}">
                  <a16:creationId xmlns:a16="http://schemas.microsoft.com/office/drawing/2014/main" id="{99FCABAE-05CF-CF3B-DBCE-88E47418CCE7}"/>
                </a:ext>
              </a:extLst>
            </p:cNvPr>
            <p:cNvSpPr/>
            <p:nvPr/>
          </p:nvSpPr>
          <p:spPr>
            <a:xfrm>
              <a:off x="757593" y="1807534"/>
              <a:ext cx="1972411" cy="2793059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3" name="Retângulo: Cantos Arredondados 12">
              <a:extLst>
                <a:ext uri="{FF2B5EF4-FFF2-40B4-BE49-F238E27FC236}">
                  <a16:creationId xmlns:a16="http://schemas.microsoft.com/office/drawing/2014/main" id="{2FF61231-F973-EC73-A7A7-3E1D835CE57A}"/>
                </a:ext>
              </a:extLst>
            </p:cNvPr>
            <p:cNvSpPr/>
            <p:nvPr/>
          </p:nvSpPr>
          <p:spPr>
            <a:xfrm>
              <a:off x="2928804" y="1807534"/>
              <a:ext cx="1972411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4" name="Retângulo: Cantos Arredondados 13">
              <a:extLst>
                <a:ext uri="{FF2B5EF4-FFF2-40B4-BE49-F238E27FC236}">
                  <a16:creationId xmlns:a16="http://schemas.microsoft.com/office/drawing/2014/main" id="{122CDD96-6476-0211-B918-C5B69CC1A5A1}"/>
                </a:ext>
              </a:extLst>
            </p:cNvPr>
            <p:cNvSpPr/>
            <p:nvPr/>
          </p:nvSpPr>
          <p:spPr>
            <a:xfrm>
              <a:off x="5105066" y="1807534"/>
              <a:ext cx="1972411" cy="2793059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9" name="Retângulo: Cantos Arredondados 18">
              <a:extLst>
                <a:ext uri="{FF2B5EF4-FFF2-40B4-BE49-F238E27FC236}">
                  <a16:creationId xmlns:a16="http://schemas.microsoft.com/office/drawing/2014/main" id="{14B6E136-C57A-0C9C-915B-7782D1B63B55}"/>
                </a:ext>
              </a:extLst>
            </p:cNvPr>
            <p:cNvSpPr/>
            <p:nvPr/>
          </p:nvSpPr>
          <p:spPr>
            <a:xfrm>
              <a:off x="7281327" y="1807534"/>
              <a:ext cx="1972411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0" name="Retângulo: Cantos Arredondados 19">
              <a:extLst>
                <a:ext uri="{FF2B5EF4-FFF2-40B4-BE49-F238E27FC236}">
                  <a16:creationId xmlns:a16="http://schemas.microsoft.com/office/drawing/2014/main" id="{CBE42CF4-996A-D352-D05D-FDEB7DD43BDB}"/>
                </a:ext>
              </a:extLst>
            </p:cNvPr>
            <p:cNvSpPr/>
            <p:nvPr/>
          </p:nvSpPr>
          <p:spPr>
            <a:xfrm>
              <a:off x="9457589" y="1807534"/>
              <a:ext cx="1972411" cy="2793059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1" name="Retângulo: Cantos Arredondados 20">
              <a:extLst>
                <a:ext uri="{FF2B5EF4-FFF2-40B4-BE49-F238E27FC236}">
                  <a16:creationId xmlns:a16="http://schemas.microsoft.com/office/drawing/2014/main" id="{6F272A2F-C98B-6A09-CC7E-FDC1B952A004}"/>
                </a:ext>
              </a:extLst>
            </p:cNvPr>
            <p:cNvSpPr/>
            <p:nvPr/>
          </p:nvSpPr>
          <p:spPr>
            <a:xfrm>
              <a:off x="2928804" y="3312821"/>
              <a:ext cx="1972411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2" name="Retângulo: Cantos Arredondados 21">
              <a:extLst>
                <a:ext uri="{FF2B5EF4-FFF2-40B4-BE49-F238E27FC236}">
                  <a16:creationId xmlns:a16="http://schemas.microsoft.com/office/drawing/2014/main" id="{F5425D77-BB43-D7F1-0FDD-C3C1DCA766DA}"/>
                </a:ext>
              </a:extLst>
            </p:cNvPr>
            <p:cNvSpPr/>
            <p:nvPr/>
          </p:nvSpPr>
          <p:spPr>
            <a:xfrm>
              <a:off x="7281327" y="3312821"/>
              <a:ext cx="1972411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3" name="Retângulo: Cantos Arredondados 22">
              <a:extLst>
                <a:ext uri="{FF2B5EF4-FFF2-40B4-BE49-F238E27FC236}">
                  <a16:creationId xmlns:a16="http://schemas.microsoft.com/office/drawing/2014/main" id="{7C90F611-FECF-FD3A-3343-2DFCB226185C}"/>
                </a:ext>
              </a:extLst>
            </p:cNvPr>
            <p:cNvSpPr/>
            <p:nvPr/>
          </p:nvSpPr>
          <p:spPr>
            <a:xfrm>
              <a:off x="757594" y="4818107"/>
              <a:ext cx="5234278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6" name="Retângulo: Cantos Arredondados 25">
              <a:extLst>
                <a:ext uri="{FF2B5EF4-FFF2-40B4-BE49-F238E27FC236}">
                  <a16:creationId xmlns:a16="http://schemas.microsoft.com/office/drawing/2014/main" id="{4A2710D0-2B57-574F-0CE5-B516B5A5CF4D}"/>
                </a:ext>
              </a:extLst>
            </p:cNvPr>
            <p:cNvSpPr/>
            <p:nvPr/>
          </p:nvSpPr>
          <p:spPr>
            <a:xfrm>
              <a:off x="6195722" y="4818107"/>
              <a:ext cx="5234278" cy="1284980"/>
            </a:xfrm>
            <a:prstGeom prst="roundRect">
              <a:avLst>
                <a:gd name="adj" fmla="val 239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id="{73D81211-F3DC-D140-4AD8-35D14A90A2E8}"/>
                </a:ext>
              </a:extLst>
            </p:cNvPr>
            <p:cNvSpPr txBox="1"/>
            <p:nvPr/>
          </p:nvSpPr>
          <p:spPr>
            <a:xfrm>
              <a:off x="757593" y="1811910"/>
              <a:ext cx="1967360" cy="855958"/>
            </a:xfrm>
            <a:prstGeom prst="rect">
              <a:avLst/>
            </a:prstGeom>
            <a:noFill/>
          </p:spPr>
          <p:txBody>
            <a:bodyPr wrap="square" lIns="180000" tIns="180000" rIns="180000" bIns="180000" rtlCol="0">
              <a:spAutoFit/>
            </a:bodyPr>
            <a:lstStyle/>
            <a:p>
              <a:pPr algn="ctr"/>
              <a:r>
                <a:rPr lang="pt-BR" sz="1600" i="1" dirty="0"/>
                <a:t>Parcerias principais</a:t>
              </a:r>
            </a:p>
          </p:txBody>
        </p:sp>
        <p:sp>
          <p:nvSpPr>
            <p:cNvPr id="29" name="CaixaDeTexto 28">
              <a:extLst>
                <a:ext uri="{FF2B5EF4-FFF2-40B4-BE49-F238E27FC236}">
                  <a16:creationId xmlns:a16="http://schemas.microsoft.com/office/drawing/2014/main" id="{B2817042-9612-3793-06CE-26529C1B8BB0}"/>
                </a:ext>
              </a:extLst>
            </p:cNvPr>
            <p:cNvSpPr txBox="1"/>
            <p:nvPr/>
          </p:nvSpPr>
          <p:spPr>
            <a:xfrm>
              <a:off x="2933855" y="1811910"/>
              <a:ext cx="1967360" cy="855958"/>
            </a:xfrm>
            <a:prstGeom prst="rect">
              <a:avLst/>
            </a:prstGeom>
            <a:noFill/>
          </p:spPr>
          <p:txBody>
            <a:bodyPr wrap="square" lIns="180000" tIns="180000" rIns="180000" bIns="180000" rtlCol="0">
              <a:spAutoFit/>
            </a:bodyPr>
            <a:lstStyle/>
            <a:p>
              <a:pPr algn="ctr"/>
              <a:r>
                <a:rPr lang="pt-BR" sz="1600" i="1" dirty="0"/>
                <a:t>Atividades principais</a:t>
              </a:r>
            </a:p>
          </p:txBody>
        </p:sp>
        <p:sp>
          <p:nvSpPr>
            <p:cNvPr id="30" name="CaixaDeTexto 29">
              <a:extLst>
                <a:ext uri="{FF2B5EF4-FFF2-40B4-BE49-F238E27FC236}">
                  <a16:creationId xmlns:a16="http://schemas.microsoft.com/office/drawing/2014/main" id="{DB63CDC3-88B0-B247-D811-8A6843516CC7}"/>
                </a:ext>
              </a:extLst>
            </p:cNvPr>
            <p:cNvSpPr txBox="1"/>
            <p:nvPr/>
          </p:nvSpPr>
          <p:spPr>
            <a:xfrm>
              <a:off x="5100015" y="1811910"/>
              <a:ext cx="1967360" cy="855958"/>
            </a:xfrm>
            <a:prstGeom prst="rect">
              <a:avLst/>
            </a:prstGeom>
            <a:noFill/>
          </p:spPr>
          <p:txBody>
            <a:bodyPr wrap="square" lIns="180000" tIns="180000" rIns="180000" bIns="180000" rtlCol="0">
              <a:spAutoFit/>
            </a:bodyPr>
            <a:lstStyle/>
            <a:p>
              <a:pPr algn="ctr"/>
              <a:r>
                <a:rPr lang="pt-BR" sz="1600" i="1" dirty="0"/>
                <a:t>Proposta</a:t>
              </a:r>
              <a:br>
                <a:rPr lang="pt-BR" sz="1600" i="1" dirty="0"/>
              </a:br>
              <a:r>
                <a:rPr lang="pt-BR" sz="1600" i="1" dirty="0"/>
                <a:t>de valor</a:t>
              </a:r>
            </a:p>
          </p:txBody>
        </p:sp>
        <p:sp>
          <p:nvSpPr>
            <p:cNvPr id="31" name="CaixaDeTexto 30">
              <a:extLst>
                <a:ext uri="{FF2B5EF4-FFF2-40B4-BE49-F238E27FC236}">
                  <a16:creationId xmlns:a16="http://schemas.microsoft.com/office/drawing/2014/main" id="{8325A99D-734E-82D1-815E-F3E245DF8CF2}"/>
                </a:ext>
              </a:extLst>
            </p:cNvPr>
            <p:cNvSpPr txBox="1"/>
            <p:nvPr/>
          </p:nvSpPr>
          <p:spPr>
            <a:xfrm>
              <a:off x="7286378" y="1811910"/>
              <a:ext cx="1967360" cy="855958"/>
            </a:xfrm>
            <a:prstGeom prst="rect">
              <a:avLst/>
            </a:prstGeom>
            <a:noFill/>
          </p:spPr>
          <p:txBody>
            <a:bodyPr wrap="square" lIns="180000" tIns="180000" rIns="180000" bIns="180000" rtlCol="0">
              <a:spAutoFit/>
            </a:bodyPr>
            <a:lstStyle/>
            <a:p>
              <a:pPr algn="ctr"/>
              <a:r>
                <a:rPr lang="pt-BR" sz="1600" i="1" dirty="0"/>
                <a:t>Relacionamento com clientes</a:t>
              </a:r>
            </a:p>
          </p:txBody>
        </p:sp>
        <p:sp>
          <p:nvSpPr>
            <p:cNvPr id="32" name="CaixaDeTexto 31">
              <a:extLst>
                <a:ext uri="{FF2B5EF4-FFF2-40B4-BE49-F238E27FC236}">
                  <a16:creationId xmlns:a16="http://schemas.microsoft.com/office/drawing/2014/main" id="{DF83C94C-53EB-D3E2-C487-8269D32D4F99}"/>
                </a:ext>
              </a:extLst>
            </p:cNvPr>
            <p:cNvSpPr txBox="1"/>
            <p:nvPr/>
          </p:nvSpPr>
          <p:spPr>
            <a:xfrm>
              <a:off x="9462640" y="1811910"/>
              <a:ext cx="1967360" cy="855958"/>
            </a:xfrm>
            <a:prstGeom prst="rect">
              <a:avLst/>
            </a:prstGeom>
            <a:noFill/>
          </p:spPr>
          <p:txBody>
            <a:bodyPr wrap="square" lIns="180000" tIns="180000" rIns="180000" bIns="180000" rtlCol="0">
              <a:spAutoFit/>
            </a:bodyPr>
            <a:lstStyle/>
            <a:p>
              <a:pPr algn="ctr"/>
              <a:r>
                <a:rPr lang="pt-BR" sz="1600" i="1" dirty="0"/>
                <a:t>Segmento</a:t>
              </a:r>
              <a:br>
                <a:rPr lang="pt-BR" sz="1600" i="1" dirty="0"/>
              </a:br>
              <a:r>
                <a:rPr lang="pt-BR" sz="1600" i="1" dirty="0"/>
                <a:t>de clientes</a:t>
              </a:r>
            </a:p>
          </p:txBody>
        </p:sp>
        <p:sp>
          <p:nvSpPr>
            <p:cNvPr id="33" name="CaixaDeTexto 32">
              <a:extLst>
                <a:ext uri="{FF2B5EF4-FFF2-40B4-BE49-F238E27FC236}">
                  <a16:creationId xmlns:a16="http://schemas.microsoft.com/office/drawing/2014/main" id="{4444E153-3815-199F-271A-D8C5DEB53705}"/>
                </a:ext>
              </a:extLst>
            </p:cNvPr>
            <p:cNvSpPr txBox="1"/>
            <p:nvPr/>
          </p:nvSpPr>
          <p:spPr>
            <a:xfrm>
              <a:off x="2933855" y="3319635"/>
              <a:ext cx="1967360" cy="855958"/>
            </a:xfrm>
            <a:prstGeom prst="rect">
              <a:avLst/>
            </a:prstGeom>
            <a:noFill/>
          </p:spPr>
          <p:txBody>
            <a:bodyPr wrap="square" lIns="180000" tIns="180000" rIns="180000" bIns="180000" rtlCol="0">
              <a:spAutoFit/>
            </a:bodyPr>
            <a:lstStyle/>
            <a:p>
              <a:pPr algn="ctr"/>
              <a:r>
                <a:rPr lang="pt-BR" sz="1600" i="1" dirty="0"/>
                <a:t>Recursos principais</a:t>
              </a:r>
            </a:p>
          </p:txBody>
        </p:sp>
        <p:sp>
          <p:nvSpPr>
            <p:cNvPr id="34" name="CaixaDeTexto 33">
              <a:extLst>
                <a:ext uri="{FF2B5EF4-FFF2-40B4-BE49-F238E27FC236}">
                  <a16:creationId xmlns:a16="http://schemas.microsoft.com/office/drawing/2014/main" id="{10801A44-04A7-0D1E-AD3B-F400ABEF1544}"/>
                </a:ext>
              </a:extLst>
            </p:cNvPr>
            <p:cNvSpPr txBox="1"/>
            <p:nvPr/>
          </p:nvSpPr>
          <p:spPr>
            <a:xfrm>
              <a:off x="7275816" y="3319635"/>
              <a:ext cx="1967360" cy="609737"/>
            </a:xfrm>
            <a:prstGeom prst="rect">
              <a:avLst/>
            </a:prstGeom>
            <a:noFill/>
          </p:spPr>
          <p:txBody>
            <a:bodyPr wrap="square" lIns="180000" tIns="180000" rIns="180000" bIns="180000" rtlCol="0">
              <a:spAutoFit/>
            </a:bodyPr>
            <a:lstStyle/>
            <a:p>
              <a:pPr algn="ctr"/>
              <a:r>
                <a:rPr lang="pt-BR" sz="1600" i="1" dirty="0"/>
                <a:t>Canais</a:t>
              </a:r>
            </a:p>
          </p:txBody>
        </p:sp>
        <p:sp>
          <p:nvSpPr>
            <p:cNvPr id="35" name="CaixaDeTexto 34">
              <a:extLst>
                <a:ext uri="{FF2B5EF4-FFF2-40B4-BE49-F238E27FC236}">
                  <a16:creationId xmlns:a16="http://schemas.microsoft.com/office/drawing/2014/main" id="{399C65E6-1A0F-02C4-B0F9-7C1445EFA82F}"/>
                </a:ext>
              </a:extLst>
            </p:cNvPr>
            <p:cNvSpPr txBox="1"/>
            <p:nvPr/>
          </p:nvSpPr>
          <p:spPr>
            <a:xfrm>
              <a:off x="757593" y="4812336"/>
              <a:ext cx="5234278" cy="609737"/>
            </a:xfrm>
            <a:prstGeom prst="rect">
              <a:avLst/>
            </a:prstGeom>
            <a:noFill/>
          </p:spPr>
          <p:txBody>
            <a:bodyPr wrap="square" lIns="180000" tIns="180000" rIns="180000" bIns="180000" rtlCol="0">
              <a:spAutoFit/>
            </a:bodyPr>
            <a:lstStyle/>
            <a:p>
              <a:pPr algn="ctr"/>
              <a:r>
                <a:rPr lang="pt-BR" sz="1600" i="1" dirty="0"/>
                <a:t>Estrutura de custos</a:t>
              </a:r>
            </a:p>
          </p:txBody>
        </p:sp>
        <p:sp>
          <p:nvSpPr>
            <p:cNvPr id="36" name="CaixaDeTexto 35">
              <a:extLst>
                <a:ext uri="{FF2B5EF4-FFF2-40B4-BE49-F238E27FC236}">
                  <a16:creationId xmlns:a16="http://schemas.microsoft.com/office/drawing/2014/main" id="{79F06D5B-B31F-93A3-1B25-2C348E7344E0}"/>
                </a:ext>
              </a:extLst>
            </p:cNvPr>
            <p:cNvSpPr txBox="1"/>
            <p:nvPr/>
          </p:nvSpPr>
          <p:spPr>
            <a:xfrm>
              <a:off x="6195722" y="4812336"/>
              <a:ext cx="5234278" cy="609737"/>
            </a:xfrm>
            <a:prstGeom prst="rect">
              <a:avLst/>
            </a:prstGeom>
            <a:noFill/>
          </p:spPr>
          <p:txBody>
            <a:bodyPr wrap="square" lIns="180000" tIns="180000" rIns="180000" bIns="180000" rtlCol="0">
              <a:spAutoFit/>
            </a:bodyPr>
            <a:lstStyle/>
            <a:p>
              <a:pPr algn="ctr"/>
              <a:r>
                <a:rPr lang="pt-BR" sz="1600" i="1" dirty="0"/>
                <a:t>Fontes de receita</a:t>
              </a:r>
            </a:p>
          </p:txBody>
        </p:sp>
        <p:pic>
          <p:nvPicPr>
            <p:cNvPr id="41" name="Gráfico 40">
              <a:extLst>
                <a:ext uri="{FF2B5EF4-FFF2-40B4-BE49-F238E27FC236}">
                  <a16:creationId xmlns:a16="http://schemas.microsoft.com/office/drawing/2014/main" id="{BEAC2811-8513-35D6-BA18-4C33AC241EB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565060" y="2588988"/>
              <a:ext cx="352425" cy="209550"/>
            </a:xfrm>
            <a:prstGeom prst="rect">
              <a:avLst/>
            </a:prstGeom>
          </p:spPr>
        </p:pic>
        <p:pic>
          <p:nvPicPr>
            <p:cNvPr id="44" name="Gráfico 43">
              <a:extLst>
                <a:ext uri="{FF2B5EF4-FFF2-40B4-BE49-F238E27FC236}">
                  <a16:creationId xmlns:a16="http://schemas.microsoft.com/office/drawing/2014/main" id="{5BA567CB-C47D-3D4D-F5DB-7D9B351019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738796" y="2550888"/>
              <a:ext cx="352425" cy="285750"/>
            </a:xfrm>
            <a:prstGeom prst="rect">
              <a:avLst/>
            </a:prstGeom>
          </p:spPr>
        </p:pic>
        <p:pic>
          <p:nvPicPr>
            <p:cNvPr id="46" name="Gráfico 45">
              <a:extLst>
                <a:ext uri="{FF2B5EF4-FFF2-40B4-BE49-F238E27FC236}">
                  <a16:creationId xmlns:a16="http://schemas.microsoft.com/office/drawing/2014/main" id="{BDE57565-A01D-E45F-B3A2-31DDFE7617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5953125" y="2560413"/>
              <a:ext cx="285750" cy="266700"/>
            </a:xfrm>
            <a:prstGeom prst="rect">
              <a:avLst/>
            </a:prstGeom>
          </p:spPr>
        </p:pic>
        <p:pic>
          <p:nvPicPr>
            <p:cNvPr id="48" name="Gráfico 47">
              <a:extLst>
                <a:ext uri="{FF2B5EF4-FFF2-40B4-BE49-F238E27FC236}">
                  <a16:creationId xmlns:a16="http://schemas.microsoft.com/office/drawing/2014/main" id="{CB8EA468-1D2D-53B7-D07A-BC8E97D145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8116621" y="2569938"/>
              <a:ext cx="285750" cy="247650"/>
            </a:xfrm>
            <a:prstGeom prst="rect">
              <a:avLst/>
            </a:prstGeom>
          </p:spPr>
        </p:pic>
        <p:pic>
          <p:nvPicPr>
            <p:cNvPr id="50" name="Gráfico 49">
              <a:extLst>
                <a:ext uri="{FF2B5EF4-FFF2-40B4-BE49-F238E27FC236}">
                  <a16:creationId xmlns:a16="http://schemas.microsoft.com/office/drawing/2014/main" id="{E42DBFC5-579D-F700-5BA4-C3D7E47150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10274515" y="2569938"/>
              <a:ext cx="352425" cy="247650"/>
            </a:xfrm>
            <a:prstGeom prst="rect">
              <a:avLst/>
            </a:prstGeom>
          </p:spPr>
        </p:pic>
        <p:pic>
          <p:nvPicPr>
            <p:cNvPr id="52" name="Gráfico 51">
              <a:extLst>
                <a:ext uri="{FF2B5EF4-FFF2-40B4-BE49-F238E27FC236}">
                  <a16:creationId xmlns:a16="http://schemas.microsoft.com/office/drawing/2014/main" id="{A5673CFD-6E61-D6FF-C309-66A13EEEF5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3774660" y="4091385"/>
              <a:ext cx="285750" cy="285750"/>
            </a:xfrm>
            <a:prstGeom prst="rect">
              <a:avLst/>
            </a:prstGeom>
          </p:spPr>
        </p:pic>
        <p:pic>
          <p:nvPicPr>
            <p:cNvPr id="54" name="Gráfico 53">
              <a:extLst>
                <a:ext uri="{FF2B5EF4-FFF2-40B4-BE49-F238E27FC236}">
                  <a16:creationId xmlns:a16="http://schemas.microsoft.com/office/drawing/2014/main" id="{4DF4A646-4332-448C-BAE0-CCDD6A21D6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8091319" y="3874415"/>
              <a:ext cx="352425" cy="266700"/>
            </a:xfrm>
            <a:prstGeom prst="rect">
              <a:avLst/>
            </a:prstGeom>
          </p:spPr>
        </p:pic>
        <p:pic>
          <p:nvPicPr>
            <p:cNvPr id="56" name="Gráfico 55">
              <a:extLst>
                <a:ext uri="{FF2B5EF4-FFF2-40B4-BE49-F238E27FC236}">
                  <a16:creationId xmlns:a16="http://schemas.microsoft.com/office/drawing/2014/main" id="{F0F6E8CF-EF97-769C-DA9A-050486CA06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3269957" y="5348066"/>
              <a:ext cx="209550" cy="285750"/>
            </a:xfrm>
            <a:prstGeom prst="rect">
              <a:avLst/>
            </a:prstGeom>
          </p:spPr>
        </p:pic>
        <p:pic>
          <p:nvPicPr>
            <p:cNvPr id="58" name="Gráfico 57">
              <a:extLst>
                <a:ext uri="{FF2B5EF4-FFF2-40B4-BE49-F238E27FC236}">
                  <a16:creationId xmlns:a16="http://schemas.microsoft.com/office/drawing/2014/main" id="{D14C06FB-515A-E519-13FF-4C319D562E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8648455" y="5367116"/>
              <a:ext cx="352425" cy="247650"/>
            </a:xfrm>
            <a:prstGeom prst="rect">
              <a:avLst/>
            </a:prstGeom>
          </p:spPr>
        </p:pic>
      </p:grpSp>
      <p:sp>
        <p:nvSpPr>
          <p:cNvPr id="15" name="Gráfico 8">
            <a:extLst>
              <a:ext uri="{FF2B5EF4-FFF2-40B4-BE49-F238E27FC236}">
                <a16:creationId xmlns:a16="http://schemas.microsoft.com/office/drawing/2014/main" id="{B01C986A-1AC0-4311-A043-78EB0F64A9F0}"/>
              </a:ext>
            </a:extLst>
          </p:cNvPr>
          <p:cNvSpPr/>
          <p:nvPr/>
        </p:nvSpPr>
        <p:spPr>
          <a:xfrm rot="18597044" flipH="1">
            <a:off x="-3095057" y="455944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accent4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DBA523C-6147-426F-9ADB-283D2C06BD00}"/>
              </a:ext>
            </a:extLst>
          </p:cNvPr>
          <p:cNvSpPr txBox="1"/>
          <p:nvPr/>
        </p:nvSpPr>
        <p:spPr>
          <a:xfrm>
            <a:off x="335792" y="6181224"/>
            <a:ext cx="4694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/>
              <a:t>52</a:t>
            </a:fld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88157012"/>
      </p:ext>
    </p:extLst>
  </p:cSld>
  <p:clrMapOvr>
    <a:masterClrMapping/>
  </p:clrMapOvr>
  <p:transition spd="slow">
    <p:wipe dir="u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Mulher sentada em frente a espelho&#10;&#10;Descrição gerada automaticamente com confiança média">
            <a:extLst>
              <a:ext uri="{FF2B5EF4-FFF2-40B4-BE49-F238E27FC236}">
                <a16:creationId xmlns:a16="http://schemas.microsoft.com/office/drawing/2014/main" id="{7EAE70E0-D492-6F88-89B5-EBA9810FF7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7694" y="-157601"/>
            <a:ext cx="10827955" cy="7218637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C3AA6FD1-71CB-4217-A29C-F44C714B381E}"/>
              </a:ext>
            </a:extLst>
          </p:cNvPr>
          <p:cNvSpPr/>
          <p:nvPr/>
        </p:nvSpPr>
        <p:spPr>
          <a:xfrm>
            <a:off x="0" y="-1"/>
            <a:ext cx="7001301" cy="6913639"/>
          </a:xfrm>
          <a:prstGeom prst="rect">
            <a:avLst/>
          </a:prstGeom>
          <a:gradFill flip="none" rotWithShape="1">
            <a:gsLst>
              <a:gs pos="50000">
                <a:schemeClr val="accent4"/>
              </a:gs>
              <a:gs pos="100000">
                <a:schemeClr val="accent3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Gráfico 2">
            <a:extLst>
              <a:ext uri="{FF2B5EF4-FFF2-40B4-BE49-F238E27FC236}">
                <a16:creationId xmlns:a16="http://schemas.microsoft.com/office/drawing/2014/main" id="{7A958146-7233-41A7-9DED-56A2F7267E10}"/>
              </a:ext>
            </a:extLst>
          </p:cNvPr>
          <p:cNvSpPr/>
          <p:nvPr/>
        </p:nvSpPr>
        <p:spPr>
          <a:xfrm rot="16911916">
            <a:off x="-7129376" y="-3410303"/>
            <a:ext cx="12333706" cy="14181971"/>
          </a:xfrm>
          <a:custGeom>
            <a:avLst/>
            <a:gdLst>
              <a:gd name="connsiteX0" fmla="*/ 0 w 5701176"/>
              <a:gd name="connsiteY0" fmla="*/ 5198879 h 6517995"/>
              <a:gd name="connsiteX1" fmla="*/ 2452116 w 5701176"/>
              <a:gd name="connsiteY1" fmla="*/ 3025083 h 6517995"/>
              <a:gd name="connsiteX2" fmla="*/ 3052001 w 5701176"/>
              <a:gd name="connsiteY2" fmla="*/ 2423865 h 6517995"/>
              <a:gd name="connsiteX3" fmla="*/ 3052096 w 5701176"/>
              <a:gd name="connsiteY3" fmla="*/ 2424341 h 6517995"/>
              <a:gd name="connsiteX4" fmla="*/ 4846320 w 5701176"/>
              <a:gd name="connsiteY4" fmla="*/ 286741 h 6517995"/>
              <a:gd name="connsiteX5" fmla="*/ 5332286 w 5701176"/>
              <a:gd name="connsiteY5" fmla="*/ 8611 h 6517995"/>
              <a:gd name="connsiteX6" fmla="*/ 5698998 w 5701176"/>
              <a:gd name="connsiteY6" fmla="*/ 1137419 h 6517995"/>
              <a:gd name="connsiteX7" fmla="*/ 4057364 w 5701176"/>
              <a:gd name="connsiteY7" fmla="*/ 6517996 h 6517995"/>
              <a:gd name="connsiteX8" fmla="*/ 4053364 w 5701176"/>
              <a:gd name="connsiteY8" fmla="*/ 6508090 h 6517995"/>
              <a:gd name="connsiteX9" fmla="*/ 4057364 w 5701176"/>
              <a:gd name="connsiteY9" fmla="*/ 6517996 h 6517995"/>
              <a:gd name="connsiteX10" fmla="*/ 0 w 5701176"/>
              <a:gd name="connsiteY10" fmla="*/ 5198879 h 6517995"/>
              <a:gd name="connsiteX0" fmla="*/ 0 w 5701176"/>
              <a:gd name="connsiteY0" fmla="*/ 5198879 h 6527879"/>
              <a:gd name="connsiteX1" fmla="*/ 2452116 w 5701176"/>
              <a:gd name="connsiteY1" fmla="*/ 3025083 h 6527879"/>
              <a:gd name="connsiteX2" fmla="*/ 3052001 w 5701176"/>
              <a:gd name="connsiteY2" fmla="*/ 2423865 h 6527879"/>
              <a:gd name="connsiteX3" fmla="*/ 3052096 w 5701176"/>
              <a:gd name="connsiteY3" fmla="*/ 2424341 h 6527879"/>
              <a:gd name="connsiteX4" fmla="*/ 4846320 w 5701176"/>
              <a:gd name="connsiteY4" fmla="*/ 286741 h 6527879"/>
              <a:gd name="connsiteX5" fmla="*/ 5332286 w 5701176"/>
              <a:gd name="connsiteY5" fmla="*/ 8611 h 6527879"/>
              <a:gd name="connsiteX6" fmla="*/ 5698998 w 5701176"/>
              <a:gd name="connsiteY6" fmla="*/ 1137419 h 6527879"/>
              <a:gd name="connsiteX7" fmla="*/ 4057364 w 5701176"/>
              <a:gd name="connsiteY7" fmla="*/ 6517996 h 6527879"/>
              <a:gd name="connsiteX8" fmla="*/ 4053364 w 5701176"/>
              <a:gd name="connsiteY8" fmla="*/ 6508090 h 6527879"/>
              <a:gd name="connsiteX9" fmla="*/ 4072193 w 5701176"/>
              <a:gd name="connsiteY9" fmla="*/ 6527879 h 6527879"/>
              <a:gd name="connsiteX10" fmla="*/ 0 w 5701176"/>
              <a:gd name="connsiteY10" fmla="*/ 5198879 h 6527879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3364 w 5701176"/>
              <a:gd name="connsiteY8" fmla="*/ 650809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4407 w 5701176"/>
              <a:gd name="connsiteY7" fmla="*/ 6520062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4261"/>
              <a:gd name="connsiteX1" fmla="*/ 2452116 w 5701176"/>
              <a:gd name="connsiteY1" fmla="*/ 3025083 h 6554261"/>
              <a:gd name="connsiteX2" fmla="*/ 3052001 w 5701176"/>
              <a:gd name="connsiteY2" fmla="*/ 2423865 h 6554261"/>
              <a:gd name="connsiteX3" fmla="*/ 3052096 w 5701176"/>
              <a:gd name="connsiteY3" fmla="*/ 2424341 h 6554261"/>
              <a:gd name="connsiteX4" fmla="*/ 4846320 w 5701176"/>
              <a:gd name="connsiteY4" fmla="*/ 286741 h 6554261"/>
              <a:gd name="connsiteX5" fmla="*/ 5332286 w 5701176"/>
              <a:gd name="connsiteY5" fmla="*/ 8611 h 6554261"/>
              <a:gd name="connsiteX6" fmla="*/ 5698998 w 5701176"/>
              <a:gd name="connsiteY6" fmla="*/ 1137419 h 6554261"/>
              <a:gd name="connsiteX7" fmla="*/ 4054407 w 5701176"/>
              <a:gd name="connsiteY7" fmla="*/ 6520062 h 6554261"/>
              <a:gd name="connsiteX8" fmla="*/ 4051506 w 5701176"/>
              <a:gd name="connsiteY8" fmla="*/ 6541960 h 6554261"/>
              <a:gd name="connsiteX9" fmla="*/ 4019325 w 5701176"/>
              <a:gd name="connsiteY9" fmla="*/ 6554261 h 6554261"/>
              <a:gd name="connsiteX10" fmla="*/ 0 w 5701176"/>
              <a:gd name="connsiteY10" fmla="*/ 5198879 h 6554261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54407 w 5701176"/>
              <a:gd name="connsiteY7" fmla="*/ 6520062 h 6556492"/>
              <a:gd name="connsiteX8" fmla="*/ 4051506 w 5701176"/>
              <a:gd name="connsiteY8" fmla="*/ 6541960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9191"/>
              <a:gd name="connsiteX1" fmla="*/ 2452116 w 5701176"/>
              <a:gd name="connsiteY1" fmla="*/ 3025083 h 6559191"/>
              <a:gd name="connsiteX2" fmla="*/ 3052001 w 5701176"/>
              <a:gd name="connsiteY2" fmla="*/ 2423865 h 6559191"/>
              <a:gd name="connsiteX3" fmla="*/ 3052096 w 5701176"/>
              <a:gd name="connsiteY3" fmla="*/ 2424341 h 6559191"/>
              <a:gd name="connsiteX4" fmla="*/ 4846320 w 5701176"/>
              <a:gd name="connsiteY4" fmla="*/ 286741 h 6559191"/>
              <a:gd name="connsiteX5" fmla="*/ 5332286 w 5701176"/>
              <a:gd name="connsiteY5" fmla="*/ 8611 h 6559191"/>
              <a:gd name="connsiteX6" fmla="*/ 5698998 w 5701176"/>
              <a:gd name="connsiteY6" fmla="*/ 1137419 h 6559191"/>
              <a:gd name="connsiteX7" fmla="*/ 4054407 w 5701176"/>
              <a:gd name="connsiteY7" fmla="*/ 6520062 h 6559191"/>
              <a:gd name="connsiteX8" fmla="*/ 4039435 w 5701176"/>
              <a:gd name="connsiteY8" fmla="*/ 6557439 h 6559191"/>
              <a:gd name="connsiteX9" fmla="*/ 3999756 w 5701176"/>
              <a:gd name="connsiteY9" fmla="*/ 6556492 h 6559191"/>
              <a:gd name="connsiteX10" fmla="*/ 0 w 5701176"/>
              <a:gd name="connsiteY10" fmla="*/ 5198879 h 6559191"/>
              <a:gd name="connsiteX0" fmla="*/ 0 w 5701176"/>
              <a:gd name="connsiteY0" fmla="*/ 5198879 h 6560738"/>
              <a:gd name="connsiteX1" fmla="*/ 2452116 w 5701176"/>
              <a:gd name="connsiteY1" fmla="*/ 3025083 h 6560738"/>
              <a:gd name="connsiteX2" fmla="*/ 3052001 w 5701176"/>
              <a:gd name="connsiteY2" fmla="*/ 2423865 h 6560738"/>
              <a:gd name="connsiteX3" fmla="*/ 3052096 w 5701176"/>
              <a:gd name="connsiteY3" fmla="*/ 2424341 h 6560738"/>
              <a:gd name="connsiteX4" fmla="*/ 4846320 w 5701176"/>
              <a:gd name="connsiteY4" fmla="*/ 286741 h 6560738"/>
              <a:gd name="connsiteX5" fmla="*/ 5332286 w 5701176"/>
              <a:gd name="connsiteY5" fmla="*/ 8611 h 6560738"/>
              <a:gd name="connsiteX6" fmla="*/ 5698998 w 5701176"/>
              <a:gd name="connsiteY6" fmla="*/ 1137419 h 6560738"/>
              <a:gd name="connsiteX7" fmla="*/ 4066720 w 5701176"/>
              <a:gd name="connsiteY7" fmla="*/ 6497373 h 6560738"/>
              <a:gd name="connsiteX8" fmla="*/ 4039435 w 5701176"/>
              <a:gd name="connsiteY8" fmla="*/ 6557439 h 6560738"/>
              <a:gd name="connsiteX9" fmla="*/ 3999756 w 5701176"/>
              <a:gd name="connsiteY9" fmla="*/ 6556492 h 6560738"/>
              <a:gd name="connsiteX10" fmla="*/ 0 w 5701176"/>
              <a:gd name="connsiteY10" fmla="*/ 5198879 h 6560738"/>
              <a:gd name="connsiteX0" fmla="*/ 0 w 5701176"/>
              <a:gd name="connsiteY0" fmla="*/ 5198879 h 6561432"/>
              <a:gd name="connsiteX1" fmla="*/ 2452116 w 5701176"/>
              <a:gd name="connsiteY1" fmla="*/ 3025083 h 6561432"/>
              <a:gd name="connsiteX2" fmla="*/ 3052001 w 5701176"/>
              <a:gd name="connsiteY2" fmla="*/ 2423865 h 6561432"/>
              <a:gd name="connsiteX3" fmla="*/ 3052096 w 5701176"/>
              <a:gd name="connsiteY3" fmla="*/ 2424341 h 6561432"/>
              <a:gd name="connsiteX4" fmla="*/ 4846320 w 5701176"/>
              <a:gd name="connsiteY4" fmla="*/ 286741 h 6561432"/>
              <a:gd name="connsiteX5" fmla="*/ 5332286 w 5701176"/>
              <a:gd name="connsiteY5" fmla="*/ 8611 h 6561432"/>
              <a:gd name="connsiteX6" fmla="*/ 5698998 w 5701176"/>
              <a:gd name="connsiteY6" fmla="*/ 1137419 h 6561432"/>
              <a:gd name="connsiteX7" fmla="*/ 4095930 w 5701176"/>
              <a:gd name="connsiteY7" fmla="*/ 6487524 h 6561432"/>
              <a:gd name="connsiteX8" fmla="*/ 4039435 w 5701176"/>
              <a:gd name="connsiteY8" fmla="*/ 6557439 h 6561432"/>
              <a:gd name="connsiteX9" fmla="*/ 3999756 w 5701176"/>
              <a:gd name="connsiteY9" fmla="*/ 6556492 h 6561432"/>
              <a:gd name="connsiteX10" fmla="*/ 0 w 5701176"/>
              <a:gd name="connsiteY10" fmla="*/ 5198879 h 6561432"/>
              <a:gd name="connsiteX0" fmla="*/ 0 w 5701176"/>
              <a:gd name="connsiteY0" fmla="*/ 5198879 h 6562035"/>
              <a:gd name="connsiteX1" fmla="*/ 2452116 w 5701176"/>
              <a:gd name="connsiteY1" fmla="*/ 3025083 h 6562035"/>
              <a:gd name="connsiteX2" fmla="*/ 3052001 w 5701176"/>
              <a:gd name="connsiteY2" fmla="*/ 2423865 h 6562035"/>
              <a:gd name="connsiteX3" fmla="*/ 3052096 w 5701176"/>
              <a:gd name="connsiteY3" fmla="*/ 2424341 h 6562035"/>
              <a:gd name="connsiteX4" fmla="*/ 4846320 w 5701176"/>
              <a:gd name="connsiteY4" fmla="*/ 286741 h 6562035"/>
              <a:gd name="connsiteX5" fmla="*/ 5332286 w 5701176"/>
              <a:gd name="connsiteY5" fmla="*/ 8611 h 6562035"/>
              <a:gd name="connsiteX6" fmla="*/ 5698998 w 5701176"/>
              <a:gd name="connsiteY6" fmla="*/ 1137419 h 6562035"/>
              <a:gd name="connsiteX7" fmla="*/ 4080331 w 5701176"/>
              <a:gd name="connsiteY7" fmla="*/ 6479058 h 6562035"/>
              <a:gd name="connsiteX8" fmla="*/ 4039435 w 5701176"/>
              <a:gd name="connsiteY8" fmla="*/ 6557439 h 6562035"/>
              <a:gd name="connsiteX9" fmla="*/ 3999756 w 5701176"/>
              <a:gd name="connsiteY9" fmla="*/ 6556492 h 6562035"/>
              <a:gd name="connsiteX10" fmla="*/ 0 w 5701176"/>
              <a:gd name="connsiteY10" fmla="*/ 5198879 h 6562035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80331 w 5701176"/>
              <a:gd name="connsiteY7" fmla="*/ 6479058 h 6556492"/>
              <a:gd name="connsiteX8" fmla="*/ 4041216 w 5701176"/>
              <a:gd name="connsiteY8" fmla="*/ 6547391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1216 w 5701176"/>
              <a:gd name="connsiteY8" fmla="*/ 6547391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  <a:gd name="connsiteX0" fmla="*/ 0 w 5701176"/>
              <a:gd name="connsiteY0" fmla="*/ 5198879 h 6556808"/>
              <a:gd name="connsiteX1" fmla="*/ 2452116 w 5701176"/>
              <a:gd name="connsiteY1" fmla="*/ 3025083 h 6556808"/>
              <a:gd name="connsiteX2" fmla="*/ 3052001 w 5701176"/>
              <a:gd name="connsiteY2" fmla="*/ 2423865 h 6556808"/>
              <a:gd name="connsiteX3" fmla="*/ 3052096 w 5701176"/>
              <a:gd name="connsiteY3" fmla="*/ 2424341 h 6556808"/>
              <a:gd name="connsiteX4" fmla="*/ 4846320 w 5701176"/>
              <a:gd name="connsiteY4" fmla="*/ 286741 h 6556808"/>
              <a:gd name="connsiteX5" fmla="*/ 5332286 w 5701176"/>
              <a:gd name="connsiteY5" fmla="*/ 8611 h 6556808"/>
              <a:gd name="connsiteX6" fmla="*/ 5698998 w 5701176"/>
              <a:gd name="connsiteY6" fmla="*/ 1137419 h 6556808"/>
              <a:gd name="connsiteX7" fmla="*/ 4080331 w 5701176"/>
              <a:gd name="connsiteY7" fmla="*/ 6479058 h 6556808"/>
              <a:gd name="connsiteX8" fmla="*/ 4041216 w 5701176"/>
              <a:gd name="connsiteY8" fmla="*/ 6547391 h 6556808"/>
              <a:gd name="connsiteX9" fmla="*/ 3970910 w 5701176"/>
              <a:gd name="connsiteY9" fmla="*/ 6555524 h 6556808"/>
              <a:gd name="connsiteX10" fmla="*/ 0 w 5701176"/>
              <a:gd name="connsiteY10" fmla="*/ 5198879 h 6556808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0688 w 5701176"/>
              <a:gd name="connsiteY8" fmla="*/ 6541598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01176" h="6555524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gradFill>
            <a:gsLst>
              <a:gs pos="0">
                <a:srgbClr val="FF6400"/>
              </a:gs>
              <a:gs pos="100000">
                <a:srgbClr val="F06478"/>
              </a:gs>
            </a:gsLst>
            <a:lin ang="2700006" scaled="0"/>
          </a:gradFill>
          <a:ln w="28575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>
              <a:latin typeface="Exo 2.0" panose="00000500000000000000" pitchFamily="50" charset="0"/>
            </a:endParaRPr>
          </a:p>
        </p:txBody>
      </p:sp>
      <p:pic>
        <p:nvPicPr>
          <p:cNvPr id="10" name="Gráfico 9" hidden="1">
            <a:extLst>
              <a:ext uri="{FF2B5EF4-FFF2-40B4-BE49-F238E27FC236}">
                <a16:creationId xmlns:a16="http://schemas.microsoft.com/office/drawing/2014/main" id="{54DC2898-B46F-4854-BAA3-453C3C7414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14" name="Google Shape;636;p33">
            <a:extLst>
              <a:ext uri="{FF2B5EF4-FFF2-40B4-BE49-F238E27FC236}">
                <a16:creationId xmlns:a16="http://schemas.microsoft.com/office/drawing/2014/main" id="{8D69F060-9B17-4023-86F7-D5DBDDDCAFFA}"/>
              </a:ext>
            </a:extLst>
          </p:cNvPr>
          <p:cNvSpPr/>
          <p:nvPr/>
        </p:nvSpPr>
        <p:spPr>
          <a:xfrm rot="18301844">
            <a:off x="-10984763" y="-7453888"/>
            <a:ext cx="15971676" cy="18365106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 cmpd="sng">
            <a:solidFill>
              <a:schemeClr val="bg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Exo 2.0" panose="00000500000000000000" pitchFamily="50" charset="0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139;g177a79fe0d0_0_673">
            <a:extLst>
              <a:ext uri="{FF2B5EF4-FFF2-40B4-BE49-F238E27FC236}">
                <a16:creationId xmlns:a16="http://schemas.microsoft.com/office/drawing/2014/main" id="{D8D8A59D-8310-44C4-B198-92EA1773AB54}"/>
              </a:ext>
            </a:extLst>
          </p:cNvPr>
          <p:cNvSpPr txBox="1"/>
          <p:nvPr/>
        </p:nvSpPr>
        <p:spPr>
          <a:xfrm>
            <a:off x="1268822" y="2163191"/>
            <a:ext cx="3610596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defTabSz="9144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600" b="1" kern="1200" dirty="0">
                <a:solidFill>
                  <a:schemeClr val="bg1"/>
                </a:solidFill>
                <a:latin typeface="Exo 2.0 Extra Bold" pitchFamily="2" charset="77"/>
                <a:ea typeface="+mn-ea"/>
                <a:cs typeface="+mn-cs"/>
                <a:sym typeface="Wingdings" pitchFamily="2" charset="2"/>
              </a:rPr>
              <a:t>Apresentações dos grupos e principais aprendizados</a:t>
            </a:r>
            <a:endParaRPr kumimoji="0" lang="pt-BR" sz="36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Exo 2.0 Extra Bold" pitchFamily="2" charset="77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38914227"/>
      </p:ext>
    </p:extLst>
  </p:cSld>
  <p:clrMapOvr>
    <a:masterClrMapping/>
  </p:clrMapOvr>
  <p:transition spd="slow">
    <p:push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ACB3F3B9-B9FC-445B-BC0A-D3306C5AE23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116" t="904" r="14116" b="904"/>
          <a:stretch/>
        </p:blipFill>
        <p:spPr>
          <a:xfrm>
            <a:off x="2879678" y="0"/>
            <a:ext cx="9312321" cy="6858000"/>
          </a:xfrm>
          <a:prstGeom prst="rect">
            <a:avLst/>
          </a:prstGeom>
        </p:spPr>
      </p:pic>
      <p:sp>
        <p:nvSpPr>
          <p:cNvPr id="21" name="Retângulo 20">
            <a:extLst>
              <a:ext uri="{FF2B5EF4-FFF2-40B4-BE49-F238E27FC236}">
                <a16:creationId xmlns:a16="http://schemas.microsoft.com/office/drawing/2014/main" id="{D3971361-FD04-48DB-AF95-7760AA89FBF8}"/>
              </a:ext>
            </a:extLst>
          </p:cNvPr>
          <p:cNvSpPr/>
          <p:nvPr/>
        </p:nvSpPr>
        <p:spPr>
          <a:xfrm>
            <a:off x="1" y="-1"/>
            <a:ext cx="9312322" cy="6858001"/>
          </a:xfrm>
          <a:prstGeom prst="rect">
            <a:avLst/>
          </a:prstGeom>
          <a:gradFill flip="none" rotWithShape="1">
            <a:gsLst>
              <a:gs pos="51000">
                <a:schemeClr val="tx2"/>
              </a:gs>
              <a:gs pos="100000">
                <a:schemeClr val="tx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" name="Gráfico 1" hidden="1">
            <a:extLst>
              <a:ext uri="{FF2B5EF4-FFF2-40B4-BE49-F238E27FC236}">
                <a16:creationId xmlns:a16="http://schemas.microsoft.com/office/drawing/2014/main" id="{CFCA2B43-FADD-4264-9729-D1A3450298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grpSp>
        <p:nvGrpSpPr>
          <p:cNvPr id="3" name="Agrupar 2">
            <a:extLst>
              <a:ext uri="{FF2B5EF4-FFF2-40B4-BE49-F238E27FC236}">
                <a16:creationId xmlns:a16="http://schemas.microsoft.com/office/drawing/2014/main" id="{24A21E1A-6787-84F3-837E-33FBCA6639C6}"/>
              </a:ext>
            </a:extLst>
          </p:cNvPr>
          <p:cNvGrpSpPr/>
          <p:nvPr/>
        </p:nvGrpSpPr>
        <p:grpSpPr>
          <a:xfrm rot="11705426">
            <a:off x="5528741" y="4501159"/>
            <a:ext cx="901908" cy="855653"/>
            <a:chOff x="215468" y="690575"/>
            <a:chExt cx="901908" cy="855653"/>
          </a:xfrm>
          <a:solidFill>
            <a:schemeClr val="tx1"/>
          </a:solidFill>
        </p:grpSpPr>
        <p:pic>
          <p:nvPicPr>
            <p:cNvPr id="6" name="Gráfico 5">
              <a:extLst>
                <a:ext uri="{FF2B5EF4-FFF2-40B4-BE49-F238E27FC236}">
                  <a16:creationId xmlns:a16="http://schemas.microsoft.com/office/drawing/2014/main" id="{4BEDDDE7-DDA2-7C5D-8D3C-E4D9DAFB7B1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5591532" flipH="1">
              <a:off x="131992" y="774051"/>
              <a:ext cx="782592" cy="615639"/>
            </a:xfrm>
            <a:prstGeom prst="rect">
              <a:avLst/>
            </a:prstGeom>
          </p:spPr>
        </p:pic>
        <p:pic>
          <p:nvPicPr>
            <p:cNvPr id="7" name="Gráfico 6">
              <a:extLst>
                <a:ext uri="{FF2B5EF4-FFF2-40B4-BE49-F238E27FC236}">
                  <a16:creationId xmlns:a16="http://schemas.microsoft.com/office/drawing/2014/main" id="{D201AEBC-99FF-3736-68C8-F82DE43E208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rot="5591532" flipH="1">
              <a:off x="418261" y="847112"/>
              <a:ext cx="782592" cy="615639"/>
            </a:xfrm>
            <a:prstGeom prst="rect">
              <a:avLst/>
            </a:prstGeom>
          </p:spPr>
        </p:pic>
      </p:grpSp>
      <p:grpSp>
        <p:nvGrpSpPr>
          <p:cNvPr id="4" name="Agrupar 3">
            <a:extLst>
              <a:ext uri="{FF2B5EF4-FFF2-40B4-BE49-F238E27FC236}">
                <a16:creationId xmlns:a16="http://schemas.microsoft.com/office/drawing/2014/main" id="{041CC9FB-E7DD-4DAB-8AB1-C17F9F9BE699}"/>
              </a:ext>
            </a:extLst>
          </p:cNvPr>
          <p:cNvGrpSpPr/>
          <p:nvPr/>
        </p:nvGrpSpPr>
        <p:grpSpPr>
          <a:xfrm rot="1165804">
            <a:off x="215470" y="819969"/>
            <a:ext cx="901908" cy="855653"/>
            <a:chOff x="215468" y="690575"/>
            <a:chExt cx="901908" cy="855653"/>
          </a:xfrm>
          <a:solidFill>
            <a:schemeClr val="tx1"/>
          </a:solidFill>
        </p:grpSpPr>
        <p:pic>
          <p:nvPicPr>
            <p:cNvPr id="9" name="Gráfico 8">
              <a:extLst>
                <a:ext uri="{FF2B5EF4-FFF2-40B4-BE49-F238E27FC236}">
                  <a16:creationId xmlns:a16="http://schemas.microsoft.com/office/drawing/2014/main" id="{9EBAA511-ECD3-487C-B064-68D1DBED9AA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5591532" flipH="1">
              <a:off x="131992" y="774051"/>
              <a:ext cx="782592" cy="615639"/>
            </a:xfrm>
            <a:prstGeom prst="rect">
              <a:avLst/>
            </a:prstGeom>
          </p:spPr>
        </p:pic>
        <p:pic>
          <p:nvPicPr>
            <p:cNvPr id="10" name="Gráfico 9">
              <a:extLst>
                <a:ext uri="{FF2B5EF4-FFF2-40B4-BE49-F238E27FC236}">
                  <a16:creationId xmlns:a16="http://schemas.microsoft.com/office/drawing/2014/main" id="{A047529D-FF19-4A7D-9480-7862DF31D61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rot="5591532" flipH="1">
              <a:off x="418261" y="847112"/>
              <a:ext cx="782592" cy="615639"/>
            </a:xfrm>
            <a:prstGeom prst="rect">
              <a:avLst/>
            </a:prstGeom>
          </p:spPr>
        </p:pic>
      </p:grpSp>
      <p:pic>
        <p:nvPicPr>
          <p:cNvPr id="24" name="Gráfico 23">
            <a:extLst>
              <a:ext uri="{FF2B5EF4-FFF2-40B4-BE49-F238E27FC236}">
                <a16:creationId xmlns:a16="http://schemas.microsoft.com/office/drawing/2014/main" id="{C9A4715A-8604-418F-940B-F8487A709F3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5780554" flipH="1">
            <a:off x="4424711" y="-2869889"/>
            <a:ext cx="12827102" cy="10090654"/>
          </a:xfrm>
          <a:prstGeom prst="rect">
            <a:avLst/>
          </a:prstGeom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13821F4A-36ED-4652-B62A-4F8F14C98F62}"/>
              </a:ext>
            </a:extLst>
          </p:cNvPr>
          <p:cNvSpPr txBox="1"/>
          <p:nvPr/>
        </p:nvSpPr>
        <p:spPr>
          <a:xfrm>
            <a:off x="637673" y="1063320"/>
            <a:ext cx="5342021" cy="47313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3600" i="1" dirty="0">
                <a:solidFill>
                  <a:schemeClr val="bg1"/>
                </a:solidFill>
                <a:latin typeface="+mj-lt"/>
              </a:rPr>
              <a:t>Sonhos não se tornam realidade só porque você os sonhou. É o trabalho duro que faz as coisas acontecerem. É o trabalho duro que faz as coisas mudarem.</a:t>
            </a:r>
          </a:p>
          <a:p>
            <a:pPr>
              <a:lnSpc>
                <a:spcPct val="130000"/>
              </a:lnSpc>
            </a:pPr>
            <a:endParaRPr lang="pt-BR" sz="2400" i="1" dirty="0">
              <a:solidFill>
                <a:schemeClr val="bg2"/>
              </a:solidFill>
              <a:latin typeface="+mj-lt"/>
            </a:endParaRPr>
          </a:p>
          <a:p>
            <a:pPr>
              <a:lnSpc>
                <a:spcPct val="130000"/>
              </a:lnSpc>
            </a:pPr>
            <a:r>
              <a:rPr lang="pt-BR" sz="1600" b="1" i="1" spc="-50" dirty="0">
                <a:solidFill>
                  <a:schemeClr val="bg1"/>
                </a:solidFill>
                <a:latin typeface="Exo 2.0" panose="00000500000000000000" pitchFamily="50" charset="0"/>
              </a:rPr>
              <a:t>Shonda Rhimes – </a:t>
            </a:r>
            <a:r>
              <a:rPr lang="pt-BR" sz="1600" i="1" spc="-50" dirty="0">
                <a:solidFill>
                  <a:schemeClr val="bg1"/>
                </a:solidFill>
                <a:latin typeface="Exo 2.0" panose="00000500000000000000" pitchFamily="50" charset="0"/>
              </a:rPr>
              <a:t>cineasta e produtora norte-americana</a:t>
            </a:r>
          </a:p>
        </p:txBody>
      </p:sp>
      <p:sp>
        <p:nvSpPr>
          <p:cNvPr id="25" name="Gráfico 8">
            <a:extLst>
              <a:ext uri="{FF2B5EF4-FFF2-40B4-BE49-F238E27FC236}">
                <a16:creationId xmlns:a16="http://schemas.microsoft.com/office/drawing/2014/main" id="{7B559F09-8D5B-4FA5-890A-31F948CFD0D9}"/>
              </a:ext>
            </a:extLst>
          </p:cNvPr>
          <p:cNvSpPr/>
          <p:nvPr/>
        </p:nvSpPr>
        <p:spPr>
          <a:xfrm rot="18597044" flipH="1">
            <a:off x="-3188240" y="470061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7C714550-FCFE-4215-83DB-2647CBE912E0}"/>
              </a:ext>
            </a:extLst>
          </p:cNvPr>
          <p:cNvSpPr txBox="1"/>
          <p:nvPr/>
        </p:nvSpPr>
        <p:spPr>
          <a:xfrm>
            <a:off x="335791" y="6181224"/>
            <a:ext cx="507171" cy="305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B1EA48-AE99-4102-B15A-1A3323D208F4}" type="slidenum">
              <a:rPr lang="pt-BR" sz="1400" smtClean="0">
                <a:solidFill>
                  <a:schemeClr val="bg2"/>
                </a:solidFill>
                <a:latin typeface="+mj-lt"/>
              </a:rPr>
              <a:pPr/>
              <a:t>54</a:t>
            </a:fld>
            <a:endParaRPr lang="pt-BR" sz="1400" dirty="0">
              <a:solidFill>
                <a:schemeClr val="bg2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4569338"/>
      </p:ext>
    </p:extLst>
  </p:cSld>
  <p:clrMapOvr>
    <a:masterClrMapping/>
  </p:clrMapOvr>
  <p:transition spd="slow">
    <p:wipe dir="r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Mulher posando para foto&#10;&#10;Descrição gerada automaticamente">
            <a:extLst>
              <a:ext uri="{FF2B5EF4-FFF2-40B4-BE49-F238E27FC236}">
                <a16:creationId xmlns:a16="http://schemas.microsoft.com/office/drawing/2014/main" id="{56A01AB8-881B-CA89-C946-C911FA82E60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7325"/>
          <a:stretch/>
        </p:blipFill>
        <p:spPr>
          <a:xfrm>
            <a:off x="0" y="-625032"/>
            <a:ext cx="6379029" cy="8874536"/>
          </a:xfrm>
          <a:prstGeom prst="rect">
            <a:avLst/>
          </a:prstGeom>
        </p:spPr>
      </p:pic>
      <p:sp>
        <p:nvSpPr>
          <p:cNvPr id="5" name="Gráfico 5">
            <a:extLst>
              <a:ext uri="{FF2B5EF4-FFF2-40B4-BE49-F238E27FC236}">
                <a16:creationId xmlns:a16="http://schemas.microsoft.com/office/drawing/2014/main" id="{946FA4AD-0EC7-44F5-B40E-F33485B3CB72}"/>
              </a:ext>
            </a:extLst>
          </p:cNvPr>
          <p:cNvSpPr/>
          <p:nvPr/>
        </p:nvSpPr>
        <p:spPr>
          <a:xfrm flipH="1">
            <a:off x="2317893" y="-625033"/>
            <a:ext cx="9898513" cy="8874536"/>
          </a:xfrm>
          <a:custGeom>
            <a:avLst/>
            <a:gdLst>
              <a:gd name="connsiteX0" fmla="*/ 8283838 w 11478748"/>
              <a:gd name="connsiteY0" fmla="*/ 4302756 h 6913639"/>
              <a:gd name="connsiteX1" fmla="*/ 10757892 w 11478748"/>
              <a:gd name="connsiteY1" fmla="*/ 6912676 h 6913639"/>
              <a:gd name="connsiteX2" fmla="*/ -1406 w 11478748"/>
              <a:gd name="connsiteY2" fmla="*/ 6912676 h 6913639"/>
              <a:gd name="connsiteX3" fmla="*/ -1406 w 11478748"/>
              <a:gd name="connsiteY3" fmla="*/ -964 h 6913639"/>
              <a:gd name="connsiteX4" fmla="*/ 11477343 w 11478748"/>
              <a:gd name="connsiteY4" fmla="*/ -964 h 6913639"/>
              <a:gd name="connsiteX5" fmla="*/ 8283838 w 11478748"/>
              <a:gd name="connsiteY5" fmla="*/ 4302756 h 6913639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4969042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3477126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204536 w 8013654"/>
              <a:gd name="connsiteY3" fmla="*/ 19404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44560 w 8038065"/>
              <a:gd name="connsiteY0" fmla="*/ 4303720 h 6913640"/>
              <a:gd name="connsiteX1" fmla="*/ 7318614 w 8038065"/>
              <a:gd name="connsiteY1" fmla="*/ 6913640 h 6913640"/>
              <a:gd name="connsiteX2" fmla="*/ 24411 w 8038065"/>
              <a:gd name="connsiteY2" fmla="*/ 6913640 h 6913640"/>
              <a:gd name="connsiteX3" fmla="*/ 347 w 8038065"/>
              <a:gd name="connsiteY3" fmla="*/ 0 h 6913640"/>
              <a:gd name="connsiteX4" fmla="*/ 8038065 w 8038065"/>
              <a:gd name="connsiteY4" fmla="*/ 0 h 6913640"/>
              <a:gd name="connsiteX5" fmla="*/ 4844560 w 8038065"/>
              <a:gd name="connsiteY5" fmla="*/ 4303720 h 6913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8065" h="6913640">
                <a:moveTo>
                  <a:pt x="4844560" y="4303720"/>
                </a:moveTo>
                <a:cubicBezTo>
                  <a:pt x="5516134" y="5306541"/>
                  <a:pt x="6353324" y="6189016"/>
                  <a:pt x="7318614" y="6913640"/>
                </a:cubicBezTo>
                <a:lnTo>
                  <a:pt x="24411" y="6913640"/>
                </a:lnTo>
                <a:cubicBezTo>
                  <a:pt x="28421" y="4609093"/>
                  <a:pt x="-3663" y="2304547"/>
                  <a:pt x="347" y="0"/>
                </a:cubicBezTo>
                <a:lnTo>
                  <a:pt x="8038065" y="0"/>
                </a:lnTo>
                <a:cubicBezTo>
                  <a:pt x="6751858" y="1256045"/>
                  <a:pt x="5673994" y="2708775"/>
                  <a:pt x="4844560" y="4303720"/>
                </a:cubicBezTo>
                <a:close/>
              </a:path>
            </a:pathLst>
          </a:custGeom>
          <a:solidFill>
            <a:srgbClr val="F06478"/>
          </a:solidFill>
          <a:ln w="12939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pic>
        <p:nvPicPr>
          <p:cNvPr id="9" name="Gráfico 8" hidden="1">
            <a:extLst>
              <a:ext uri="{FF2B5EF4-FFF2-40B4-BE49-F238E27FC236}">
                <a16:creationId xmlns:a16="http://schemas.microsoft.com/office/drawing/2014/main" id="{1FB67FC6-D1EE-4C4E-AC96-0FD99D0AF8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8793580A-ABFD-42EA-8AEF-A2CCC45221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915082">
            <a:off x="-3566504" y="-1731546"/>
            <a:ext cx="11198069" cy="8961678"/>
          </a:xfrm>
          <a:prstGeom prst="rect">
            <a:avLst/>
          </a:prstGeom>
        </p:spPr>
      </p:pic>
      <p:sp>
        <p:nvSpPr>
          <p:cNvPr id="13" name="Gráfico 8">
            <a:extLst>
              <a:ext uri="{FF2B5EF4-FFF2-40B4-BE49-F238E27FC236}">
                <a16:creationId xmlns:a16="http://schemas.microsoft.com/office/drawing/2014/main" id="{B546FB5B-1B01-4D8A-8879-037CE0414A68}"/>
              </a:ext>
            </a:extLst>
          </p:cNvPr>
          <p:cNvSpPr/>
          <p:nvPr/>
        </p:nvSpPr>
        <p:spPr>
          <a:xfrm rot="1974999">
            <a:off x="10954208" y="5279031"/>
            <a:ext cx="2203953" cy="277075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6CF72D7-0989-4366-8F25-F13C1EF597EC}"/>
              </a:ext>
            </a:extLst>
          </p:cNvPr>
          <p:cNvSpPr txBox="1"/>
          <p:nvPr/>
        </p:nvSpPr>
        <p:spPr>
          <a:xfrm>
            <a:off x="11405937" y="6181223"/>
            <a:ext cx="4188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 algn="r"/>
              <a:t>55</a:t>
            </a:fld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D3FC334A-FAE7-41A1-88B0-7CD9D4DA24E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345219" flipH="1">
            <a:off x="10781649" y="-2424941"/>
            <a:ext cx="2549071" cy="3061902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B69EC5ED-00B5-40FA-DB6B-74000F02B3CB}"/>
              </a:ext>
            </a:extLst>
          </p:cNvPr>
          <p:cNvSpPr txBox="1"/>
          <p:nvPr/>
        </p:nvSpPr>
        <p:spPr>
          <a:xfrm>
            <a:off x="6958210" y="2440389"/>
            <a:ext cx="4232304" cy="212365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xo 2.0 Extra Bold"/>
                <a:ea typeface="+mn-ea"/>
                <a:cs typeface="+mn-cs"/>
              </a:rPr>
              <a:t>Quer saber mais sobre o assunto?</a:t>
            </a:r>
            <a:endParaRPr lang="pt-BR" sz="2000" b="1" dirty="0">
              <a:solidFill>
                <a:schemeClr val="bg1"/>
              </a:solidFill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6376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ráfico 5">
            <a:extLst>
              <a:ext uri="{FF2B5EF4-FFF2-40B4-BE49-F238E27FC236}">
                <a16:creationId xmlns:a16="http://schemas.microsoft.com/office/drawing/2014/main" id="{DCB38DC5-327A-437E-AAA8-D4C390FE4358}"/>
              </a:ext>
            </a:extLst>
          </p:cNvPr>
          <p:cNvSpPr/>
          <p:nvPr/>
        </p:nvSpPr>
        <p:spPr>
          <a:xfrm flipH="1">
            <a:off x="-3" y="-12032"/>
            <a:ext cx="12191999" cy="6870032"/>
          </a:xfrm>
          <a:prstGeom prst="rect">
            <a:avLst/>
          </a:prstGeom>
          <a:gradFill flip="none" rotWithShape="1">
            <a:gsLst>
              <a:gs pos="50000">
                <a:schemeClr val="tx2"/>
              </a:gs>
              <a:gs pos="100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12939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22" name="Gráfico 3">
            <a:extLst>
              <a:ext uri="{FF2B5EF4-FFF2-40B4-BE49-F238E27FC236}">
                <a16:creationId xmlns:a16="http://schemas.microsoft.com/office/drawing/2014/main" id="{BF0F56F9-FAD6-4475-AF36-0F0B13730F32}"/>
              </a:ext>
            </a:extLst>
          </p:cNvPr>
          <p:cNvSpPr/>
          <p:nvPr/>
        </p:nvSpPr>
        <p:spPr>
          <a:xfrm rot="20513587" flipH="1">
            <a:off x="-3543206" y="-4096635"/>
            <a:ext cx="18429176" cy="14470476"/>
          </a:xfrm>
          <a:custGeom>
            <a:avLst/>
            <a:gdLst>
              <a:gd name="connsiteX0" fmla="*/ -1004 w 9121626"/>
              <a:gd name="connsiteY0" fmla="*/ 3692959 h 7162245"/>
              <a:gd name="connsiteX1" fmla="*/ 4011279 w 9121626"/>
              <a:gd name="connsiteY1" fmla="*/ 2277716 h 7162245"/>
              <a:gd name="connsiteX2" fmla="*/ 5025288 w 9121626"/>
              <a:gd name="connsiteY2" fmla="*/ 1849740 h 7162245"/>
              <a:gd name="connsiteX3" fmla="*/ 5025288 w 9121626"/>
              <a:gd name="connsiteY3" fmla="*/ 1849740 h 7162245"/>
              <a:gd name="connsiteX4" fmla="*/ 8213241 w 9121626"/>
              <a:gd name="connsiteY4" fmla="*/ 168227 h 7162245"/>
              <a:gd name="connsiteX5" fmla="*/ 8935444 w 9121626"/>
              <a:gd name="connsiteY5" fmla="*/ 67313 h 7162245"/>
              <a:gd name="connsiteX6" fmla="*/ 8852760 w 9121626"/>
              <a:gd name="connsiteY6" fmla="*/ 1574959 h 7162245"/>
              <a:gd name="connsiteX7" fmla="*/ 4328612 w 9121626"/>
              <a:gd name="connsiteY7" fmla="*/ 7161757 h 7162245"/>
              <a:gd name="connsiteX8" fmla="*/ 4328612 w 9121626"/>
              <a:gd name="connsiteY8" fmla="*/ 7161757 h 7162245"/>
              <a:gd name="connsiteX9" fmla="*/ 3856 w 9121626"/>
              <a:gd name="connsiteY9" fmla="*/ 3692959 h 7162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21626" h="7162245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pic>
        <p:nvPicPr>
          <p:cNvPr id="3" name="Gráfico 2" hidden="1">
            <a:extLst>
              <a:ext uri="{FF2B5EF4-FFF2-40B4-BE49-F238E27FC236}">
                <a16:creationId xmlns:a16="http://schemas.microsoft.com/office/drawing/2014/main" id="{33C24E69-A7B2-4582-95BB-BC90E2847A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E440154A-C8ED-438B-A82E-5E7CFC1A1683}"/>
              </a:ext>
            </a:extLst>
          </p:cNvPr>
          <p:cNvSpPr txBox="1"/>
          <p:nvPr/>
        </p:nvSpPr>
        <p:spPr>
          <a:xfrm>
            <a:off x="335791" y="6181223"/>
            <a:ext cx="4823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/>
              <a:t>56</a:t>
            </a:fld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Gráfico 3">
            <a:extLst>
              <a:ext uri="{FF2B5EF4-FFF2-40B4-BE49-F238E27FC236}">
                <a16:creationId xmlns:a16="http://schemas.microsoft.com/office/drawing/2014/main" id="{2B99C48F-1D77-4056-9F02-0244F576A2DB}"/>
              </a:ext>
            </a:extLst>
          </p:cNvPr>
          <p:cNvSpPr/>
          <p:nvPr/>
        </p:nvSpPr>
        <p:spPr>
          <a:xfrm rot="20836285" flipH="1">
            <a:off x="-3118593" y="-4205124"/>
            <a:ext cx="18429176" cy="14470476"/>
          </a:xfrm>
          <a:custGeom>
            <a:avLst/>
            <a:gdLst>
              <a:gd name="connsiteX0" fmla="*/ -1004 w 9121626"/>
              <a:gd name="connsiteY0" fmla="*/ 3692959 h 7162245"/>
              <a:gd name="connsiteX1" fmla="*/ 4011279 w 9121626"/>
              <a:gd name="connsiteY1" fmla="*/ 2277716 h 7162245"/>
              <a:gd name="connsiteX2" fmla="*/ 5025288 w 9121626"/>
              <a:gd name="connsiteY2" fmla="*/ 1849740 h 7162245"/>
              <a:gd name="connsiteX3" fmla="*/ 5025288 w 9121626"/>
              <a:gd name="connsiteY3" fmla="*/ 1849740 h 7162245"/>
              <a:gd name="connsiteX4" fmla="*/ 8213241 w 9121626"/>
              <a:gd name="connsiteY4" fmla="*/ 168227 h 7162245"/>
              <a:gd name="connsiteX5" fmla="*/ 8935444 w 9121626"/>
              <a:gd name="connsiteY5" fmla="*/ 67313 h 7162245"/>
              <a:gd name="connsiteX6" fmla="*/ 8852760 w 9121626"/>
              <a:gd name="connsiteY6" fmla="*/ 1574959 h 7162245"/>
              <a:gd name="connsiteX7" fmla="*/ 4328612 w 9121626"/>
              <a:gd name="connsiteY7" fmla="*/ 7161757 h 7162245"/>
              <a:gd name="connsiteX8" fmla="*/ 4328612 w 9121626"/>
              <a:gd name="connsiteY8" fmla="*/ 7161757 h 7162245"/>
              <a:gd name="connsiteX9" fmla="*/ 3856 w 9121626"/>
              <a:gd name="connsiteY9" fmla="*/ 3692959 h 7162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21626" h="7162245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0D715F6-2203-5080-1669-E5A222BEF5E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96"/>
          <a:stretch/>
        </p:blipFill>
        <p:spPr>
          <a:xfrm>
            <a:off x="4185816" y="2262292"/>
            <a:ext cx="1548000" cy="2314479"/>
          </a:xfrm>
          <a:prstGeom prst="rect">
            <a:avLst/>
          </a:prstGeom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E402068F-5AF4-45E2-89EF-809BFF4B8D61}"/>
              </a:ext>
            </a:extLst>
          </p:cNvPr>
          <p:cNvSpPr txBox="1"/>
          <p:nvPr/>
        </p:nvSpPr>
        <p:spPr>
          <a:xfrm>
            <a:off x="2190330" y="2241025"/>
            <a:ext cx="1750464" cy="19943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lnSpc>
                <a:spcPct val="130000"/>
              </a:lnSpc>
            </a:pPr>
            <a:r>
              <a:rPr lang="pt-BR" sz="1600" i="1" dirty="0">
                <a:solidFill>
                  <a:schemeClr val="tx2"/>
                </a:solidFill>
                <a:latin typeface="+mj-lt"/>
              </a:rPr>
              <a:t>Série</a:t>
            </a:r>
          </a:p>
          <a:p>
            <a:pPr>
              <a:lnSpc>
                <a:spcPct val="130000"/>
              </a:lnSpc>
            </a:pPr>
            <a:r>
              <a:rPr lang="pt-BR" sz="1600" b="1" spc="-50" dirty="0"/>
              <a:t>A</a:t>
            </a:r>
            <a:r>
              <a:rPr lang="pt-BR" sz="1600" spc="-50" dirty="0"/>
              <a:t> </a:t>
            </a:r>
            <a:r>
              <a:rPr lang="pt-BR" sz="1600" b="1" spc="-50" dirty="0"/>
              <a:t>vida e a história de Madam C. J. Walker </a:t>
            </a:r>
            <a:r>
              <a:rPr lang="pt-BR" sz="1600" spc="-50" dirty="0"/>
              <a:t>– (2020). Netflix.</a:t>
            </a:r>
          </a:p>
          <a:p>
            <a:pPr>
              <a:lnSpc>
                <a:spcPct val="130000"/>
              </a:lnSpc>
            </a:pPr>
            <a:endParaRPr lang="pt-BR" sz="1600" b="1" i="1" spc="-50" dirty="0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EF535082-4073-403B-A427-2AD36733F976}"/>
              </a:ext>
            </a:extLst>
          </p:cNvPr>
          <p:cNvSpPr txBox="1"/>
          <p:nvPr/>
        </p:nvSpPr>
        <p:spPr>
          <a:xfrm>
            <a:off x="9815203" y="2145128"/>
            <a:ext cx="1848729" cy="2314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lnSpc>
                <a:spcPct val="130000"/>
              </a:lnSpc>
            </a:pPr>
            <a:r>
              <a:rPr lang="pt-BR" sz="1600" i="1" dirty="0">
                <a:solidFill>
                  <a:schemeClr val="tx2"/>
                </a:solidFill>
                <a:latin typeface="+mj-lt"/>
              </a:rPr>
              <a:t>Livro</a:t>
            </a:r>
          </a:p>
          <a:p>
            <a:pPr>
              <a:lnSpc>
                <a:spcPct val="130000"/>
              </a:lnSpc>
            </a:pPr>
            <a:r>
              <a:rPr lang="pt-BR" sz="1600" b="1" dirty="0"/>
              <a:t>Business Model Generation </a:t>
            </a:r>
            <a:r>
              <a:rPr lang="pt-BR" sz="1600" dirty="0"/>
              <a:t>–</a:t>
            </a:r>
            <a:br>
              <a:rPr lang="pt-BR" sz="1600" dirty="0"/>
            </a:br>
            <a:r>
              <a:rPr lang="pt-BR" sz="1600" dirty="0"/>
              <a:t>A. Osterwalder e Y. Pigneur (2019). John Wiley and Sons. </a:t>
            </a:r>
            <a:endParaRPr lang="pt-BR" sz="1600" b="1" i="1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FD2E88FD-BA6C-4120-B851-338AD92A38DC}"/>
              </a:ext>
            </a:extLst>
          </p:cNvPr>
          <p:cNvSpPr txBox="1"/>
          <p:nvPr/>
        </p:nvSpPr>
        <p:spPr>
          <a:xfrm>
            <a:off x="5986461" y="2241025"/>
            <a:ext cx="1445697" cy="135421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lnSpc>
                <a:spcPct val="130000"/>
              </a:lnSpc>
            </a:pPr>
            <a:r>
              <a:rPr lang="pt-BR" sz="1600" i="1" dirty="0">
                <a:solidFill>
                  <a:schemeClr val="tx2"/>
                </a:solidFill>
                <a:latin typeface="+mj-lt"/>
              </a:rPr>
              <a:t>Aplicativo</a:t>
            </a:r>
          </a:p>
          <a:p>
            <a:pPr>
              <a:lnSpc>
                <a:spcPct val="130000"/>
              </a:lnSpc>
            </a:pPr>
            <a:r>
              <a:rPr lang="pt-BR" sz="1600" b="1" dirty="0"/>
              <a:t>Meu SEBRAE </a:t>
            </a:r>
            <a:r>
              <a:rPr lang="pt-BR" sz="1600" dirty="0"/>
              <a:t>– Sebrae.</a:t>
            </a:r>
          </a:p>
          <a:p>
            <a:pPr>
              <a:lnSpc>
                <a:spcPct val="130000"/>
              </a:lnSpc>
            </a:pPr>
            <a:endParaRPr lang="pt-BR" sz="1600" b="1" i="1" dirty="0"/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11064C75-4E09-4FAA-8F3D-3F041B51C6B3}"/>
              </a:ext>
            </a:extLst>
          </p:cNvPr>
          <p:cNvSpPr txBox="1"/>
          <p:nvPr/>
        </p:nvSpPr>
        <p:spPr>
          <a:xfrm>
            <a:off x="2539937" y="802933"/>
            <a:ext cx="7112127" cy="7622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30000"/>
              </a:lnSpc>
              <a:spcBef>
                <a:spcPts val="1400"/>
              </a:spcBef>
            </a:pPr>
            <a:r>
              <a:rPr lang="pt-BR" sz="3600" b="1" i="1" dirty="0">
                <a:solidFill>
                  <a:schemeClr val="tx2"/>
                </a:solidFill>
                <a:latin typeface="+mj-lt"/>
              </a:rPr>
              <a:t>Sugestões complementares</a:t>
            </a:r>
            <a:endParaRPr lang="pt-BR" sz="2400" b="1" dirty="0">
              <a:solidFill>
                <a:schemeClr val="tx2"/>
              </a:solidFill>
            </a:endParaRPr>
          </a:p>
        </p:txBody>
      </p:sp>
      <p:pic>
        <p:nvPicPr>
          <p:cNvPr id="4" name="Picture 2" descr="Self Made (série de televisão) – Wikipédia, a enciclopédia livre">
            <a:extLst>
              <a:ext uri="{FF2B5EF4-FFF2-40B4-BE49-F238E27FC236}">
                <a16:creationId xmlns:a16="http://schemas.microsoft.com/office/drawing/2014/main" id="{432C045E-ACE1-A32F-4E4A-1C1DE546D7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47" y="2262292"/>
            <a:ext cx="1546808" cy="2293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Business Model Canvas - BMC - 10 dicas para startups">
            <a:extLst>
              <a:ext uri="{FF2B5EF4-FFF2-40B4-BE49-F238E27FC236}">
                <a16:creationId xmlns:a16="http://schemas.microsoft.com/office/drawing/2014/main" id="{C7239036-3D3E-97F5-E7BE-07CB779C57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12" t="11703" r="10915" b="11071"/>
          <a:stretch/>
        </p:blipFill>
        <p:spPr bwMode="auto">
          <a:xfrm>
            <a:off x="7618445" y="2264967"/>
            <a:ext cx="1916354" cy="1505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E2A67D8-5D31-D509-D45D-6040889E91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1927" y="4733402"/>
            <a:ext cx="1118385" cy="111838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BC15AEBD-C5F6-57C4-268E-464B42ED29D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00623" y="4735312"/>
            <a:ext cx="1118385" cy="111838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D98BF623-ADC6-4353-83FB-0CDEE3BC22F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7429" y="4733401"/>
            <a:ext cx="1118385" cy="111838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1430586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Pessoas sentadas em frente a computador&#10;&#10;Descrição gerada automaticamente">
            <a:extLst>
              <a:ext uri="{FF2B5EF4-FFF2-40B4-BE49-F238E27FC236}">
                <a16:creationId xmlns:a16="http://schemas.microsoft.com/office/drawing/2014/main" id="{08412EA7-8E7A-2152-337B-EC96FC514A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4367" y="0"/>
            <a:ext cx="10308783" cy="6870035"/>
          </a:xfrm>
          <a:prstGeom prst="rect">
            <a:avLst/>
          </a:prstGeom>
        </p:spPr>
      </p:pic>
      <p:sp>
        <p:nvSpPr>
          <p:cNvPr id="5" name="Gráfico 5">
            <a:extLst>
              <a:ext uri="{FF2B5EF4-FFF2-40B4-BE49-F238E27FC236}">
                <a16:creationId xmlns:a16="http://schemas.microsoft.com/office/drawing/2014/main" id="{946FA4AD-0EC7-44F5-B40E-F33485B3CB72}"/>
              </a:ext>
            </a:extLst>
          </p:cNvPr>
          <p:cNvSpPr/>
          <p:nvPr/>
        </p:nvSpPr>
        <p:spPr>
          <a:xfrm>
            <a:off x="-109943" y="0"/>
            <a:ext cx="8038065" cy="6858962"/>
          </a:xfrm>
          <a:custGeom>
            <a:avLst/>
            <a:gdLst>
              <a:gd name="connsiteX0" fmla="*/ 8283838 w 11478748"/>
              <a:gd name="connsiteY0" fmla="*/ 4302756 h 6913639"/>
              <a:gd name="connsiteX1" fmla="*/ 10757892 w 11478748"/>
              <a:gd name="connsiteY1" fmla="*/ 6912676 h 6913639"/>
              <a:gd name="connsiteX2" fmla="*/ -1406 w 11478748"/>
              <a:gd name="connsiteY2" fmla="*/ 6912676 h 6913639"/>
              <a:gd name="connsiteX3" fmla="*/ -1406 w 11478748"/>
              <a:gd name="connsiteY3" fmla="*/ -964 h 6913639"/>
              <a:gd name="connsiteX4" fmla="*/ 11477343 w 11478748"/>
              <a:gd name="connsiteY4" fmla="*/ -964 h 6913639"/>
              <a:gd name="connsiteX5" fmla="*/ 8283838 w 11478748"/>
              <a:gd name="connsiteY5" fmla="*/ 4302756 h 6913639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4969042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3477126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204536 w 8013654"/>
              <a:gd name="connsiteY3" fmla="*/ 19404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44560 w 8038065"/>
              <a:gd name="connsiteY0" fmla="*/ 4303720 h 6913640"/>
              <a:gd name="connsiteX1" fmla="*/ 7318614 w 8038065"/>
              <a:gd name="connsiteY1" fmla="*/ 6913640 h 6913640"/>
              <a:gd name="connsiteX2" fmla="*/ 24411 w 8038065"/>
              <a:gd name="connsiteY2" fmla="*/ 6913640 h 6913640"/>
              <a:gd name="connsiteX3" fmla="*/ 347 w 8038065"/>
              <a:gd name="connsiteY3" fmla="*/ 0 h 6913640"/>
              <a:gd name="connsiteX4" fmla="*/ 8038065 w 8038065"/>
              <a:gd name="connsiteY4" fmla="*/ 0 h 6913640"/>
              <a:gd name="connsiteX5" fmla="*/ 4844560 w 8038065"/>
              <a:gd name="connsiteY5" fmla="*/ 4303720 h 6913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8065" h="6913640">
                <a:moveTo>
                  <a:pt x="4844560" y="4303720"/>
                </a:moveTo>
                <a:cubicBezTo>
                  <a:pt x="5516134" y="5306541"/>
                  <a:pt x="6353324" y="6189016"/>
                  <a:pt x="7318614" y="6913640"/>
                </a:cubicBezTo>
                <a:lnTo>
                  <a:pt x="24411" y="6913640"/>
                </a:lnTo>
                <a:cubicBezTo>
                  <a:pt x="28421" y="4609093"/>
                  <a:pt x="-3663" y="2304547"/>
                  <a:pt x="347" y="0"/>
                </a:cubicBezTo>
                <a:lnTo>
                  <a:pt x="8038065" y="0"/>
                </a:lnTo>
                <a:cubicBezTo>
                  <a:pt x="6751858" y="1256045"/>
                  <a:pt x="5673994" y="2708775"/>
                  <a:pt x="4844560" y="4303720"/>
                </a:cubicBezTo>
                <a:close/>
              </a:path>
            </a:pathLst>
          </a:custGeom>
          <a:solidFill>
            <a:srgbClr val="F06478"/>
          </a:solidFill>
          <a:ln w="12939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pic>
        <p:nvPicPr>
          <p:cNvPr id="9" name="Gráfico 8" hidden="1">
            <a:extLst>
              <a:ext uri="{FF2B5EF4-FFF2-40B4-BE49-F238E27FC236}">
                <a16:creationId xmlns:a16="http://schemas.microsoft.com/office/drawing/2014/main" id="{1FB67FC6-D1EE-4C4E-AC96-0FD99D0AF8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8793580A-ABFD-42EA-8AEF-A2CCC45221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3877853" flipH="1">
            <a:off x="3513058" y="-515241"/>
            <a:ext cx="11198069" cy="8809148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D6849553-3267-4704-9B97-6392A31E2DFF}"/>
              </a:ext>
            </a:extLst>
          </p:cNvPr>
          <p:cNvSpPr txBox="1"/>
          <p:nvPr/>
        </p:nvSpPr>
        <p:spPr>
          <a:xfrm>
            <a:off x="706126" y="2204621"/>
            <a:ext cx="4322787" cy="2123658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pt-BR" sz="4400" i="1" dirty="0">
                <a:solidFill>
                  <a:schemeClr val="bg1"/>
                </a:solidFill>
                <a:latin typeface="+mj-lt"/>
              </a:rPr>
              <a:t>Bons negócios e até a próxima!</a:t>
            </a:r>
            <a:endParaRPr lang="pt-BR" sz="4400" i="1" dirty="0">
              <a:solidFill>
                <a:schemeClr val="bg1"/>
              </a:solidFill>
            </a:endParaRPr>
          </a:p>
        </p:txBody>
      </p:sp>
      <p:sp>
        <p:nvSpPr>
          <p:cNvPr id="13" name="Gráfico 8">
            <a:extLst>
              <a:ext uri="{FF2B5EF4-FFF2-40B4-BE49-F238E27FC236}">
                <a16:creationId xmlns:a16="http://schemas.microsoft.com/office/drawing/2014/main" id="{B546FB5B-1B01-4D8A-8879-037CE0414A68}"/>
              </a:ext>
            </a:extLst>
          </p:cNvPr>
          <p:cNvSpPr/>
          <p:nvPr/>
        </p:nvSpPr>
        <p:spPr>
          <a:xfrm rot="19625001" flipH="1">
            <a:off x="-1100208" y="5279031"/>
            <a:ext cx="2203953" cy="277075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6CF72D7-0989-4366-8F25-F13C1EF597EC}"/>
              </a:ext>
            </a:extLst>
          </p:cNvPr>
          <p:cNvSpPr txBox="1"/>
          <p:nvPr/>
        </p:nvSpPr>
        <p:spPr>
          <a:xfrm>
            <a:off x="367247" y="6181223"/>
            <a:ext cx="4044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/>
              <a:t>57</a:t>
            </a:fld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D3FC334A-FAE7-41A1-88B0-7CD9D4DA24E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9254781">
            <a:off x="-903254" y="-1641605"/>
            <a:ext cx="2549071" cy="306190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1917554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Agrupar 24">
            <a:extLst>
              <a:ext uri="{FF2B5EF4-FFF2-40B4-BE49-F238E27FC236}">
                <a16:creationId xmlns:a16="http://schemas.microsoft.com/office/drawing/2014/main" id="{2C50EF82-409D-4D2E-9336-0111447C9013}"/>
              </a:ext>
            </a:extLst>
          </p:cNvPr>
          <p:cNvGrpSpPr/>
          <p:nvPr/>
        </p:nvGrpSpPr>
        <p:grpSpPr>
          <a:xfrm>
            <a:off x="0" y="-6083"/>
            <a:ext cx="12192000" cy="6864083"/>
            <a:chOff x="0" y="-6083"/>
            <a:chExt cx="12192000" cy="6864083"/>
          </a:xfrm>
        </p:grpSpPr>
        <p:pic>
          <p:nvPicPr>
            <p:cNvPr id="26" name="Imagem 25" descr="Padrão do plano de fundo&#10;&#10;Descrição gerada automaticamente">
              <a:extLst>
                <a:ext uri="{FF2B5EF4-FFF2-40B4-BE49-F238E27FC236}">
                  <a16:creationId xmlns:a16="http://schemas.microsoft.com/office/drawing/2014/main" id="{D3CED3BA-9C67-4152-978D-BC39F906E8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99963" y="-6083"/>
              <a:ext cx="7092037" cy="6858000"/>
            </a:xfrm>
            <a:prstGeom prst="rect">
              <a:avLst/>
            </a:prstGeom>
          </p:spPr>
        </p:pic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AB2A17D0-70CE-4F4D-836A-32A554001F2D}"/>
                </a:ext>
              </a:extLst>
            </p:cNvPr>
            <p:cNvSpPr/>
            <p:nvPr/>
          </p:nvSpPr>
          <p:spPr>
            <a:xfrm>
              <a:off x="0" y="-6083"/>
              <a:ext cx="12192000" cy="6864083"/>
            </a:xfrm>
            <a:prstGeom prst="rect">
              <a:avLst/>
            </a:prstGeom>
            <a:gradFill>
              <a:gsLst>
                <a:gs pos="50000">
                  <a:schemeClr val="bg1"/>
                </a:gs>
                <a:gs pos="100000">
                  <a:schemeClr val="tx1">
                    <a:lumMod val="20000"/>
                    <a:lumOff val="80000"/>
                    <a:alpha val="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pic>
        <p:nvPicPr>
          <p:cNvPr id="24" name="Gráfico 23" hidden="1">
            <a:extLst>
              <a:ext uri="{FF2B5EF4-FFF2-40B4-BE49-F238E27FC236}">
                <a16:creationId xmlns:a16="http://schemas.microsoft.com/office/drawing/2014/main" id="{4D7B3302-498B-4078-84CD-B61A3685A5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grpSp>
        <p:nvGrpSpPr>
          <p:cNvPr id="23" name="Agrupar 22">
            <a:extLst>
              <a:ext uri="{FF2B5EF4-FFF2-40B4-BE49-F238E27FC236}">
                <a16:creationId xmlns:a16="http://schemas.microsoft.com/office/drawing/2014/main" id="{0B7A6C00-53C5-483A-8C27-1230F75AC58C}"/>
              </a:ext>
            </a:extLst>
          </p:cNvPr>
          <p:cNvGrpSpPr/>
          <p:nvPr/>
        </p:nvGrpSpPr>
        <p:grpSpPr>
          <a:xfrm>
            <a:off x="5091505" y="2895734"/>
            <a:ext cx="2008990" cy="1066532"/>
            <a:chOff x="4776821" y="2728911"/>
            <a:chExt cx="2642845" cy="1403033"/>
          </a:xfrm>
        </p:grpSpPr>
        <p:sp>
          <p:nvSpPr>
            <p:cNvPr id="5" name="Forma Livre: Forma 4">
              <a:extLst>
                <a:ext uri="{FF2B5EF4-FFF2-40B4-BE49-F238E27FC236}">
                  <a16:creationId xmlns:a16="http://schemas.microsoft.com/office/drawing/2014/main" id="{680E8B64-9736-437D-9315-C802EF07FB73}"/>
                </a:ext>
              </a:extLst>
            </p:cNvPr>
            <p:cNvSpPr/>
            <p:nvPr/>
          </p:nvSpPr>
          <p:spPr>
            <a:xfrm>
              <a:off x="5798247" y="3219735"/>
              <a:ext cx="187833" cy="255746"/>
            </a:xfrm>
            <a:custGeom>
              <a:avLst/>
              <a:gdLst>
                <a:gd name="connsiteX0" fmla="*/ 156401 w 187833"/>
                <a:gd name="connsiteY0" fmla="*/ 156305 h 255746"/>
                <a:gd name="connsiteX1" fmla="*/ 55626 w 187833"/>
                <a:gd name="connsiteY1" fmla="*/ 156305 h 255746"/>
                <a:gd name="connsiteX2" fmla="*/ 42005 w 187833"/>
                <a:gd name="connsiteY2" fmla="*/ 255746 h 255746"/>
                <a:gd name="connsiteX3" fmla="*/ 0 w 187833"/>
                <a:gd name="connsiteY3" fmla="*/ 255746 h 255746"/>
                <a:gd name="connsiteX4" fmla="*/ 34766 w 187833"/>
                <a:gd name="connsiteY4" fmla="*/ 0 h 255746"/>
                <a:gd name="connsiteX5" fmla="*/ 187833 w 187833"/>
                <a:gd name="connsiteY5" fmla="*/ 0 h 255746"/>
                <a:gd name="connsiteX6" fmla="*/ 182690 w 187833"/>
                <a:gd name="connsiteY6" fmla="*/ 37243 h 255746"/>
                <a:gd name="connsiteX7" fmla="*/ 71628 w 187833"/>
                <a:gd name="connsiteY7" fmla="*/ 37243 h 255746"/>
                <a:gd name="connsiteX8" fmla="*/ 60770 w 187833"/>
                <a:gd name="connsiteY8" fmla="*/ 118682 h 255746"/>
                <a:gd name="connsiteX9" fmla="*/ 161544 w 187833"/>
                <a:gd name="connsiteY9" fmla="*/ 118682 h 255746"/>
                <a:gd name="connsiteX10" fmla="*/ 156401 w 187833"/>
                <a:gd name="connsiteY10" fmla="*/ 156305 h 255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7833" h="255746">
                  <a:moveTo>
                    <a:pt x="156401" y="156305"/>
                  </a:moveTo>
                  <a:lnTo>
                    <a:pt x="55626" y="156305"/>
                  </a:lnTo>
                  <a:lnTo>
                    <a:pt x="42005" y="255746"/>
                  </a:lnTo>
                  <a:lnTo>
                    <a:pt x="0" y="255746"/>
                  </a:lnTo>
                  <a:lnTo>
                    <a:pt x="34766" y="0"/>
                  </a:lnTo>
                  <a:lnTo>
                    <a:pt x="187833" y="0"/>
                  </a:lnTo>
                  <a:lnTo>
                    <a:pt x="182690" y="37243"/>
                  </a:lnTo>
                  <a:lnTo>
                    <a:pt x="71628" y="37243"/>
                  </a:lnTo>
                  <a:lnTo>
                    <a:pt x="60770" y="118682"/>
                  </a:lnTo>
                  <a:lnTo>
                    <a:pt x="161544" y="118682"/>
                  </a:lnTo>
                  <a:lnTo>
                    <a:pt x="156401" y="156305"/>
                  </a:lnTo>
                  <a:close/>
                </a:path>
              </a:pathLst>
            </a:custGeom>
            <a:solidFill>
              <a:srgbClr val="39B54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6" name="Forma Livre: Forma 5">
              <a:extLst>
                <a:ext uri="{FF2B5EF4-FFF2-40B4-BE49-F238E27FC236}">
                  <a16:creationId xmlns:a16="http://schemas.microsoft.com/office/drawing/2014/main" id="{820CEB95-AAD7-40D2-A948-9C71D90E818F}"/>
                </a:ext>
              </a:extLst>
            </p:cNvPr>
            <p:cNvSpPr/>
            <p:nvPr/>
          </p:nvSpPr>
          <p:spPr>
            <a:xfrm>
              <a:off x="5986234" y="3305269"/>
              <a:ext cx="171963" cy="173257"/>
            </a:xfrm>
            <a:custGeom>
              <a:avLst/>
              <a:gdLst>
                <a:gd name="connsiteX0" fmla="*/ 171682 w 171963"/>
                <a:gd name="connsiteY0" fmla="*/ -52 h 173257"/>
                <a:gd name="connsiteX1" fmla="*/ 154822 w 171963"/>
                <a:gd name="connsiteY1" fmla="*/ 121106 h 173257"/>
                <a:gd name="connsiteX2" fmla="*/ 169681 w 171963"/>
                <a:gd name="connsiteY2" fmla="*/ 145395 h 173257"/>
                <a:gd name="connsiteX3" fmla="*/ 166633 w 171963"/>
                <a:gd name="connsiteY3" fmla="*/ 170446 h 173257"/>
                <a:gd name="connsiteX4" fmla="*/ 119008 w 171963"/>
                <a:gd name="connsiteY4" fmla="*/ 141871 h 173257"/>
                <a:gd name="connsiteX5" fmla="*/ 54048 w 171963"/>
                <a:gd name="connsiteY5" fmla="*/ 172160 h 173257"/>
                <a:gd name="connsiteX6" fmla="*/ 898 w 171963"/>
                <a:gd name="connsiteY6" fmla="*/ 97865 h 173257"/>
                <a:gd name="connsiteX7" fmla="*/ 14233 w 171963"/>
                <a:gd name="connsiteY7" fmla="*/ -433 h 173257"/>
                <a:gd name="connsiteX8" fmla="*/ 53381 w 171963"/>
                <a:gd name="connsiteY8" fmla="*/ -433 h 173257"/>
                <a:gd name="connsiteX9" fmla="*/ 39665 w 171963"/>
                <a:gd name="connsiteY9" fmla="*/ 97865 h 173257"/>
                <a:gd name="connsiteX10" fmla="*/ 70431 w 171963"/>
                <a:gd name="connsiteY10" fmla="*/ 141490 h 173257"/>
                <a:gd name="connsiteX11" fmla="*/ 119485 w 171963"/>
                <a:gd name="connsiteY11" fmla="*/ 96817 h 173257"/>
                <a:gd name="connsiteX12" fmla="*/ 132915 w 171963"/>
                <a:gd name="connsiteY12" fmla="*/ -433 h 173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1963" h="173257">
                  <a:moveTo>
                    <a:pt x="171682" y="-52"/>
                  </a:moveTo>
                  <a:lnTo>
                    <a:pt x="154822" y="121106"/>
                  </a:lnTo>
                  <a:cubicBezTo>
                    <a:pt x="152156" y="141871"/>
                    <a:pt x="153298" y="146824"/>
                    <a:pt x="169681" y="145395"/>
                  </a:cubicBezTo>
                  <a:lnTo>
                    <a:pt x="166633" y="170446"/>
                  </a:lnTo>
                  <a:cubicBezTo>
                    <a:pt x="144726" y="173970"/>
                    <a:pt x="113770" y="178828"/>
                    <a:pt x="119008" y="141871"/>
                  </a:cubicBezTo>
                  <a:cubicBezTo>
                    <a:pt x="103864" y="162292"/>
                    <a:pt x="79432" y="173684"/>
                    <a:pt x="54048" y="172160"/>
                  </a:cubicBezTo>
                  <a:cubicBezTo>
                    <a:pt x="6899" y="172160"/>
                    <a:pt x="-4340" y="140061"/>
                    <a:pt x="898" y="97865"/>
                  </a:cubicBezTo>
                  <a:lnTo>
                    <a:pt x="14233" y="-433"/>
                  </a:lnTo>
                  <a:lnTo>
                    <a:pt x="53381" y="-433"/>
                  </a:lnTo>
                  <a:lnTo>
                    <a:pt x="39665" y="97865"/>
                  </a:lnTo>
                  <a:cubicBezTo>
                    <a:pt x="35760" y="124916"/>
                    <a:pt x="47857" y="141490"/>
                    <a:pt x="70431" y="141490"/>
                  </a:cubicBezTo>
                  <a:cubicBezTo>
                    <a:pt x="95777" y="141280"/>
                    <a:pt x="116913" y="122040"/>
                    <a:pt x="119485" y="96817"/>
                  </a:cubicBezTo>
                  <a:lnTo>
                    <a:pt x="132915" y="-433"/>
                  </a:lnTo>
                  <a:close/>
                </a:path>
              </a:pathLst>
            </a:custGeom>
            <a:solidFill>
              <a:srgbClr val="39B54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7" name="Forma Livre: Forma 6">
              <a:extLst>
                <a:ext uri="{FF2B5EF4-FFF2-40B4-BE49-F238E27FC236}">
                  <a16:creationId xmlns:a16="http://schemas.microsoft.com/office/drawing/2014/main" id="{0ADB473C-F126-4F1B-A878-04BDEF91ECCE}"/>
                </a:ext>
              </a:extLst>
            </p:cNvPr>
            <p:cNvSpPr/>
            <p:nvPr/>
          </p:nvSpPr>
          <p:spPr>
            <a:xfrm>
              <a:off x="6195345" y="3301610"/>
              <a:ext cx="182689" cy="175535"/>
            </a:xfrm>
            <a:custGeom>
              <a:avLst/>
              <a:gdLst>
                <a:gd name="connsiteX0" fmla="*/ 2671 w 182689"/>
                <a:gd name="connsiteY0" fmla="*/ 2845 h 175535"/>
                <a:gd name="connsiteX1" fmla="*/ 53439 w 182689"/>
                <a:gd name="connsiteY1" fmla="*/ 31420 h 175535"/>
                <a:gd name="connsiteX2" fmla="*/ 116018 w 182689"/>
                <a:gd name="connsiteY2" fmla="*/ -393 h 175535"/>
                <a:gd name="connsiteX3" fmla="*/ 173168 w 182689"/>
                <a:gd name="connsiteY3" fmla="*/ 72187 h 175535"/>
                <a:gd name="connsiteX4" fmla="*/ 164691 w 182689"/>
                <a:gd name="connsiteY4" fmla="*/ 132766 h 175535"/>
                <a:gd name="connsiteX5" fmla="*/ 182408 w 182689"/>
                <a:gd name="connsiteY5" fmla="*/ 148292 h 175535"/>
                <a:gd name="connsiteX6" fmla="*/ 178978 w 182689"/>
                <a:gd name="connsiteY6" fmla="*/ 172581 h 175535"/>
                <a:gd name="connsiteX7" fmla="*/ 126782 w 182689"/>
                <a:gd name="connsiteY7" fmla="*/ 134481 h 175535"/>
                <a:gd name="connsiteX8" fmla="*/ 134878 w 182689"/>
                <a:gd name="connsiteY8" fmla="*/ 73901 h 175535"/>
                <a:gd name="connsiteX9" fmla="*/ 100302 w 182689"/>
                <a:gd name="connsiteY9" fmla="*/ 30944 h 175535"/>
                <a:gd name="connsiteX10" fmla="*/ 51439 w 182689"/>
                <a:gd name="connsiteY10" fmla="*/ 74949 h 175535"/>
                <a:gd name="connsiteX11" fmla="*/ 37818 w 182689"/>
                <a:gd name="connsiteY11" fmla="*/ 173533 h 175535"/>
                <a:gd name="connsiteX12" fmla="*/ -282 w 182689"/>
                <a:gd name="connsiteY12" fmla="*/ 173533 h 175535"/>
                <a:gd name="connsiteX13" fmla="*/ 15815 w 182689"/>
                <a:gd name="connsiteY13" fmla="*/ 55518 h 175535"/>
                <a:gd name="connsiteX14" fmla="*/ -91 w 182689"/>
                <a:gd name="connsiteY14" fmla="*/ 27705 h 175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2689" h="175535">
                  <a:moveTo>
                    <a:pt x="2671" y="2845"/>
                  </a:moveTo>
                  <a:cubicBezTo>
                    <a:pt x="31246" y="-3822"/>
                    <a:pt x="56963" y="2845"/>
                    <a:pt x="53439" y="31420"/>
                  </a:cubicBezTo>
                  <a:cubicBezTo>
                    <a:pt x="67470" y="10789"/>
                    <a:pt x="91082" y="-1213"/>
                    <a:pt x="116018" y="-393"/>
                  </a:cubicBezTo>
                  <a:cubicBezTo>
                    <a:pt x="162500" y="-393"/>
                    <a:pt x="179550" y="29896"/>
                    <a:pt x="173168" y="72187"/>
                  </a:cubicBezTo>
                  <a:lnTo>
                    <a:pt x="164691" y="132766"/>
                  </a:lnTo>
                  <a:cubicBezTo>
                    <a:pt x="162881" y="145434"/>
                    <a:pt x="166025" y="150006"/>
                    <a:pt x="182408" y="148292"/>
                  </a:cubicBezTo>
                  <a:lnTo>
                    <a:pt x="178978" y="172581"/>
                  </a:lnTo>
                  <a:cubicBezTo>
                    <a:pt x="145355" y="179248"/>
                    <a:pt x="121828" y="174676"/>
                    <a:pt x="126782" y="134481"/>
                  </a:cubicBezTo>
                  <a:lnTo>
                    <a:pt x="134878" y="73901"/>
                  </a:lnTo>
                  <a:cubicBezTo>
                    <a:pt x="138497" y="47136"/>
                    <a:pt x="123162" y="30944"/>
                    <a:pt x="100302" y="30944"/>
                  </a:cubicBezTo>
                  <a:cubicBezTo>
                    <a:pt x="75051" y="30687"/>
                    <a:pt x="53810" y="49813"/>
                    <a:pt x="51439" y="74949"/>
                  </a:cubicBezTo>
                  <a:lnTo>
                    <a:pt x="37818" y="173533"/>
                  </a:lnTo>
                  <a:lnTo>
                    <a:pt x="-282" y="173533"/>
                  </a:lnTo>
                  <a:lnTo>
                    <a:pt x="15815" y="55518"/>
                  </a:lnTo>
                  <a:cubicBezTo>
                    <a:pt x="18673" y="33039"/>
                    <a:pt x="20959" y="25991"/>
                    <a:pt x="-91" y="27705"/>
                  </a:cubicBezTo>
                  <a:close/>
                </a:path>
              </a:pathLst>
            </a:custGeom>
            <a:solidFill>
              <a:srgbClr val="39B54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8" name="Forma Livre: Forma 7">
              <a:extLst>
                <a:ext uri="{FF2B5EF4-FFF2-40B4-BE49-F238E27FC236}">
                  <a16:creationId xmlns:a16="http://schemas.microsoft.com/office/drawing/2014/main" id="{99FAAAFE-A802-46DC-9B98-28790AFAB240}"/>
                </a:ext>
              </a:extLst>
            </p:cNvPr>
            <p:cNvSpPr/>
            <p:nvPr/>
          </p:nvSpPr>
          <p:spPr>
            <a:xfrm>
              <a:off x="6405877" y="3218592"/>
              <a:ext cx="191518" cy="259748"/>
            </a:xfrm>
            <a:custGeom>
              <a:avLst/>
              <a:gdLst>
                <a:gd name="connsiteX0" fmla="*/ 191236 w 191518"/>
                <a:gd name="connsiteY0" fmla="*/ -433 h 259748"/>
                <a:gd name="connsiteX1" fmla="*/ 161233 w 191518"/>
                <a:gd name="connsiteY1" fmla="*/ 215975 h 259748"/>
                <a:gd name="connsiteX2" fmla="*/ 177425 w 191518"/>
                <a:gd name="connsiteY2" fmla="*/ 229787 h 259748"/>
                <a:gd name="connsiteX3" fmla="*/ 173806 w 191518"/>
                <a:gd name="connsiteY3" fmla="*/ 255790 h 259748"/>
                <a:gd name="connsiteX4" fmla="*/ 128085 w 191518"/>
                <a:gd name="connsiteY4" fmla="*/ 229405 h 259748"/>
                <a:gd name="connsiteX5" fmla="*/ 128943 w 191518"/>
                <a:gd name="connsiteY5" fmla="*/ 222357 h 259748"/>
                <a:gd name="connsiteX6" fmla="*/ 65602 w 191518"/>
                <a:gd name="connsiteY6" fmla="*/ 259314 h 259748"/>
                <a:gd name="connsiteX7" fmla="*/ 1022 w 191518"/>
                <a:gd name="connsiteY7" fmla="*/ 169874 h 259748"/>
                <a:gd name="connsiteX8" fmla="*/ 88366 w 191518"/>
                <a:gd name="connsiteY8" fmla="*/ 80720 h 259748"/>
                <a:gd name="connsiteX9" fmla="*/ 140277 w 191518"/>
                <a:gd name="connsiteY9" fmla="*/ 106819 h 259748"/>
                <a:gd name="connsiteX10" fmla="*/ 155232 w 191518"/>
                <a:gd name="connsiteY10" fmla="*/ 43 h 259748"/>
                <a:gd name="connsiteX11" fmla="*/ 36931 w 191518"/>
                <a:gd name="connsiteY11" fmla="*/ 173303 h 259748"/>
                <a:gd name="connsiteX12" fmla="*/ 69507 w 191518"/>
                <a:gd name="connsiteY12" fmla="*/ 222929 h 259748"/>
                <a:gd name="connsiteX13" fmla="*/ 128657 w 191518"/>
                <a:gd name="connsiteY13" fmla="*/ 171493 h 259748"/>
                <a:gd name="connsiteX14" fmla="*/ 93224 w 191518"/>
                <a:gd name="connsiteY14" fmla="*/ 112343 h 259748"/>
                <a:gd name="connsiteX15" fmla="*/ 36931 w 191518"/>
                <a:gd name="connsiteY15" fmla="*/ 173303 h 259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1518" h="259748">
                  <a:moveTo>
                    <a:pt x="191236" y="-433"/>
                  </a:moveTo>
                  <a:lnTo>
                    <a:pt x="161233" y="215975"/>
                  </a:lnTo>
                  <a:cubicBezTo>
                    <a:pt x="159899" y="226262"/>
                    <a:pt x="165233" y="230834"/>
                    <a:pt x="177425" y="229787"/>
                  </a:cubicBezTo>
                  <a:lnTo>
                    <a:pt x="173806" y="255790"/>
                  </a:lnTo>
                  <a:cubicBezTo>
                    <a:pt x="148755" y="260362"/>
                    <a:pt x="124561" y="257599"/>
                    <a:pt x="128085" y="229405"/>
                  </a:cubicBezTo>
                  <a:lnTo>
                    <a:pt x="128943" y="222357"/>
                  </a:lnTo>
                  <a:cubicBezTo>
                    <a:pt x="116179" y="245341"/>
                    <a:pt x="91891" y="259514"/>
                    <a:pt x="65602" y="259314"/>
                  </a:cubicBezTo>
                  <a:cubicBezTo>
                    <a:pt x="14167" y="259314"/>
                    <a:pt x="-5836" y="218166"/>
                    <a:pt x="1022" y="169874"/>
                  </a:cubicBezTo>
                  <a:cubicBezTo>
                    <a:pt x="7023" y="123392"/>
                    <a:pt x="37979" y="80720"/>
                    <a:pt x="88366" y="80720"/>
                  </a:cubicBezTo>
                  <a:cubicBezTo>
                    <a:pt x="113703" y="80720"/>
                    <a:pt x="131610" y="90245"/>
                    <a:pt x="140277" y="106819"/>
                  </a:cubicBezTo>
                  <a:lnTo>
                    <a:pt x="155232" y="43"/>
                  </a:lnTo>
                  <a:close/>
                  <a:moveTo>
                    <a:pt x="36931" y="173303"/>
                  </a:moveTo>
                  <a:cubicBezTo>
                    <a:pt x="32740" y="205974"/>
                    <a:pt x="49409" y="221881"/>
                    <a:pt x="69507" y="222929"/>
                  </a:cubicBezTo>
                  <a:cubicBezTo>
                    <a:pt x="98939" y="224738"/>
                    <a:pt x="122466" y="200735"/>
                    <a:pt x="128657" y="171493"/>
                  </a:cubicBezTo>
                  <a:cubicBezTo>
                    <a:pt x="134848" y="142252"/>
                    <a:pt x="126657" y="112343"/>
                    <a:pt x="93224" y="112343"/>
                  </a:cubicBezTo>
                  <a:cubicBezTo>
                    <a:pt x="59791" y="112343"/>
                    <a:pt x="40265" y="143299"/>
                    <a:pt x="36931" y="173303"/>
                  </a:cubicBezTo>
                </a:path>
              </a:pathLst>
            </a:custGeom>
            <a:solidFill>
              <a:srgbClr val="39B54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9" name="Forma Livre: Forma 8">
              <a:extLst>
                <a:ext uri="{FF2B5EF4-FFF2-40B4-BE49-F238E27FC236}">
                  <a16:creationId xmlns:a16="http://schemas.microsoft.com/office/drawing/2014/main" id="{2F8926A9-8679-4A2B-B555-5B32CCE6034E}"/>
                </a:ext>
              </a:extLst>
            </p:cNvPr>
            <p:cNvSpPr/>
            <p:nvPr/>
          </p:nvSpPr>
          <p:spPr>
            <a:xfrm>
              <a:off x="6615747" y="3302100"/>
              <a:ext cx="177767" cy="175764"/>
            </a:xfrm>
            <a:custGeom>
              <a:avLst/>
              <a:gdLst>
                <a:gd name="connsiteX0" fmla="*/ 162341 w 177767"/>
                <a:gd name="connsiteY0" fmla="*/ 122180 h 175764"/>
                <a:gd name="connsiteX1" fmla="*/ 177486 w 177767"/>
                <a:gd name="connsiteY1" fmla="*/ 145802 h 175764"/>
                <a:gd name="connsiteX2" fmla="*/ 173866 w 177767"/>
                <a:gd name="connsiteY2" fmla="*/ 171805 h 175764"/>
                <a:gd name="connsiteX3" fmla="*/ 128146 w 177767"/>
                <a:gd name="connsiteY3" fmla="*/ 145421 h 175764"/>
                <a:gd name="connsiteX4" fmla="*/ 129004 w 177767"/>
                <a:gd name="connsiteY4" fmla="*/ 138372 h 175764"/>
                <a:gd name="connsiteX5" fmla="*/ 65567 w 177767"/>
                <a:gd name="connsiteY5" fmla="*/ 175329 h 175764"/>
                <a:gd name="connsiteX6" fmla="*/ 1083 w 177767"/>
                <a:gd name="connsiteY6" fmla="*/ 85889 h 175764"/>
                <a:gd name="connsiteX7" fmla="*/ 107572 w 177767"/>
                <a:gd name="connsiteY7" fmla="*/ -407 h 175764"/>
                <a:gd name="connsiteX8" fmla="*/ 176724 w 177767"/>
                <a:gd name="connsiteY8" fmla="*/ 15404 h 175764"/>
                <a:gd name="connsiteX9" fmla="*/ 137290 w 177767"/>
                <a:gd name="connsiteY9" fmla="*/ 37217 h 175764"/>
                <a:gd name="connsiteX10" fmla="*/ 102524 w 177767"/>
                <a:gd name="connsiteY10" fmla="*/ 30168 h 175764"/>
                <a:gd name="connsiteX11" fmla="*/ 39850 w 177767"/>
                <a:gd name="connsiteY11" fmla="*/ 85509 h 175764"/>
                <a:gd name="connsiteX12" fmla="*/ 73568 w 177767"/>
                <a:gd name="connsiteY12" fmla="*/ 140753 h 175764"/>
                <a:gd name="connsiteX13" fmla="*/ 130718 w 177767"/>
                <a:gd name="connsiteY13" fmla="*/ 87318 h 175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7767" h="175764">
                  <a:moveTo>
                    <a:pt x="162341" y="122180"/>
                  </a:moveTo>
                  <a:cubicBezTo>
                    <a:pt x="160722" y="137705"/>
                    <a:pt x="158245" y="147897"/>
                    <a:pt x="177486" y="145802"/>
                  </a:cubicBezTo>
                  <a:lnTo>
                    <a:pt x="173866" y="171805"/>
                  </a:lnTo>
                  <a:cubicBezTo>
                    <a:pt x="148815" y="176377"/>
                    <a:pt x="124622" y="173615"/>
                    <a:pt x="128146" y="145421"/>
                  </a:cubicBezTo>
                  <a:lnTo>
                    <a:pt x="129004" y="138372"/>
                  </a:lnTo>
                  <a:cubicBezTo>
                    <a:pt x="116202" y="161356"/>
                    <a:pt x="91875" y="175520"/>
                    <a:pt x="65567" y="175329"/>
                  </a:cubicBezTo>
                  <a:cubicBezTo>
                    <a:pt x="13465" y="175329"/>
                    <a:pt x="-5870" y="134181"/>
                    <a:pt x="1083" y="85889"/>
                  </a:cubicBezTo>
                  <a:cubicBezTo>
                    <a:pt x="9846" y="29502"/>
                    <a:pt x="51851" y="-1455"/>
                    <a:pt x="107572" y="-407"/>
                  </a:cubicBezTo>
                  <a:cubicBezTo>
                    <a:pt x="131509" y="-283"/>
                    <a:pt x="155121" y="5108"/>
                    <a:pt x="176724" y="15404"/>
                  </a:cubicBezTo>
                  <a:close/>
                  <a:moveTo>
                    <a:pt x="137290" y="37217"/>
                  </a:moveTo>
                  <a:cubicBezTo>
                    <a:pt x="126337" y="32416"/>
                    <a:pt x="114488" y="30006"/>
                    <a:pt x="102524" y="30168"/>
                  </a:cubicBezTo>
                  <a:cubicBezTo>
                    <a:pt x="70139" y="30168"/>
                    <a:pt x="45374" y="49218"/>
                    <a:pt x="39850" y="85509"/>
                  </a:cubicBezTo>
                  <a:cubicBezTo>
                    <a:pt x="35468" y="116465"/>
                    <a:pt x="42612" y="140753"/>
                    <a:pt x="73568" y="140753"/>
                  </a:cubicBezTo>
                  <a:cubicBezTo>
                    <a:pt x="102143" y="140753"/>
                    <a:pt x="125098" y="118655"/>
                    <a:pt x="130718" y="87318"/>
                  </a:cubicBezTo>
                  <a:close/>
                </a:path>
              </a:pathLst>
            </a:custGeom>
            <a:solidFill>
              <a:srgbClr val="39B54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10" name="Forma Livre: Forma 9">
              <a:extLst>
                <a:ext uri="{FF2B5EF4-FFF2-40B4-BE49-F238E27FC236}">
                  <a16:creationId xmlns:a16="http://schemas.microsoft.com/office/drawing/2014/main" id="{6A985626-840A-4B23-9B59-244367B79C74}"/>
                </a:ext>
              </a:extLst>
            </p:cNvPr>
            <p:cNvSpPr/>
            <p:nvPr/>
          </p:nvSpPr>
          <p:spPr>
            <a:xfrm>
              <a:off x="6827456" y="3300697"/>
              <a:ext cx="175799" cy="256221"/>
            </a:xfrm>
            <a:custGeom>
              <a:avLst/>
              <a:gdLst>
                <a:gd name="connsiteX0" fmla="*/ 69124 w 175799"/>
                <a:gd name="connsiteY0" fmla="*/ 176732 h 256221"/>
                <a:gd name="connsiteX1" fmla="*/ 67 w 175799"/>
                <a:gd name="connsiteY1" fmla="*/ 106342 h 256221"/>
                <a:gd name="connsiteX2" fmla="*/ 102556 w 175799"/>
                <a:gd name="connsiteY2" fmla="*/ -433 h 256221"/>
                <a:gd name="connsiteX3" fmla="*/ 175518 w 175799"/>
                <a:gd name="connsiteY3" fmla="*/ 60908 h 256221"/>
                <a:gd name="connsiteX4" fmla="*/ 141133 w 175799"/>
                <a:gd name="connsiteY4" fmla="*/ 60908 h 256221"/>
                <a:gd name="connsiteX5" fmla="*/ 98937 w 175799"/>
                <a:gd name="connsiteY5" fmla="*/ 33762 h 256221"/>
                <a:gd name="connsiteX6" fmla="*/ 38834 w 175799"/>
                <a:gd name="connsiteY6" fmla="*/ 99961 h 256221"/>
                <a:gd name="connsiteX7" fmla="*/ 77696 w 175799"/>
                <a:gd name="connsiteY7" fmla="*/ 143995 h 256221"/>
                <a:gd name="connsiteX8" fmla="*/ 83316 w 175799"/>
                <a:gd name="connsiteY8" fmla="*/ 143966 h 256221"/>
                <a:gd name="connsiteX9" fmla="*/ 133513 w 175799"/>
                <a:gd name="connsiteY9" fmla="*/ 113010 h 256221"/>
                <a:gd name="connsiteX10" fmla="*/ 171613 w 175799"/>
                <a:gd name="connsiteY10" fmla="*/ 113010 h 256221"/>
                <a:gd name="connsiteX11" fmla="*/ 98460 w 175799"/>
                <a:gd name="connsiteY11" fmla="*/ 175685 h 256221"/>
                <a:gd name="connsiteX12" fmla="*/ 91698 w 175799"/>
                <a:gd name="connsiteY12" fmla="*/ 193306 h 256221"/>
                <a:gd name="connsiteX13" fmla="*/ 112653 w 175799"/>
                <a:gd name="connsiteY13" fmla="*/ 232358 h 256221"/>
                <a:gd name="connsiteX14" fmla="*/ 33309 w 175799"/>
                <a:gd name="connsiteY14" fmla="*/ 245408 h 256221"/>
                <a:gd name="connsiteX15" fmla="*/ 38072 w 175799"/>
                <a:gd name="connsiteY15" fmla="*/ 224643 h 256221"/>
                <a:gd name="connsiteX16" fmla="*/ 83221 w 175799"/>
                <a:gd name="connsiteY16" fmla="*/ 224643 h 256221"/>
                <a:gd name="connsiteX17" fmla="*/ 59313 w 175799"/>
                <a:gd name="connsiteY17" fmla="*/ 202831 h 256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5799" h="256221">
                  <a:moveTo>
                    <a:pt x="69124" y="176732"/>
                  </a:moveTo>
                  <a:cubicBezTo>
                    <a:pt x="31338" y="174732"/>
                    <a:pt x="1344" y="144166"/>
                    <a:pt x="67" y="106342"/>
                  </a:cubicBezTo>
                  <a:cubicBezTo>
                    <a:pt x="-5267" y="36524"/>
                    <a:pt x="51502" y="-433"/>
                    <a:pt x="102556" y="-433"/>
                  </a:cubicBezTo>
                  <a:cubicBezTo>
                    <a:pt x="138847" y="-433"/>
                    <a:pt x="171422" y="20332"/>
                    <a:pt x="175518" y="60908"/>
                  </a:cubicBezTo>
                  <a:lnTo>
                    <a:pt x="141133" y="60908"/>
                  </a:lnTo>
                  <a:cubicBezTo>
                    <a:pt x="137894" y="41191"/>
                    <a:pt x="116939" y="33762"/>
                    <a:pt x="98937" y="33762"/>
                  </a:cubicBezTo>
                  <a:cubicBezTo>
                    <a:pt x="67981" y="33762"/>
                    <a:pt x="38358" y="56622"/>
                    <a:pt x="38834" y="99961"/>
                  </a:cubicBezTo>
                  <a:cubicBezTo>
                    <a:pt x="37405" y="122849"/>
                    <a:pt x="54808" y="142566"/>
                    <a:pt x="77696" y="143995"/>
                  </a:cubicBezTo>
                  <a:cubicBezTo>
                    <a:pt x="79563" y="144109"/>
                    <a:pt x="81449" y="144100"/>
                    <a:pt x="83316" y="143966"/>
                  </a:cubicBezTo>
                  <a:cubicBezTo>
                    <a:pt x="104595" y="144100"/>
                    <a:pt x="124073" y="132079"/>
                    <a:pt x="133513" y="113010"/>
                  </a:cubicBezTo>
                  <a:lnTo>
                    <a:pt x="171613" y="113010"/>
                  </a:lnTo>
                  <a:cubicBezTo>
                    <a:pt x="162383" y="146919"/>
                    <a:pt x="133389" y="171760"/>
                    <a:pt x="98460" y="175685"/>
                  </a:cubicBezTo>
                  <a:lnTo>
                    <a:pt x="91698" y="193306"/>
                  </a:lnTo>
                  <a:cubicBezTo>
                    <a:pt x="114367" y="195020"/>
                    <a:pt x="121035" y="213022"/>
                    <a:pt x="112653" y="232358"/>
                  </a:cubicBezTo>
                  <a:cubicBezTo>
                    <a:pt x="99032" y="260933"/>
                    <a:pt x="54265" y="260933"/>
                    <a:pt x="33309" y="245408"/>
                  </a:cubicBezTo>
                  <a:lnTo>
                    <a:pt x="38072" y="224643"/>
                  </a:lnTo>
                  <a:cubicBezTo>
                    <a:pt x="47597" y="234168"/>
                    <a:pt x="76839" y="239121"/>
                    <a:pt x="83221" y="224643"/>
                  </a:cubicBezTo>
                  <a:cubicBezTo>
                    <a:pt x="89602" y="210165"/>
                    <a:pt x="70552" y="201783"/>
                    <a:pt x="59313" y="202831"/>
                  </a:cubicBezTo>
                  <a:close/>
                </a:path>
              </a:pathLst>
            </a:custGeom>
            <a:solidFill>
              <a:srgbClr val="39B54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11" name="Forma Livre: Forma 10">
              <a:extLst>
                <a:ext uri="{FF2B5EF4-FFF2-40B4-BE49-F238E27FC236}">
                  <a16:creationId xmlns:a16="http://schemas.microsoft.com/office/drawing/2014/main" id="{18AC39DC-6D3D-4D96-8C62-EB7A9F334C85}"/>
                </a:ext>
              </a:extLst>
            </p:cNvPr>
            <p:cNvSpPr/>
            <p:nvPr/>
          </p:nvSpPr>
          <p:spPr>
            <a:xfrm>
              <a:off x="7026117" y="3223344"/>
              <a:ext cx="177830" cy="254519"/>
            </a:xfrm>
            <a:custGeom>
              <a:avLst/>
              <a:gdLst>
                <a:gd name="connsiteX0" fmla="*/ 162309 w 177830"/>
                <a:gd name="connsiteY0" fmla="*/ 200936 h 254519"/>
                <a:gd name="connsiteX1" fmla="*/ 177548 w 177830"/>
                <a:gd name="connsiteY1" fmla="*/ 224558 h 254519"/>
                <a:gd name="connsiteX2" fmla="*/ 173834 w 177830"/>
                <a:gd name="connsiteY2" fmla="*/ 250561 h 254519"/>
                <a:gd name="connsiteX3" fmla="*/ 128209 w 177830"/>
                <a:gd name="connsiteY3" fmla="*/ 224176 h 254519"/>
                <a:gd name="connsiteX4" fmla="*/ 129067 w 177830"/>
                <a:gd name="connsiteY4" fmla="*/ 217128 h 254519"/>
                <a:gd name="connsiteX5" fmla="*/ 65630 w 177830"/>
                <a:gd name="connsiteY5" fmla="*/ 254085 h 254519"/>
                <a:gd name="connsiteX6" fmla="*/ 1050 w 177830"/>
                <a:gd name="connsiteY6" fmla="*/ 164645 h 254519"/>
                <a:gd name="connsiteX7" fmla="*/ 107635 w 177830"/>
                <a:gd name="connsiteY7" fmla="*/ 78349 h 254519"/>
                <a:gd name="connsiteX8" fmla="*/ 176786 w 177830"/>
                <a:gd name="connsiteY8" fmla="*/ 94160 h 254519"/>
                <a:gd name="connsiteX9" fmla="*/ 136877 w 177830"/>
                <a:gd name="connsiteY9" fmla="*/ 115973 h 254519"/>
                <a:gd name="connsiteX10" fmla="*/ 102206 w 177830"/>
                <a:gd name="connsiteY10" fmla="*/ 108924 h 254519"/>
                <a:gd name="connsiteX11" fmla="*/ 39436 w 177830"/>
                <a:gd name="connsiteY11" fmla="*/ 164264 h 254519"/>
                <a:gd name="connsiteX12" fmla="*/ 73250 w 177830"/>
                <a:gd name="connsiteY12" fmla="*/ 219509 h 254519"/>
                <a:gd name="connsiteX13" fmla="*/ 130400 w 177830"/>
                <a:gd name="connsiteY13" fmla="*/ 166074 h 254519"/>
                <a:gd name="connsiteX14" fmla="*/ 52867 w 177830"/>
                <a:gd name="connsiteY14" fmla="*/ 30248 h 254519"/>
                <a:gd name="connsiteX15" fmla="*/ 116303 w 177830"/>
                <a:gd name="connsiteY15" fmla="*/ 6340 h 254519"/>
                <a:gd name="connsiteX16" fmla="*/ 150783 w 177830"/>
                <a:gd name="connsiteY16" fmla="*/ 1673 h 254519"/>
                <a:gd name="connsiteX17" fmla="*/ 168690 w 177830"/>
                <a:gd name="connsiteY17" fmla="*/ 11198 h 254519"/>
                <a:gd name="connsiteX18" fmla="*/ 108968 w 177830"/>
                <a:gd name="connsiteY18" fmla="*/ 35772 h 254519"/>
                <a:gd name="connsiteX19" fmla="*/ 70868 w 177830"/>
                <a:gd name="connsiteY19" fmla="*/ 40058 h 254519"/>
                <a:gd name="connsiteX20" fmla="*/ 52867 w 177830"/>
                <a:gd name="connsiteY20" fmla="*/ 30533 h 254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7830" h="254519">
                  <a:moveTo>
                    <a:pt x="162309" y="200936"/>
                  </a:moveTo>
                  <a:cubicBezTo>
                    <a:pt x="160689" y="216461"/>
                    <a:pt x="158308" y="226653"/>
                    <a:pt x="177548" y="224558"/>
                  </a:cubicBezTo>
                  <a:lnTo>
                    <a:pt x="173834" y="250561"/>
                  </a:lnTo>
                  <a:cubicBezTo>
                    <a:pt x="148878" y="255133"/>
                    <a:pt x="124685" y="252371"/>
                    <a:pt x="128209" y="224176"/>
                  </a:cubicBezTo>
                  <a:lnTo>
                    <a:pt x="129067" y="217128"/>
                  </a:lnTo>
                  <a:cubicBezTo>
                    <a:pt x="116246" y="240093"/>
                    <a:pt x="91938" y="254257"/>
                    <a:pt x="65630" y="254085"/>
                  </a:cubicBezTo>
                  <a:cubicBezTo>
                    <a:pt x="13528" y="254085"/>
                    <a:pt x="-5808" y="212937"/>
                    <a:pt x="1050" y="164645"/>
                  </a:cubicBezTo>
                  <a:cubicBezTo>
                    <a:pt x="9813" y="108257"/>
                    <a:pt x="51914" y="77301"/>
                    <a:pt x="107635" y="78349"/>
                  </a:cubicBezTo>
                  <a:cubicBezTo>
                    <a:pt x="131572" y="78482"/>
                    <a:pt x="155174" y="83873"/>
                    <a:pt x="176786" y="94160"/>
                  </a:cubicBezTo>
                  <a:close/>
                  <a:moveTo>
                    <a:pt x="136877" y="115973"/>
                  </a:moveTo>
                  <a:cubicBezTo>
                    <a:pt x="125961" y="111172"/>
                    <a:pt x="114131" y="108762"/>
                    <a:pt x="102206" y="108924"/>
                  </a:cubicBezTo>
                  <a:cubicBezTo>
                    <a:pt x="69821" y="108924"/>
                    <a:pt x="45532" y="127974"/>
                    <a:pt x="39436" y="164264"/>
                  </a:cubicBezTo>
                  <a:cubicBezTo>
                    <a:pt x="35150" y="195221"/>
                    <a:pt x="42293" y="219509"/>
                    <a:pt x="73250" y="219509"/>
                  </a:cubicBezTo>
                  <a:cubicBezTo>
                    <a:pt x="101825" y="219509"/>
                    <a:pt x="124780" y="197316"/>
                    <a:pt x="130400" y="166074"/>
                  </a:cubicBezTo>
                  <a:close/>
                  <a:moveTo>
                    <a:pt x="52867" y="30248"/>
                  </a:moveTo>
                  <a:cubicBezTo>
                    <a:pt x="69440" y="2434"/>
                    <a:pt x="90967" y="-8805"/>
                    <a:pt x="116303" y="6340"/>
                  </a:cubicBezTo>
                  <a:cubicBezTo>
                    <a:pt x="128114" y="13674"/>
                    <a:pt x="140115" y="19008"/>
                    <a:pt x="150783" y="1673"/>
                  </a:cubicBezTo>
                  <a:lnTo>
                    <a:pt x="168690" y="11198"/>
                  </a:lnTo>
                  <a:cubicBezTo>
                    <a:pt x="154974" y="39011"/>
                    <a:pt x="132591" y="50250"/>
                    <a:pt x="108968" y="35772"/>
                  </a:cubicBezTo>
                  <a:cubicBezTo>
                    <a:pt x="96872" y="29105"/>
                    <a:pt x="82584" y="22437"/>
                    <a:pt x="70868" y="40058"/>
                  </a:cubicBezTo>
                  <a:cubicBezTo>
                    <a:pt x="65344" y="36915"/>
                    <a:pt x="59057" y="33391"/>
                    <a:pt x="52867" y="30533"/>
                  </a:cubicBezTo>
                </a:path>
              </a:pathLst>
            </a:custGeom>
            <a:solidFill>
              <a:srgbClr val="39B54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12" name="Forma Livre: Forma 11">
              <a:extLst>
                <a:ext uri="{FF2B5EF4-FFF2-40B4-BE49-F238E27FC236}">
                  <a16:creationId xmlns:a16="http://schemas.microsoft.com/office/drawing/2014/main" id="{5150B4D0-E396-4BD9-8BCC-5B0A16867F17}"/>
                </a:ext>
              </a:extLst>
            </p:cNvPr>
            <p:cNvSpPr/>
            <p:nvPr/>
          </p:nvSpPr>
          <p:spPr>
            <a:xfrm>
              <a:off x="7237484" y="3301438"/>
              <a:ext cx="182182" cy="177207"/>
            </a:xfrm>
            <a:custGeom>
              <a:avLst/>
              <a:gdLst>
                <a:gd name="connsiteX0" fmla="*/ 78386 w 182182"/>
                <a:gd name="connsiteY0" fmla="*/ 176753 h 177207"/>
                <a:gd name="connsiteX1" fmla="*/ 90 w 182182"/>
                <a:gd name="connsiteY1" fmla="*/ 105888 h 177207"/>
                <a:gd name="connsiteX2" fmla="*/ 102960 w 182182"/>
                <a:gd name="connsiteY2" fmla="*/ -411 h 177207"/>
                <a:gd name="connsiteX3" fmla="*/ 181541 w 182182"/>
                <a:gd name="connsiteY3" fmla="*/ 70359 h 177207"/>
                <a:gd name="connsiteX4" fmla="*/ 78386 w 182182"/>
                <a:gd name="connsiteY4" fmla="*/ 176753 h 177207"/>
                <a:gd name="connsiteX5" fmla="*/ 96673 w 182182"/>
                <a:gd name="connsiteY5" fmla="*/ 33021 h 177207"/>
                <a:gd name="connsiteX6" fmla="*/ 38666 w 182182"/>
                <a:gd name="connsiteY6" fmla="*/ 99696 h 177207"/>
                <a:gd name="connsiteX7" fmla="*/ 78823 w 182182"/>
                <a:gd name="connsiteY7" fmla="*/ 143654 h 177207"/>
                <a:gd name="connsiteX8" fmla="*/ 83529 w 182182"/>
                <a:gd name="connsiteY8" fmla="*/ 143607 h 177207"/>
                <a:gd name="connsiteX9" fmla="*/ 141822 w 182182"/>
                <a:gd name="connsiteY9" fmla="*/ 76932 h 177207"/>
                <a:gd name="connsiteX10" fmla="*/ 96578 w 182182"/>
                <a:gd name="connsiteY10" fmla="*/ 32926 h 177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2182" h="177207">
                  <a:moveTo>
                    <a:pt x="78386" y="176753"/>
                  </a:moveTo>
                  <a:cubicBezTo>
                    <a:pt x="40286" y="175610"/>
                    <a:pt x="3614" y="153132"/>
                    <a:pt x="90" y="105888"/>
                  </a:cubicBezTo>
                  <a:cubicBezTo>
                    <a:pt x="-5244" y="35784"/>
                    <a:pt x="47715" y="-1459"/>
                    <a:pt x="102960" y="-411"/>
                  </a:cubicBezTo>
                  <a:cubicBezTo>
                    <a:pt x="142108" y="636"/>
                    <a:pt x="178017" y="23115"/>
                    <a:pt x="181541" y="70359"/>
                  </a:cubicBezTo>
                  <a:cubicBezTo>
                    <a:pt x="186875" y="140082"/>
                    <a:pt x="131916" y="177801"/>
                    <a:pt x="78386" y="176753"/>
                  </a:cubicBezTo>
                  <a:moveTo>
                    <a:pt x="96673" y="33021"/>
                  </a:moveTo>
                  <a:cubicBezTo>
                    <a:pt x="67432" y="33021"/>
                    <a:pt x="39523" y="55881"/>
                    <a:pt x="38666" y="99696"/>
                  </a:cubicBezTo>
                  <a:cubicBezTo>
                    <a:pt x="37618" y="122928"/>
                    <a:pt x="55592" y="142606"/>
                    <a:pt x="78823" y="143654"/>
                  </a:cubicBezTo>
                  <a:cubicBezTo>
                    <a:pt x="80385" y="143730"/>
                    <a:pt x="81957" y="143711"/>
                    <a:pt x="83529" y="143607"/>
                  </a:cubicBezTo>
                  <a:cubicBezTo>
                    <a:pt x="112104" y="143607"/>
                    <a:pt x="142489" y="123128"/>
                    <a:pt x="141822" y="76932"/>
                  </a:cubicBezTo>
                  <a:cubicBezTo>
                    <a:pt x="141250" y="45594"/>
                    <a:pt x="120200" y="32926"/>
                    <a:pt x="96578" y="32926"/>
                  </a:cubicBezTo>
                </a:path>
              </a:pathLst>
            </a:custGeom>
            <a:solidFill>
              <a:srgbClr val="39B54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13" name="Forma Livre: Forma 12">
              <a:extLst>
                <a:ext uri="{FF2B5EF4-FFF2-40B4-BE49-F238E27FC236}">
                  <a16:creationId xmlns:a16="http://schemas.microsoft.com/office/drawing/2014/main" id="{7E9591E6-CCEB-4FC4-8067-32BF81A310A4}"/>
                </a:ext>
              </a:extLst>
            </p:cNvPr>
            <p:cNvSpPr/>
            <p:nvPr/>
          </p:nvSpPr>
          <p:spPr>
            <a:xfrm>
              <a:off x="5108447" y="3599973"/>
              <a:ext cx="2279523" cy="531971"/>
            </a:xfrm>
            <a:custGeom>
              <a:avLst/>
              <a:gdLst>
                <a:gd name="connsiteX0" fmla="*/ 2264858 w 2279523"/>
                <a:gd name="connsiteY0" fmla="*/ 102056 h 531971"/>
                <a:gd name="connsiteX1" fmla="*/ 2279241 w 2279523"/>
                <a:gd name="connsiteY1" fmla="*/ 805 h 531971"/>
                <a:gd name="connsiteX2" fmla="*/ 2161798 w 2279523"/>
                <a:gd name="connsiteY2" fmla="*/ 805 h 531971"/>
                <a:gd name="connsiteX3" fmla="*/ 2147606 w 2279523"/>
                <a:gd name="connsiteY3" fmla="*/ 102056 h 531971"/>
                <a:gd name="connsiteX4" fmla="*/ 2088741 w 2279523"/>
                <a:gd name="connsiteY4" fmla="*/ 523156 h 531971"/>
                <a:gd name="connsiteX5" fmla="*/ 2205899 w 2279523"/>
                <a:gd name="connsiteY5" fmla="*/ 523156 h 531971"/>
                <a:gd name="connsiteX6" fmla="*/ 2257524 w 2279523"/>
                <a:gd name="connsiteY6" fmla="*/ 154253 h 531971"/>
                <a:gd name="connsiteX7" fmla="*/ 2140271 w 2279523"/>
                <a:gd name="connsiteY7" fmla="*/ 154253 h 531971"/>
                <a:gd name="connsiteX8" fmla="*/ 596174 w 2279523"/>
                <a:gd name="connsiteY8" fmla="*/ 102056 h 531971"/>
                <a:gd name="connsiteX9" fmla="*/ 610366 w 2279523"/>
                <a:gd name="connsiteY9" fmla="*/ 805 h 531971"/>
                <a:gd name="connsiteX10" fmla="*/ 493018 w 2279523"/>
                <a:gd name="connsiteY10" fmla="*/ 805 h 531971"/>
                <a:gd name="connsiteX11" fmla="*/ 479016 w 2279523"/>
                <a:gd name="connsiteY11" fmla="*/ 102056 h 531971"/>
                <a:gd name="connsiteX12" fmla="*/ 419961 w 2279523"/>
                <a:gd name="connsiteY12" fmla="*/ 523156 h 531971"/>
                <a:gd name="connsiteX13" fmla="*/ 537214 w 2279523"/>
                <a:gd name="connsiteY13" fmla="*/ 523156 h 531971"/>
                <a:gd name="connsiteX14" fmla="*/ 588839 w 2279523"/>
                <a:gd name="connsiteY14" fmla="*/ 154253 h 531971"/>
                <a:gd name="connsiteX15" fmla="*/ 471587 w 2279523"/>
                <a:gd name="connsiteY15" fmla="*/ 154253 h 531971"/>
                <a:gd name="connsiteX16" fmla="*/ 46391 w 2279523"/>
                <a:gd name="connsiteY16" fmla="*/ 137584 h 531971"/>
                <a:gd name="connsiteX17" fmla="*/ 135354 w 2279523"/>
                <a:gd name="connsiteY17" fmla="*/ 288079 h 531971"/>
                <a:gd name="connsiteX18" fmla="*/ 230604 w 2279523"/>
                <a:gd name="connsiteY18" fmla="*/ 326179 h 531971"/>
                <a:gd name="connsiteX19" fmla="*/ 263751 w 2279523"/>
                <a:gd name="connsiteY19" fmla="*/ 372852 h 531971"/>
                <a:gd name="connsiteX20" fmla="*/ 176026 w 2279523"/>
                <a:gd name="connsiteY20" fmla="*/ 421811 h 531971"/>
                <a:gd name="connsiteX21" fmla="*/ 14101 w 2279523"/>
                <a:gd name="connsiteY21" fmla="*/ 421811 h 531971"/>
                <a:gd name="connsiteX22" fmla="*/ -282 w 2279523"/>
                <a:gd name="connsiteY22" fmla="*/ 523156 h 531971"/>
                <a:gd name="connsiteX23" fmla="*/ 180693 w 2279523"/>
                <a:gd name="connsiteY23" fmla="*/ 523156 h 531971"/>
                <a:gd name="connsiteX24" fmla="*/ 383576 w 2279523"/>
                <a:gd name="connsiteY24" fmla="*/ 380281 h 531971"/>
                <a:gd name="connsiteX25" fmla="*/ 293850 w 2279523"/>
                <a:gd name="connsiteY25" fmla="*/ 227881 h 531971"/>
                <a:gd name="connsiteX26" fmla="*/ 203648 w 2279523"/>
                <a:gd name="connsiteY26" fmla="*/ 193496 h 531971"/>
                <a:gd name="connsiteX27" fmla="*/ 166882 w 2279523"/>
                <a:gd name="connsiteY27" fmla="*/ 144633 h 531971"/>
                <a:gd name="connsiteX28" fmla="*/ 210983 w 2279523"/>
                <a:gd name="connsiteY28" fmla="*/ 101294 h 531971"/>
                <a:gd name="connsiteX29" fmla="*/ 404721 w 2279523"/>
                <a:gd name="connsiteY29" fmla="*/ 101294 h 531971"/>
                <a:gd name="connsiteX30" fmla="*/ 419104 w 2279523"/>
                <a:gd name="connsiteY30" fmla="*/ 43 h 531971"/>
                <a:gd name="connsiteX31" fmla="*/ 246416 w 2279523"/>
                <a:gd name="connsiteY31" fmla="*/ 43 h 531971"/>
                <a:gd name="connsiteX32" fmla="*/ 46391 w 2279523"/>
                <a:gd name="connsiteY32" fmla="*/ 136822 h 531971"/>
                <a:gd name="connsiteX33" fmla="*/ 1285593 w 2279523"/>
                <a:gd name="connsiteY33" fmla="*/ 153491 h 531971"/>
                <a:gd name="connsiteX34" fmla="*/ 1262829 w 2279523"/>
                <a:gd name="connsiteY34" fmla="*/ 153491 h 531971"/>
                <a:gd name="connsiteX35" fmla="*/ 1122906 w 2279523"/>
                <a:gd name="connsiteY35" fmla="*/ 224643 h 531971"/>
                <a:gd name="connsiteX36" fmla="*/ 1122906 w 2279523"/>
                <a:gd name="connsiteY36" fmla="*/ 153491 h 531971"/>
                <a:gd name="connsiteX37" fmla="*/ 1029656 w 2279523"/>
                <a:gd name="connsiteY37" fmla="*/ 153491 h 531971"/>
                <a:gd name="connsiteX38" fmla="*/ 978031 w 2279523"/>
                <a:gd name="connsiteY38" fmla="*/ 522395 h 531971"/>
                <a:gd name="connsiteX39" fmla="*/ 1096141 w 2279523"/>
                <a:gd name="connsiteY39" fmla="*/ 522395 h 531971"/>
                <a:gd name="connsiteX40" fmla="*/ 1124716 w 2279523"/>
                <a:gd name="connsiteY40" fmla="*/ 310273 h 531971"/>
                <a:gd name="connsiteX41" fmla="*/ 1211679 w 2279523"/>
                <a:gd name="connsiteY41" fmla="*/ 268934 h 531971"/>
                <a:gd name="connsiteX42" fmla="*/ 1236921 w 2279523"/>
                <a:gd name="connsiteY42" fmla="*/ 268934 h 531971"/>
                <a:gd name="connsiteX43" fmla="*/ 1237778 w 2279523"/>
                <a:gd name="connsiteY43" fmla="*/ 264934 h 531971"/>
                <a:gd name="connsiteX44" fmla="*/ 1281116 w 2279523"/>
                <a:gd name="connsiteY44" fmla="*/ 161301 h 531971"/>
                <a:gd name="connsiteX45" fmla="*/ 1476093 w 2279523"/>
                <a:gd name="connsiteY45" fmla="*/ 303414 h 531971"/>
                <a:gd name="connsiteX46" fmla="*/ 1530481 w 2279523"/>
                <a:gd name="connsiteY46" fmla="*/ 261314 h 531971"/>
                <a:gd name="connsiteX47" fmla="*/ 1526671 w 2279523"/>
                <a:gd name="connsiteY47" fmla="*/ 239121 h 531971"/>
                <a:gd name="connsiteX48" fmla="*/ 1489905 w 2279523"/>
                <a:gd name="connsiteY48" fmla="*/ 232072 h 531971"/>
                <a:gd name="connsiteX49" fmla="*/ 1478856 w 2279523"/>
                <a:gd name="connsiteY49" fmla="*/ 232072 h 531971"/>
                <a:gd name="connsiteX50" fmla="*/ 1399226 w 2279523"/>
                <a:gd name="connsiteY50" fmla="*/ 310653 h 531971"/>
                <a:gd name="connsiteX51" fmla="*/ 1626303 w 2279523"/>
                <a:gd name="connsiteY51" fmla="*/ 184352 h 531971"/>
                <a:gd name="connsiteX52" fmla="*/ 1644686 w 2279523"/>
                <a:gd name="connsiteY52" fmla="*/ 272839 h 531971"/>
                <a:gd name="connsiteX53" fmla="*/ 1492953 w 2279523"/>
                <a:gd name="connsiteY53" fmla="*/ 376852 h 531971"/>
                <a:gd name="connsiteX54" fmla="*/ 1391797 w 2279523"/>
                <a:gd name="connsiteY54" fmla="*/ 384472 h 531971"/>
                <a:gd name="connsiteX55" fmla="*/ 1458472 w 2279523"/>
                <a:gd name="connsiteY55" fmla="*/ 435050 h 531971"/>
                <a:gd name="connsiteX56" fmla="*/ 1595346 w 2279523"/>
                <a:gd name="connsiteY56" fmla="*/ 427145 h 531971"/>
                <a:gd name="connsiteX57" fmla="*/ 1601061 w 2279523"/>
                <a:gd name="connsiteY57" fmla="*/ 425716 h 531971"/>
                <a:gd name="connsiteX58" fmla="*/ 1601728 w 2279523"/>
                <a:gd name="connsiteY58" fmla="*/ 431621 h 531971"/>
                <a:gd name="connsiteX59" fmla="*/ 1615634 w 2279523"/>
                <a:gd name="connsiteY59" fmla="*/ 496772 h 531971"/>
                <a:gd name="connsiteX60" fmla="*/ 1616968 w 2279523"/>
                <a:gd name="connsiteY60" fmla="*/ 501153 h 531971"/>
                <a:gd name="connsiteX61" fmla="*/ 1612682 w 2279523"/>
                <a:gd name="connsiteY61" fmla="*/ 502963 h 531971"/>
                <a:gd name="connsiteX62" fmla="*/ 1446090 w 2279523"/>
                <a:gd name="connsiteY62" fmla="*/ 531538 h 531971"/>
                <a:gd name="connsiteX63" fmla="*/ 1303215 w 2279523"/>
                <a:gd name="connsiteY63" fmla="*/ 483913 h 531971"/>
                <a:gd name="connsiteX64" fmla="*/ 1273020 w 2279523"/>
                <a:gd name="connsiteY64" fmla="*/ 329608 h 531971"/>
                <a:gd name="connsiteX65" fmla="*/ 1486190 w 2279523"/>
                <a:gd name="connsiteY65" fmla="*/ 143204 h 531971"/>
                <a:gd name="connsiteX66" fmla="*/ 1626398 w 2279523"/>
                <a:gd name="connsiteY66" fmla="*/ 184257 h 531971"/>
                <a:gd name="connsiteX67" fmla="*/ 826298 w 2279523"/>
                <a:gd name="connsiteY67" fmla="*/ 143204 h 531971"/>
                <a:gd name="connsiteX68" fmla="*/ 682661 w 2279523"/>
                <a:gd name="connsiteY68" fmla="*/ 186828 h 531971"/>
                <a:gd name="connsiteX69" fmla="*/ 623415 w 2279523"/>
                <a:gd name="connsiteY69" fmla="*/ 332466 h 531971"/>
                <a:gd name="connsiteX70" fmla="*/ 649704 w 2279523"/>
                <a:gd name="connsiteY70" fmla="*/ 484866 h 531971"/>
                <a:gd name="connsiteX71" fmla="*/ 788483 w 2279523"/>
                <a:gd name="connsiteY71" fmla="*/ 530681 h 531971"/>
                <a:gd name="connsiteX72" fmla="*/ 912308 w 2279523"/>
                <a:gd name="connsiteY72" fmla="*/ 513441 h 531971"/>
                <a:gd name="connsiteX73" fmla="*/ 915356 w 2279523"/>
                <a:gd name="connsiteY73" fmla="*/ 512393 h 531971"/>
                <a:gd name="connsiteX74" fmla="*/ 927548 w 2279523"/>
                <a:gd name="connsiteY74" fmla="*/ 425239 h 531971"/>
                <a:gd name="connsiteX75" fmla="*/ 919738 w 2279523"/>
                <a:gd name="connsiteY75" fmla="*/ 426573 h 531971"/>
                <a:gd name="connsiteX76" fmla="*/ 807057 w 2279523"/>
                <a:gd name="connsiteY76" fmla="*/ 433050 h 531971"/>
                <a:gd name="connsiteX77" fmla="*/ 752098 w 2279523"/>
                <a:gd name="connsiteY77" fmla="*/ 419524 h 531971"/>
                <a:gd name="connsiteX78" fmla="*/ 745240 w 2279523"/>
                <a:gd name="connsiteY78" fmla="*/ 338467 h 531971"/>
                <a:gd name="connsiteX79" fmla="*/ 840490 w 2279523"/>
                <a:gd name="connsiteY79" fmla="*/ 240454 h 531971"/>
                <a:gd name="connsiteX80" fmla="*/ 953266 w 2279523"/>
                <a:gd name="connsiteY80" fmla="*/ 241979 h 531971"/>
                <a:gd name="connsiteX81" fmla="*/ 964791 w 2279523"/>
                <a:gd name="connsiteY81" fmla="*/ 159302 h 531971"/>
                <a:gd name="connsiteX82" fmla="*/ 825917 w 2279523"/>
                <a:gd name="connsiteY82" fmla="*/ 142823 h 531971"/>
                <a:gd name="connsiteX83" fmla="*/ 1887764 w 2279523"/>
                <a:gd name="connsiteY83" fmla="*/ 228548 h 531971"/>
                <a:gd name="connsiteX84" fmla="*/ 1795371 w 2279523"/>
                <a:gd name="connsiteY84" fmla="*/ 332466 h 531971"/>
                <a:gd name="connsiteX85" fmla="*/ 1796514 w 2279523"/>
                <a:gd name="connsiteY85" fmla="*/ 423144 h 531971"/>
                <a:gd name="connsiteX86" fmla="*/ 1817660 w 2279523"/>
                <a:gd name="connsiteY86" fmla="*/ 429240 h 531971"/>
                <a:gd name="connsiteX87" fmla="*/ 1918530 w 2279523"/>
                <a:gd name="connsiteY87" fmla="*/ 377233 h 531971"/>
                <a:gd name="connsiteX88" fmla="*/ 1939294 w 2279523"/>
                <a:gd name="connsiteY88" fmla="*/ 228548 h 531971"/>
                <a:gd name="connsiteX89" fmla="*/ 2090456 w 2279523"/>
                <a:gd name="connsiteY89" fmla="*/ -52 h 531971"/>
                <a:gd name="connsiteX90" fmla="*/ 2016542 w 2279523"/>
                <a:gd name="connsiteY90" fmla="*/ 521537 h 531971"/>
                <a:gd name="connsiteX91" fmla="*/ 1922625 w 2279523"/>
                <a:gd name="connsiteY91" fmla="*/ 521537 h 531971"/>
                <a:gd name="connsiteX92" fmla="*/ 1922625 w 2279523"/>
                <a:gd name="connsiteY92" fmla="*/ 463244 h 531971"/>
                <a:gd name="connsiteX93" fmla="*/ 1778703 w 2279523"/>
                <a:gd name="connsiteY93" fmla="*/ 529919 h 531971"/>
                <a:gd name="connsiteX94" fmla="*/ 1700883 w 2279523"/>
                <a:gd name="connsiteY94" fmla="*/ 499534 h 531971"/>
                <a:gd name="connsiteX95" fmla="*/ 1676118 w 2279523"/>
                <a:gd name="connsiteY95" fmla="*/ 329132 h 531971"/>
                <a:gd name="connsiteX96" fmla="*/ 1842615 w 2279523"/>
                <a:gd name="connsiteY96" fmla="*/ 142061 h 531971"/>
                <a:gd name="connsiteX97" fmla="*/ 1951200 w 2279523"/>
                <a:gd name="connsiteY97" fmla="*/ 150348 h 531971"/>
                <a:gd name="connsiteX98" fmla="*/ 1972536 w 2279523"/>
                <a:gd name="connsiteY98" fmla="*/ -433 h 531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2279523" h="531971">
                  <a:moveTo>
                    <a:pt x="2264858" y="102056"/>
                  </a:moveTo>
                  <a:lnTo>
                    <a:pt x="2279241" y="805"/>
                  </a:lnTo>
                  <a:lnTo>
                    <a:pt x="2161798" y="805"/>
                  </a:lnTo>
                  <a:lnTo>
                    <a:pt x="2147606" y="102056"/>
                  </a:lnTo>
                  <a:close/>
                  <a:moveTo>
                    <a:pt x="2088741" y="523156"/>
                  </a:moveTo>
                  <a:lnTo>
                    <a:pt x="2205899" y="523156"/>
                  </a:lnTo>
                  <a:lnTo>
                    <a:pt x="2257524" y="154253"/>
                  </a:lnTo>
                  <a:lnTo>
                    <a:pt x="2140271" y="154253"/>
                  </a:lnTo>
                  <a:close/>
                  <a:moveTo>
                    <a:pt x="596174" y="102056"/>
                  </a:moveTo>
                  <a:lnTo>
                    <a:pt x="610366" y="805"/>
                  </a:lnTo>
                  <a:lnTo>
                    <a:pt x="493018" y="805"/>
                  </a:lnTo>
                  <a:lnTo>
                    <a:pt x="479016" y="102056"/>
                  </a:lnTo>
                  <a:close/>
                  <a:moveTo>
                    <a:pt x="419961" y="523156"/>
                  </a:moveTo>
                  <a:lnTo>
                    <a:pt x="537214" y="523156"/>
                  </a:lnTo>
                  <a:lnTo>
                    <a:pt x="588839" y="154253"/>
                  </a:lnTo>
                  <a:lnTo>
                    <a:pt x="471587" y="154253"/>
                  </a:lnTo>
                  <a:close/>
                  <a:moveTo>
                    <a:pt x="46391" y="137584"/>
                  </a:moveTo>
                  <a:cubicBezTo>
                    <a:pt x="36866" y="213784"/>
                    <a:pt x="63155" y="258743"/>
                    <a:pt x="135354" y="288079"/>
                  </a:cubicBezTo>
                  <a:lnTo>
                    <a:pt x="230604" y="326179"/>
                  </a:lnTo>
                  <a:cubicBezTo>
                    <a:pt x="260894" y="337229"/>
                    <a:pt x="267561" y="342848"/>
                    <a:pt x="263751" y="372852"/>
                  </a:cubicBezTo>
                  <a:cubicBezTo>
                    <a:pt x="257846" y="411523"/>
                    <a:pt x="242796" y="421811"/>
                    <a:pt x="176026" y="421811"/>
                  </a:cubicBezTo>
                  <a:lnTo>
                    <a:pt x="14101" y="421811"/>
                  </a:lnTo>
                  <a:lnTo>
                    <a:pt x="-282" y="523156"/>
                  </a:lnTo>
                  <a:lnTo>
                    <a:pt x="180693" y="523156"/>
                  </a:lnTo>
                  <a:cubicBezTo>
                    <a:pt x="321854" y="523156"/>
                    <a:pt x="369288" y="489914"/>
                    <a:pt x="383576" y="380281"/>
                  </a:cubicBezTo>
                  <a:cubicBezTo>
                    <a:pt x="392434" y="311416"/>
                    <a:pt x="380528" y="261981"/>
                    <a:pt x="293850" y="227881"/>
                  </a:cubicBezTo>
                  <a:lnTo>
                    <a:pt x="203648" y="193496"/>
                  </a:lnTo>
                  <a:cubicBezTo>
                    <a:pt x="168692" y="180447"/>
                    <a:pt x="162215" y="175208"/>
                    <a:pt x="166882" y="144633"/>
                  </a:cubicBezTo>
                  <a:cubicBezTo>
                    <a:pt x="172216" y="110533"/>
                    <a:pt x="184789" y="103199"/>
                    <a:pt x="210983" y="101294"/>
                  </a:cubicBezTo>
                  <a:lnTo>
                    <a:pt x="404721" y="101294"/>
                  </a:lnTo>
                  <a:lnTo>
                    <a:pt x="419104" y="43"/>
                  </a:lnTo>
                  <a:lnTo>
                    <a:pt x="246416" y="43"/>
                  </a:lnTo>
                  <a:cubicBezTo>
                    <a:pt x="128877" y="43"/>
                    <a:pt x="62202" y="21855"/>
                    <a:pt x="46391" y="136822"/>
                  </a:cubicBezTo>
                  <a:moveTo>
                    <a:pt x="1285593" y="153491"/>
                  </a:moveTo>
                  <a:lnTo>
                    <a:pt x="1262829" y="153491"/>
                  </a:lnTo>
                  <a:cubicBezTo>
                    <a:pt x="1219680" y="153491"/>
                    <a:pt x="1177104" y="174922"/>
                    <a:pt x="1122906" y="224643"/>
                  </a:cubicBezTo>
                  <a:lnTo>
                    <a:pt x="1122906" y="153491"/>
                  </a:lnTo>
                  <a:lnTo>
                    <a:pt x="1029656" y="153491"/>
                  </a:lnTo>
                  <a:lnTo>
                    <a:pt x="978031" y="522395"/>
                  </a:lnTo>
                  <a:lnTo>
                    <a:pt x="1096141" y="522395"/>
                  </a:lnTo>
                  <a:lnTo>
                    <a:pt x="1124716" y="310273"/>
                  </a:lnTo>
                  <a:cubicBezTo>
                    <a:pt x="1147548" y="286146"/>
                    <a:pt x="1178551" y="271401"/>
                    <a:pt x="1211679" y="268934"/>
                  </a:cubicBezTo>
                  <a:lnTo>
                    <a:pt x="1236921" y="268934"/>
                  </a:lnTo>
                  <a:lnTo>
                    <a:pt x="1237778" y="264934"/>
                  </a:lnTo>
                  <a:cubicBezTo>
                    <a:pt x="1247293" y="228529"/>
                    <a:pt x="1261876" y="193639"/>
                    <a:pt x="1281116" y="161301"/>
                  </a:cubicBezTo>
                  <a:close/>
                  <a:moveTo>
                    <a:pt x="1476093" y="303414"/>
                  </a:moveTo>
                  <a:cubicBezTo>
                    <a:pt x="1510479" y="300652"/>
                    <a:pt x="1526481" y="293889"/>
                    <a:pt x="1530481" y="261314"/>
                  </a:cubicBezTo>
                  <a:cubicBezTo>
                    <a:pt x="1532234" y="253703"/>
                    <a:pt x="1530862" y="245712"/>
                    <a:pt x="1526671" y="239121"/>
                  </a:cubicBezTo>
                  <a:cubicBezTo>
                    <a:pt x="1521242" y="233215"/>
                    <a:pt x="1508573" y="232072"/>
                    <a:pt x="1489905" y="232072"/>
                  </a:cubicBezTo>
                  <a:lnTo>
                    <a:pt x="1478856" y="232072"/>
                  </a:lnTo>
                  <a:cubicBezTo>
                    <a:pt x="1423706" y="232072"/>
                    <a:pt x="1409990" y="251122"/>
                    <a:pt x="1399226" y="310653"/>
                  </a:cubicBezTo>
                  <a:close/>
                  <a:moveTo>
                    <a:pt x="1626303" y="184352"/>
                  </a:moveTo>
                  <a:cubicBezTo>
                    <a:pt x="1644209" y="204926"/>
                    <a:pt x="1650210" y="233882"/>
                    <a:pt x="1644686" y="272839"/>
                  </a:cubicBezTo>
                  <a:cubicBezTo>
                    <a:pt x="1633161" y="351325"/>
                    <a:pt x="1578011" y="370851"/>
                    <a:pt x="1492953" y="376852"/>
                  </a:cubicBezTo>
                  <a:lnTo>
                    <a:pt x="1391797" y="384472"/>
                  </a:lnTo>
                  <a:cubicBezTo>
                    <a:pt x="1394559" y="427049"/>
                    <a:pt x="1416753" y="435050"/>
                    <a:pt x="1458472" y="435050"/>
                  </a:cubicBezTo>
                  <a:cubicBezTo>
                    <a:pt x="1494476" y="435050"/>
                    <a:pt x="1581249" y="430764"/>
                    <a:pt x="1595346" y="427145"/>
                  </a:cubicBezTo>
                  <a:lnTo>
                    <a:pt x="1601061" y="425716"/>
                  </a:lnTo>
                  <a:lnTo>
                    <a:pt x="1601728" y="431621"/>
                  </a:lnTo>
                  <a:cubicBezTo>
                    <a:pt x="1604700" y="453662"/>
                    <a:pt x="1609348" y="475436"/>
                    <a:pt x="1615634" y="496772"/>
                  </a:cubicBezTo>
                  <a:lnTo>
                    <a:pt x="1616968" y="501153"/>
                  </a:lnTo>
                  <a:lnTo>
                    <a:pt x="1612682" y="502963"/>
                  </a:lnTo>
                  <a:cubicBezTo>
                    <a:pt x="1566676" y="522013"/>
                    <a:pt x="1494096" y="531538"/>
                    <a:pt x="1446090" y="531538"/>
                  </a:cubicBezTo>
                  <a:cubicBezTo>
                    <a:pt x="1378081" y="531538"/>
                    <a:pt x="1331313" y="516108"/>
                    <a:pt x="1303215" y="483913"/>
                  </a:cubicBezTo>
                  <a:cubicBezTo>
                    <a:pt x="1275116" y="451719"/>
                    <a:pt x="1264638" y="401141"/>
                    <a:pt x="1273020" y="329608"/>
                  </a:cubicBezTo>
                  <a:cubicBezTo>
                    <a:pt x="1289975" y="190258"/>
                    <a:pt x="1343696" y="143204"/>
                    <a:pt x="1486190" y="143204"/>
                  </a:cubicBezTo>
                  <a:cubicBezTo>
                    <a:pt x="1556580" y="143204"/>
                    <a:pt x="1602490" y="156634"/>
                    <a:pt x="1626398" y="184257"/>
                  </a:cubicBezTo>
                  <a:moveTo>
                    <a:pt x="826298" y="143204"/>
                  </a:moveTo>
                  <a:cubicBezTo>
                    <a:pt x="759623" y="143204"/>
                    <a:pt x="713998" y="157110"/>
                    <a:pt x="682661" y="186828"/>
                  </a:cubicBezTo>
                  <a:cubicBezTo>
                    <a:pt x="651323" y="216546"/>
                    <a:pt x="633416" y="261124"/>
                    <a:pt x="623415" y="332466"/>
                  </a:cubicBezTo>
                  <a:cubicBezTo>
                    <a:pt x="613414" y="403808"/>
                    <a:pt x="621891" y="453243"/>
                    <a:pt x="649704" y="484866"/>
                  </a:cubicBezTo>
                  <a:cubicBezTo>
                    <a:pt x="677517" y="516489"/>
                    <a:pt x="721808" y="530681"/>
                    <a:pt x="788483" y="530681"/>
                  </a:cubicBezTo>
                  <a:cubicBezTo>
                    <a:pt x="830394" y="531205"/>
                    <a:pt x="872142" y="525395"/>
                    <a:pt x="912308" y="513441"/>
                  </a:cubicBezTo>
                  <a:lnTo>
                    <a:pt x="915356" y="512393"/>
                  </a:lnTo>
                  <a:lnTo>
                    <a:pt x="927548" y="425239"/>
                  </a:lnTo>
                  <a:lnTo>
                    <a:pt x="919738" y="426573"/>
                  </a:lnTo>
                  <a:cubicBezTo>
                    <a:pt x="882371" y="431306"/>
                    <a:pt x="844719" y="433469"/>
                    <a:pt x="807057" y="433050"/>
                  </a:cubicBezTo>
                  <a:cubicBezTo>
                    <a:pt x="776101" y="433050"/>
                    <a:pt x="760671" y="429240"/>
                    <a:pt x="752098" y="419524"/>
                  </a:cubicBezTo>
                  <a:cubicBezTo>
                    <a:pt x="741525" y="407523"/>
                    <a:pt x="739430" y="383996"/>
                    <a:pt x="745240" y="338467"/>
                  </a:cubicBezTo>
                  <a:cubicBezTo>
                    <a:pt x="755527" y="254075"/>
                    <a:pt x="781721" y="240454"/>
                    <a:pt x="840490" y="240454"/>
                  </a:cubicBezTo>
                  <a:cubicBezTo>
                    <a:pt x="864303" y="240454"/>
                    <a:pt x="953266" y="241979"/>
                    <a:pt x="953266" y="241979"/>
                  </a:cubicBezTo>
                  <a:lnTo>
                    <a:pt x="964791" y="159302"/>
                  </a:lnTo>
                  <a:cubicBezTo>
                    <a:pt x="964791" y="159302"/>
                    <a:pt x="914975" y="142823"/>
                    <a:pt x="825917" y="142823"/>
                  </a:cubicBezTo>
                  <a:moveTo>
                    <a:pt x="1887764" y="228548"/>
                  </a:moveTo>
                  <a:cubicBezTo>
                    <a:pt x="1822232" y="228548"/>
                    <a:pt x="1808325" y="236930"/>
                    <a:pt x="1795371" y="332466"/>
                  </a:cubicBezTo>
                  <a:cubicBezTo>
                    <a:pt x="1788704" y="381519"/>
                    <a:pt x="1786799" y="412095"/>
                    <a:pt x="1796514" y="423144"/>
                  </a:cubicBezTo>
                  <a:cubicBezTo>
                    <a:pt x="1802229" y="428354"/>
                    <a:pt x="1810049" y="430611"/>
                    <a:pt x="1817660" y="429240"/>
                  </a:cubicBezTo>
                  <a:cubicBezTo>
                    <a:pt x="1853474" y="428573"/>
                    <a:pt x="1881859" y="409714"/>
                    <a:pt x="1918530" y="377233"/>
                  </a:cubicBezTo>
                  <a:lnTo>
                    <a:pt x="1939294" y="228548"/>
                  </a:lnTo>
                  <a:close/>
                  <a:moveTo>
                    <a:pt x="2090456" y="-52"/>
                  </a:moveTo>
                  <a:lnTo>
                    <a:pt x="2016542" y="521537"/>
                  </a:lnTo>
                  <a:lnTo>
                    <a:pt x="1922625" y="521537"/>
                  </a:lnTo>
                  <a:lnTo>
                    <a:pt x="1922625" y="463244"/>
                  </a:lnTo>
                  <a:cubicBezTo>
                    <a:pt x="1876048" y="507726"/>
                    <a:pt x="1827375" y="529919"/>
                    <a:pt x="1778703" y="529919"/>
                  </a:cubicBezTo>
                  <a:cubicBezTo>
                    <a:pt x="1744222" y="529919"/>
                    <a:pt x="1718790" y="519918"/>
                    <a:pt x="1700883" y="499534"/>
                  </a:cubicBezTo>
                  <a:cubicBezTo>
                    <a:pt x="1673261" y="467911"/>
                    <a:pt x="1665069" y="412190"/>
                    <a:pt x="1676118" y="329132"/>
                  </a:cubicBezTo>
                  <a:cubicBezTo>
                    <a:pt x="1697740" y="173398"/>
                    <a:pt x="1755842" y="142061"/>
                    <a:pt x="1842615" y="142061"/>
                  </a:cubicBezTo>
                  <a:cubicBezTo>
                    <a:pt x="1878963" y="142290"/>
                    <a:pt x="1915243" y="145061"/>
                    <a:pt x="1951200" y="150348"/>
                  </a:cubicBezTo>
                  <a:lnTo>
                    <a:pt x="1972536" y="-433"/>
                  </a:lnTo>
                  <a:close/>
                </a:path>
              </a:pathLst>
            </a:custGeom>
            <a:solidFill>
              <a:srgbClr val="39B54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14" name="Forma Livre: Forma 13">
              <a:extLst>
                <a:ext uri="{FF2B5EF4-FFF2-40B4-BE49-F238E27FC236}">
                  <a16:creationId xmlns:a16="http://schemas.microsoft.com/office/drawing/2014/main" id="{2DE5583C-E31E-4BB7-9B62-88E0544A6667}"/>
                </a:ext>
              </a:extLst>
            </p:cNvPr>
            <p:cNvSpPr/>
            <p:nvPr/>
          </p:nvSpPr>
          <p:spPr>
            <a:xfrm>
              <a:off x="5618034" y="3065516"/>
              <a:ext cx="116858" cy="121834"/>
            </a:xfrm>
            <a:custGeom>
              <a:avLst/>
              <a:gdLst>
                <a:gd name="connsiteX0" fmla="*/ 4 w 116858"/>
                <a:gd name="connsiteY0" fmla="*/ 87492 h 121834"/>
                <a:gd name="connsiteX1" fmla="*/ 51058 w 116858"/>
                <a:gd name="connsiteY1" fmla="*/ 51297 h 121834"/>
                <a:gd name="connsiteX2" fmla="*/ 63631 w 116858"/>
                <a:gd name="connsiteY2" fmla="*/ 41106 h 121834"/>
                <a:gd name="connsiteX3" fmla="*/ 101731 w 116858"/>
                <a:gd name="connsiteY3" fmla="*/ 4149 h 121834"/>
                <a:gd name="connsiteX4" fmla="*/ 111256 w 116858"/>
                <a:gd name="connsiteY4" fmla="*/ -138 h 121834"/>
                <a:gd name="connsiteX5" fmla="*/ 115923 w 116858"/>
                <a:gd name="connsiteY5" fmla="*/ 22151 h 121834"/>
                <a:gd name="connsiteX6" fmla="*/ 74204 w 116858"/>
                <a:gd name="connsiteY6" fmla="*/ 121401 h 121834"/>
                <a:gd name="connsiteX7" fmla="*/ 74204 w 116858"/>
                <a:gd name="connsiteY7" fmla="*/ 121401 h 121834"/>
                <a:gd name="connsiteX8" fmla="*/ 74204 w 116858"/>
                <a:gd name="connsiteY8" fmla="*/ 121401 h 121834"/>
                <a:gd name="connsiteX9" fmla="*/ -282 w 116858"/>
                <a:gd name="connsiteY9" fmla="*/ 87873 h 121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6858" h="121834">
                  <a:moveTo>
                    <a:pt x="4" y="87492"/>
                  </a:moveTo>
                  <a:cubicBezTo>
                    <a:pt x="17435" y="75967"/>
                    <a:pt x="34770" y="64156"/>
                    <a:pt x="51058" y="51297"/>
                  </a:cubicBezTo>
                  <a:cubicBezTo>
                    <a:pt x="55249" y="47964"/>
                    <a:pt x="60012" y="44249"/>
                    <a:pt x="63631" y="41106"/>
                  </a:cubicBezTo>
                  <a:cubicBezTo>
                    <a:pt x="77014" y="29514"/>
                    <a:pt x="89739" y="17179"/>
                    <a:pt x="101731" y="4149"/>
                  </a:cubicBezTo>
                  <a:cubicBezTo>
                    <a:pt x="105350" y="243"/>
                    <a:pt x="108875" y="-1090"/>
                    <a:pt x="111256" y="-138"/>
                  </a:cubicBezTo>
                  <a:cubicBezTo>
                    <a:pt x="115352" y="1482"/>
                    <a:pt x="117828" y="8816"/>
                    <a:pt x="115923" y="22151"/>
                  </a:cubicBezTo>
                  <a:cubicBezTo>
                    <a:pt x="110056" y="58070"/>
                    <a:pt x="95759" y="92074"/>
                    <a:pt x="74204" y="121401"/>
                  </a:cubicBezTo>
                  <a:lnTo>
                    <a:pt x="74204" y="121401"/>
                  </a:lnTo>
                  <a:lnTo>
                    <a:pt x="74204" y="121401"/>
                  </a:lnTo>
                  <a:cubicBezTo>
                    <a:pt x="46800" y="117163"/>
                    <a:pt x="21064" y="105580"/>
                    <a:pt x="-282" y="87873"/>
                  </a:cubicBezTo>
                </a:path>
              </a:pathLst>
            </a:custGeom>
            <a:solidFill>
              <a:srgbClr val="00B6F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15" name="Forma Livre: Forma 14">
              <a:extLst>
                <a:ext uri="{FF2B5EF4-FFF2-40B4-BE49-F238E27FC236}">
                  <a16:creationId xmlns:a16="http://schemas.microsoft.com/office/drawing/2014/main" id="{6C4A0A9E-1C0D-4895-B8E6-283159DDADF6}"/>
                </a:ext>
              </a:extLst>
            </p:cNvPr>
            <p:cNvSpPr/>
            <p:nvPr/>
          </p:nvSpPr>
          <p:spPr>
            <a:xfrm>
              <a:off x="5724333" y="2928112"/>
              <a:ext cx="84937" cy="86549"/>
            </a:xfrm>
            <a:custGeom>
              <a:avLst/>
              <a:gdLst>
                <a:gd name="connsiteX0" fmla="*/ -282 w 84937"/>
                <a:gd name="connsiteY0" fmla="*/ 61351 h 86549"/>
                <a:gd name="connsiteX1" fmla="*/ 36580 w 84937"/>
                <a:gd name="connsiteY1" fmla="*/ 35920 h 86549"/>
                <a:gd name="connsiteX2" fmla="*/ 46105 w 84937"/>
                <a:gd name="connsiteY2" fmla="*/ 28776 h 86549"/>
                <a:gd name="connsiteX3" fmla="*/ 46105 w 84937"/>
                <a:gd name="connsiteY3" fmla="*/ 28776 h 86549"/>
                <a:gd name="connsiteX4" fmla="*/ 73918 w 84937"/>
                <a:gd name="connsiteY4" fmla="*/ 2773 h 86549"/>
                <a:gd name="connsiteX5" fmla="*/ 81062 w 84937"/>
                <a:gd name="connsiteY5" fmla="*/ -180 h 86549"/>
                <a:gd name="connsiteX6" fmla="*/ 84205 w 84937"/>
                <a:gd name="connsiteY6" fmla="*/ 15822 h 86549"/>
                <a:gd name="connsiteX7" fmla="*/ 53344 w 84937"/>
                <a:gd name="connsiteY7" fmla="*/ 86117 h 86549"/>
                <a:gd name="connsiteX8" fmla="*/ 53344 w 84937"/>
                <a:gd name="connsiteY8" fmla="*/ 86117 h 86549"/>
                <a:gd name="connsiteX9" fmla="*/ 99 w 84937"/>
                <a:gd name="connsiteY9" fmla="*/ 61351 h 86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937" h="86549">
                  <a:moveTo>
                    <a:pt x="-282" y="61351"/>
                  </a:moveTo>
                  <a:cubicBezTo>
                    <a:pt x="12387" y="53255"/>
                    <a:pt x="24864" y="45064"/>
                    <a:pt x="36580" y="35920"/>
                  </a:cubicBezTo>
                  <a:cubicBezTo>
                    <a:pt x="39628" y="33634"/>
                    <a:pt x="43057" y="30967"/>
                    <a:pt x="46105" y="28776"/>
                  </a:cubicBezTo>
                  <a:lnTo>
                    <a:pt x="46105" y="28776"/>
                  </a:lnTo>
                  <a:cubicBezTo>
                    <a:pt x="55849" y="20632"/>
                    <a:pt x="65136" y="11955"/>
                    <a:pt x="73918" y="2773"/>
                  </a:cubicBezTo>
                  <a:cubicBezTo>
                    <a:pt x="76585" y="10"/>
                    <a:pt x="79062" y="-942"/>
                    <a:pt x="81062" y="-180"/>
                  </a:cubicBezTo>
                  <a:cubicBezTo>
                    <a:pt x="83062" y="582"/>
                    <a:pt x="85729" y="6297"/>
                    <a:pt x="84205" y="15822"/>
                  </a:cubicBezTo>
                  <a:cubicBezTo>
                    <a:pt x="79604" y="41359"/>
                    <a:pt x="69032" y="65447"/>
                    <a:pt x="53344" y="86117"/>
                  </a:cubicBezTo>
                  <a:lnTo>
                    <a:pt x="53344" y="86117"/>
                  </a:lnTo>
                  <a:cubicBezTo>
                    <a:pt x="33694" y="82792"/>
                    <a:pt x="15301" y="74229"/>
                    <a:pt x="99" y="61351"/>
                  </a:cubicBezTo>
                </a:path>
              </a:pathLst>
            </a:custGeom>
            <a:solidFill>
              <a:srgbClr val="FFC20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16" name="Forma Livre: Forma 15">
              <a:extLst>
                <a:ext uri="{FF2B5EF4-FFF2-40B4-BE49-F238E27FC236}">
                  <a16:creationId xmlns:a16="http://schemas.microsoft.com/office/drawing/2014/main" id="{39B91F5C-4C9B-4BF3-9601-C18C6F775C4C}"/>
                </a:ext>
              </a:extLst>
            </p:cNvPr>
            <p:cNvSpPr/>
            <p:nvPr/>
          </p:nvSpPr>
          <p:spPr>
            <a:xfrm>
              <a:off x="5416295" y="3250320"/>
              <a:ext cx="209143" cy="187441"/>
            </a:xfrm>
            <a:custGeom>
              <a:avLst/>
              <a:gdLst>
                <a:gd name="connsiteX0" fmla="*/ -282 w 209143"/>
                <a:gd name="connsiteY0" fmla="*/ 114143 h 187441"/>
                <a:gd name="connsiteX1" fmla="*/ 91539 w 209143"/>
                <a:gd name="connsiteY1" fmla="*/ 68327 h 187441"/>
                <a:gd name="connsiteX2" fmla="*/ 114494 w 209143"/>
                <a:gd name="connsiteY2" fmla="*/ 55087 h 187441"/>
                <a:gd name="connsiteX3" fmla="*/ 114494 w 209143"/>
                <a:gd name="connsiteY3" fmla="*/ 55087 h 187441"/>
                <a:gd name="connsiteX4" fmla="*/ 186122 w 209143"/>
                <a:gd name="connsiteY4" fmla="*/ 5081 h 187441"/>
                <a:gd name="connsiteX5" fmla="*/ 203077 w 209143"/>
                <a:gd name="connsiteY5" fmla="*/ 700 h 187441"/>
                <a:gd name="connsiteX6" fmla="*/ 204982 w 209143"/>
                <a:gd name="connsiteY6" fmla="*/ 37752 h 187441"/>
                <a:gd name="connsiteX7" fmla="*/ 111542 w 209143"/>
                <a:gd name="connsiteY7" fmla="*/ 187009 h 187441"/>
                <a:gd name="connsiteX8" fmla="*/ 111542 w 209143"/>
                <a:gd name="connsiteY8" fmla="*/ 187009 h 187441"/>
                <a:gd name="connsiteX9" fmla="*/ -282 w 209143"/>
                <a:gd name="connsiteY9" fmla="*/ 114143 h 187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143" h="187441">
                  <a:moveTo>
                    <a:pt x="-282" y="114143"/>
                  </a:moveTo>
                  <a:cubicBezTo>
                    <a:pt x="30865" y="99855"/>
                    <a:pt x="62012" y="85568"/>
                    <a:pt x="91539" y="68327"/>
                  </a:cubicBezTo>
                  <a:cubicBezTo>
                    <a:pt x="99159" y="64041"/>
                    <a:pt x="107827" y="58802"/>
                    <a:pt x="114494" y="55087"/>
                  </a:cubicBezTo>
                  <a:lnTo>
                    <a:pt x="114494" y="55087"/>
                  </a:lnTo>
                  <a:cubicBezTo>
                    <a:pt x="139279" y="39752"/>
                    <a:pt x="163186" y="23055"/>
                    <a:pt x="186122" y="5081"/>
                  </a:cubicBezTo>
                  <a:cubicBezTo>
                    <a:pt x="192980" y="-348"/>
                    <a:pt x="198981" y="-1682"/>
                    <a:pt x="203077" y="700"/>
                  </a:cubicBezTo>
                  <a:cubicBezTo>
                    <a:pt x="209268" y="4224"/>
                    <a:pt x="211364" y="16702"/>
                    <a:pt x="204982" y="37752"/>
                  </a:cubicBezTo>
                  <a:cubicBezTo>
                    <a:pt x="185913" y="94121"/>
                    <a:pt x="153918" y="145232"/>
                    <a:pt x="111542" y="187009"/>
                  </a:cubicBezTo>
                  <a:lnTo>
                    <a:pt x="111542" y="187009"/>
                  </a:lnTo>
                  <a:cubicBezTo>
                    <a:pt x="68374" y="173245"/>
                    <a:pt x="29741" y="148070"/>
                    <a:pt x="-282" y="114143"/>
                  </a:cubicBezTo>
                </a:path>
              </a:pathLst>
            </a:custGeom>
            <a:solidFill>
              <a:srgbClr val="FFC20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17" name="Forma Livre: Forma 16">
              <a:extLst>
                <a:ext uri="{FF2B5EF4-FFF2-40B4-BE49-F238E27FC236}">
                  <a16:creationId xmlns:a16="http://schemas.microsoft.com/office/drawing/2014/main" id="{7FDB231F-2848-4F81-9598-15FE6061F000}"/>
                </a:ext>
              </a:extLst>
            </p:cNvPr>
            <p:cNvSpPr/>
            <p:nvPr/>
          </p:nvSpPr>
          <p:spPr>
            <a:xfrm>
              <a:off x="5066537" y="3248735"/>
              <a:ext cx="352362" cy="228174"/>
            </a:xfrm>
            <a:custGeom>
              <a:avLst/>
              <a:gdLst>
                <a:gd name="connsiteX0" fmla="*/ -282 w 352362"/>
                <a:gd name="connsiteY0" fmla="*/ 64484 h 228174"/>
                <a:gd name="connsiteX1" fmla="*/ 154499 w 352362"/>
                <a:gd name="connsiteY1" fmla="*/ 45434 h 228174"/>
                <a:gd name="connsiteX2" fmla="*/ 194123 w 352362"/>
                <a:gd name="connsiteY2" fmla="*/ 38004 h 228174"/>
                <a:gd name="connsiteX3" fmla="*/ 194123 w 352362"/>
                <a:gd name="connsiteY3" fmla="*/ 38004 h 228174"/>
                <a:gd name="connsiteX4" fmla="*/ 321854 w 352362"/>
                <a:gd name="connsiteY4" fmla="*/ 2285 h 228174"/>
                <a:gd name="connsiteX5" fmla="*/ 348429 w 352362"/>
                <a:gd name="connsiteY5" fmla="*/ 4476 h 228174"/>
                <a:gd name="connsiteX6" fmla="*/ 333188 w 352362"/>
                <a:gd name="connsiteY6" fmla="*/ 59245 h 228174"/>
                <a:gd name="connsiteX7" fmla="*/ 125924 w 352362"/>
                <a:gd name="connsiteY7" fmla="*/ 227742 h 228174"/>
                <a:gd name="connsiteX8" fmla="*/ 125924 w 352362"/>
                <a:gd name="connsiteY8" fmla="*/ 227170 h 228174"/>
                <a:gd name="connsiteX9" fmla="*/ 125924 w 352362"/>
                <a:gd name="connsiteY9" fmla="*/ 227647 h 228174"/>
                <a:gd name="connsiteX10" fmla="*/ -282 w 352362"/>
                <a:gd name="connsiteY10" fmla="*/ 64674 h 228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2362" h="228174">
                  <a:moveTo>
                    <a:pt x="-282" y="64484"/>
                  </a:moveTo>
                  <a:cubicBezTo>
                    <a:pt x="51630" y="59816"/>
                    <a:pt x="103731" y="54482"/>
                    <a:pt x="154499" y="45434"/>
                  </a:cubicBezTo>
                  <a:cubicBezTo>
                    <a:pt x="167549" y="43052"/>
                    <a:pt x="182503" y="40480"/>
                    <a:pt x="194123" y="38004"/>
                  </a:cubicBezTo>
                  <a:lnTo>
                    <a:pt x="194123" y="38004"/>
                  </a:lnTo>
                  <a:cubicBezTo>
                    <a:pt x="237329" y="28488"/>
                    <a:pt x="279972" y="16563"/>
                    <a:pt x="321854" y="2285"/>
                  </a:cubicBezTo>
                  <a:cubicBezTo>
                    <a:pt x="334331" y="-2096"/>
                    <a:pt x="343666" y="-1048"/>
                    <a:pt x="348429" y="4476"/>
                  </a:cubicBezTo>
                  <a:cubicBezTo>
                    <a:pt x="355763" y="12953"/>
                    <a:pt x="352715" y="32003"/>
                    <a:pt x="333188" y="59245"/>
                  </a:cubicBezTo>
                  <a:cubicBezTo>
                    <a:pt x="282611" y="129920"/>
                    <a:pt x="203077" y="190213"/>
                    <a:pt x="125924" y="227742"/>
                  </a:cubicBezTo>
                  <a:lnTo>
                    <a:pt x="125924" y="227170"/>
                  </a:lnTo>
                  <a:lnTo>
                    <a:pt x="125924" y="227647"/>
                  </a:lnTo>
                  <a:cubicBezTo>
                    <a:pt x="70070" y="185556"/>
                    <a:pt x="26493" y="129292"/>
                    <a:pt x="-282" y="64674"/>
                  </a:cubicBezTo>
                </a:path>
              </a:pathLst>
            </a:custGeom>
            <a:solidFill>
              <a:srgbClr val="39B54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18" name="Forma Livre: Forma 17">
              <a:extLst>
                <a:ext uri="{FF2B5EF4-FFF2-40B4-BE49-F238E27FC236}">
                  <a16:creationId xmlns:a16="http://schemas.microsoft.com/office/drawing/2014/main" id="{B0C994FD-3E6E-426E-8794-574682F68EEE}"/>
                </a:ext>
              </a:extLst>
            </p:cNvPr>
            <p:cNvSpPr/>
            <p:nvPr/>
          </p:nvSpPr>
          <p:spPr>
            <a:xfrm>
              <a:off x="4776821" y="2899504"/>
              <a:ext cx="505793" cy="317156"/>
            </a:xfrm>
            <a:custGeom>
              <a:avLst/>
              <a:gdLst>
                <a:gd name="connsiteX0" fmla="*/ 472219 w 505793"/>
                <a:gd name="connsiteY0" fmla="*/ 187591 h 317156"/>
                <a:gd name="connsiteX1" fmla="*/ 275528 w 505793"/>
                <a:gd name="connsiteY1" fmla="*/ 124916 h 317156"/>
                <a:gd name="connsiteX2" fmla="*/ 275528 w 505793"/>
                <a:gd name="connsiteY2" fmla="*/ 124916 h 317156"/>
                <a:gd name="connsiteX3" fmla="*/ 217521 w 505793"/>
                <a:gd name="connsiteY3" fmla="*/ 100818 h 317156"/>
                <a:gd name="connsiteX4" fmla="*/ 5590 w 505793"/>
                <a:gd name="connsiteY4" fmla="*/ -433 h 317156"/>
                <a:gd name="connsiteX5" fmla="*/ 58168 w 505793"/>
                <a:gd name="connsiteY5" fmla="*/ 312559 h 317156"/>
                <a:gd name="connsiteX6" fmla="*/ 437929 w 505793"/>
                <a:gd name="connsiteY6" fmla="*/ 269982 h 317156"/>
                <a:gd name="connsiteX7" fmla="*/ 505366 w 505793"/>
                <a:gd name="connsiteY7" fmla="*/ 212832 h 317156"/>
                <a:gd name="connsiteX8" fmla="*/ 472695 w 505793"/>
                <a:gd name="connsiteY8" fmla="*/ 187400 h 317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5793" h="317156">
                  <a:moveTo>
                    <a:pt x="472219" y="187591"/>
                  </a:moveTo>
                  <a:cubicBezTo>
                    <a:pt x="405535" y="170388"/>
                    <a:pt x="339870" y="149462"/>
                    <a:pt x="275528" y="124916"/>
                  </a:cubicBezTo>
                  <a:lnTo>
                    <a:pt x="275528" y="124916"/>
                  </a:lnTo>
                  <a:cubicBezTo>
                    <a:pt x="258193" y="118249"/>
                    <a:pt x="236571" y="108914"/>
                    <a:pt x="217521" y="100818"/>
                  </a:cubicBezTo>
                  <a:cubicBezTo>
                    <a:pt x="143607" y="69576"/>
                    <a:pt x="77027" y="37572"/>
                    <a:pt x="5590" y="-433"/>
                  </a:cubicBezTo>
                  <a:cubicBezTo>
                    <a:pt x="-14413" y="99484"/>
                    <a:pt x="20068" y="230263"/>
                    <a:pt x="58168" y="312559"/>
                  </a:cubicBezTo>
                  <a:cubicBezTo>
                    <a:pt x="183993" y="323989"/>
                    <a:pt x="323439" y="312559"/>
                    <a:pt x="437929" y="269982"/>
                  </a:cubicBezTo>
                  <a:cubicBezTo>
                    <a:pt x="486983" y="251694"/>
                    <a:pt x="507462" y="229977"/>
                    <a:pt x="505366" y="212832"/>
                  </a:cubicBezTo>
                  <a:cubicBezTo>
                    <a:pt x="503937" y="201783"/>
                    <a:pt x="492793" y="192448"/>
                    <a:pt x="472695" y="187400"/>
                  </a:cubicBezTo>
                </a:path>
              </a:pathLst>
            </a:custGeom>
            <a:solidFill>
              <a:srgbClr val="00B6F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19" name="Forma Livre: Forma 18">
              <a:extLst>
                <a:ext uri="{FF2B5EF4-FFF2-40B4-BE49-F238E27FC236}">
                  <a16:creationId xmlns:a16="http://schemas.microsoft.com/office/drawing/2014/main" id="{94524F9E-3CC7-42C5-904D-289E3E962534}"/>
                </a:ext>
              </a:extLst>
            </p:cNvPr>
            <p:cNvSpPr/>
            <p:nvPr/>
          </p:nvSpPr>
          <p:spPr>
            <a:xfrm>
              <a:off x="5065489" y="2728911"/>
              <a:ext cx="271361" cy="261821"/>
            </a:xfrm>
            <a:custGeom>
              <a:avLst/>
              <a:gdLst>
                <a:gd name="connsiteX0" fmla="*/ 259369 w 271361"/>
                <a:gd name="connsiteY0" fmla="*/ 222262 h 261821"/>
                <a:gd name="connsiteX1" fmla="*/ 167739 w 271361"/>
                <a:gd name="connsiteY1" fmla="*/ 134060 h 261821"/>
                <a:gd name="connsiteX2" fmla="*/ 142212 w 271361"/>
                <a:gd name="connsiteY2" fmla="*/ 104819 h 261821"/>
                <a:gd name="connsiteX3" fmla="*/ 63250 w 271361"/>
                <a:gd name="connsiteY3" fmla="*/ -433 h 261821"/>
                <a:gd name="connsiteX4" fmla="*/ -282 w 271361"/>
                <a:gd name="connsiteY4" fmla="*/ 185686 h 261821"/>
                <a:gd name="connsiteX5" fmla="*/ 218793 w 271361"/>
                <a:gd name="connsiteY5" fmla="*/ 260933 h 261821"/>
                <a:gd name="connsiteX6" fmla="*/ 270514 w 271361"/>
                <a:gd name="connsiteY6" fmla="*/ 245693 h 261821"/>
                <a:gd name="connsiteX7" fmla="*/ 259274 w 271361"/>
                <a:gd name="connsiteY7" fmla="*/ 222262 h 261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1361" h="261821">
                  <a:moveTo>
                    <a:pt x="259369" y="222262"/>
                  </a:moveTo>
                  <a:cubicBezTo>
                    <a:pt x="227166" y="194630"/>
                    <a:pt x="196571" y="165188"/>
                    <a:pt x="167739" y="134060"/>
                  </a:cubicBezTo>
                  <a:cubicBezTo>
                    <a:pt x="160024" y="125678"/>
                    <a:pt x="150594" y="114534"/>
                    <a:pt x="142212" y="104819"/>
                  </a:cubicBezTo>
                  <a:cubicBezTo>
                    <a:pt x="114123" y="71090"/>
                    <a:pt x="87767" y="35962"/>
                    <a:pt x="63250" y="-433"/>
                  </a:cubicBezTo>
                  <a:cubicBezTo>
                    <a:pt x="26293" y="52336"/>
                    <a:pt x="575" y="127774"/>
                    <a:pt x="-282" y="185686"/>
                  </a:cubicBezTo>
                  <a:cubicBezTo>
                    <a:pt x="65726" y="225500"/>
                    <a:pt x="145069" y="255504"/>
                    <a:pt x="218793" y="260933"/>
                  </a:cubicBezTo>
                  <a:cubicBezTo>
                    <a:pt x="250416" y="263314"/>
                    <a:pt x="267275" y="256075"/>
                    <a:pt x="270514" y="245693"/>
                  </a:cubicBezTo>
                  <a:cubicBezTo>
                    <a:pt x="272609" y="238835"/>
                    <a:pt x="268894" y="230453"/>
                    <a:pt x="259274" y="222262"/>
                  </a:cubicBezTo>
                </a:path>
              </a:pathLst>
            </a:custGeom>
            <a:solidFill>
              <a:srgbClr val="FFC20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20" name="Forma Livre: Forma 19">
              <a:extLst>
                <a:ext uri="{FF2B5EF4-FFF2-40B4-BE49-F238E27FC236}">
                  <a16:creationId xmlns:a16="http://schemas.microsoft.com/office/drawing/2014/main" id="{26ED13BE-5975-4663-A26A-208FC1941843}"/>
                </a:ext>
              </a:extLst>
            </p:cNvPr>
            <p:cNvSpPr/>
            <p:nvPr/>
          </p:nvSpPr>
          <p:spPr>
            <a:xfrm>
              <a:off x="5389625" y="3032146"/>
              <a:ext cx="234677" cy="132534"/>
            </a:xfrm>
            <a:custGeom>
              <a:avLst/>
              <a:gdLst>
                <a:gd name="connsiteX0" fmla="*/ -282 w 234677"/>
                <a:gd name="connsiteY0" fmla="*/ 15039 h 132534"/>
                <a:gd name="connsiteX1" fmla="*/ 102588 w 234677"/>
                <a:gd name="connsiteY1" fmla="*/ 15039 h 132534"/>
                <a:gd name="connsiteX2" fmla="*/ 129163 w 234677"/>
                <a:gd name="connsiteY2" fmla="*/ 13324 h 132534"/>
                <a:gd name="connsiteX3" fmla="*/ 129163 w 234677"/>
                <a:gd name="connsiteY3" fmla="*/ 13324 h 132534"/>
                <a:gd name="connsiteX4" fmla="*/ 215554 w 234677"/>
                <a:gd name="connsiteY4" fmla="*/ 275 h 132534"/>
                <a:gd name="connsiteX5" fmla="*/ 232795 w 234677"/>
                <a:gd name="connsiteY5" fmla="*/ 3990 h 132534"/>
                <a:gd name="connsiteX6" fmla="*/ 218602 w 234677"/>
                <a:gd name="connsiteY6" fmla="*/ 38661 h 132534"/>
                <a:gd name="connsiteX7" fmla="*/ 69727 w 234677"/>
                <a:gd name="connsiteY7" fmla="*/ 132101 h 132534"/>
                <a:gd name="connsiteX8" fmla="*/ 69727 w 234677"/>
                <a:gd name="connsiteY8" fmla="*/ 131625 h 132534"/>
                <a:gd name="connsiteX9" fmla="*/ 69727 w 234677"/>
                <a:gd name="connsiteY9" fmla="*/ 132101 h 132534"/>
                <a:gd name="connsiteX10" fmla="*/ -282 w 234677"/>
                <a:gd name="connsiteY10" fmla="*/ 14849 h 132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4677" h="132534">
                  <a:moveTo>
                    <a:pt x="-282" y="15039"/>
                  </a:moveTo>
                  <a:cubicBezTo>
                    <a:pt x="34103" y="16182"/>
                    <a:pt x="68584" y="17039"/>
                    <a:pt x="102588" y="15039"/>
                  </a:cubicBezTo>
                  <a:cubicBezTo>
                    <a:pt x="111351" y="15039"/>
                    <a:pt x="121638" y="14087"/>
                    <a:pt x="129163" y="13324"/>
                  </a:cubicBezTo>
                  <a:lnTo>
                    <a:pt x="129163" y="13324"/>
                  </a:lnTo>
                  <a:cubicBezTo>
                    <a:pt x="158186" y="10601"/>
                    <a:pt x="187027" y="6238"/>
                    <a:pt x="215554" y="275"/>
                  </a:cubicBezTo>
                  <a:cubicBezTo>
                    <a:pt x="224032" y="-1534"/>
                    <a:pt x="230128" y="275"/>
                    <a:pt x="232795" y="3990"/>
                  </a:cubicBezTo>
                  <a:cubicBezTo>
                    <a:pt x="236891" y="10086"/>
                    <a:pt x="233461" y="22373"/>
                    <a:pt x="218602" y="38661"/>
                  </a:cubicBezTo>
                  <a:cubicBezTo>
                    <a:pt x="177131" y="81228"/>
                    <a:pt x="126086" y="113261"/>
                    <a:pt x="69727" y="132101"/>
                  </a:cubicBezTo>
                  <a:cubicBezTo>
                    <a:pt x="69727" y="132101"/>
                    <a:pt x="69727" y="132101"/>
                    <a:pt x="69727" y="131625"/>
                  </a:cubicBezTo>
                  <a:cubicBezTo>
                    <a:pt x="69727" y="131149"/>
                    <a:pt x="69727" y="131625"/>
                    <a:pt x="69727" y="132101"/>
                  </a:cubicBezTo>
                  <a:cubicBezTo>
                    <a:pt x="36437" y="99888"/>
                    <a:pt x="12282" y="59435"/>
                    <a:pt x="-282" y="14849"/>
                  </a:cubicBezTo>
                </a:path>
              </a:pathLst>
            </a:custGeom>
            <a:solidFill>
              <a:srgbClr val="39B54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</p:grpSp>
      <p:sp>
        <p:nvSpPr>
          <p:cNvPr id="21" name="Gráfico 3">
            <a:extLst>
              <a:ext uri="{FF2B5EF4-FFF2-40B4-BE49-F238E27FC236}">
                <a16:creationId xmlns:a16="http://schemas.microsoft.com/office/drawing/2014/main" id="{F8C604ED-B50C-4AE9-8436-CDB6A9C60386}"/>
              </a:ext>
            </a:extLst>
          </p:cNvPr>
          <p:cNvSpPr/>
          <p:nvPr/>
        </p:nvSpPr>
        <p:spPr>
          <a:xfrm rot="17691118">
            <a:off x="-5204055" y="-3843790"/>
            <a:ext cx="9121626" cy="7162245"/>
          </a:xfrm>
          <a:custGeom>
            <a:avLst/>
            <a:gdLst>
              <a:gd name="connsiteX0" fmla="*/ -1004 w 9121626"/>
              <a:gd name="connsiteY0" fmla="*/ 3692959 h 7162245"/>
              <a:gd name="connsiteX1" fmla="*/ 4011279 w 9121626"/>
              <a:gd name="connsiteY1" fmla="*/ 2277716 h 7162245"/>
              <a:gd name="connsiteX2" fmla="*/ 5025288 w 9121626"/>
              <a:gd name="connsiteY2" fmla="*/ 1849740 h 7162245"/>
              <a:gd name="connsiteX3" fmla="*/ 5025288 w 9121626"/>
              <a:gd name="connsiteY3" fmla="*/ 1849740 h 7162245"/>
              <a:gd name="connsiteX4" fmla="*/ 8213241 w 9121626"/>
              <a:gd name="connsiteY4" fmla="*/ 168227 h 7162245"/>
              <a:gd name="connsiteX5" fmla="*/ 8935444 w 9121626"/>
              <a:gd name="connsiteY5" fmla="*/ 67313 h 7162245"/>
              <a:gd name="connsiteX6" fmla="*/ 8852760 w 9121626"/>
              <a:gd name="connsiteY6" fmla="*/ 1574959 h 7162245"/>
              <a:gd name="connsiteX7" fmla="*/ 4328612 w 9121626"/>
              <a:gd name="connsiteY7" fmla="*/ 7161757 h 7162245"/>
              <a:gd name="connsiteX8" fmla="*/ 4328612 w 9121626"/>
              <a:gd name="connsiteY8" fmla="*/ 7161757 h 7162245"/>
              <a:gd name="connsiteX9" fmla="*/ 3856 w 9121626"/>
              <a:gd name="connsiteY9" fmla="*/ 3692959 h 7162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21626" h="7162245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gradFill flip="none" rotWithShape="1">
            <a:gsLst>
              <a:gs pos="50000">
                <a:schemeClr val="bg2"/>
              </a:gs>
              <a:gs pos="100000">
                <a:schemeClr val="accent1"/>
              </a:gs>
            </a:gsLst>
            <a:lin ang="2700000" scaled="1"/>
            <a:tileRect/>
          </a:gradFill>
          <a:ln w="121539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pic>
        <p:nvPicPr>
          <p:cNvPr id="22" name="Gráfico 21">
            <a:extLst>
              <a:ext uri="{FF2B5EF4-FFF2-40B4-BE49-F238E27FC236}">
                <a16:creationId xmlns:a16="http://schemas.microsoft.com/office/drawing/2014/main" id="{6D610647-14C7-4B44-BD94-91B72A9238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913861">
            <a:off x="-5410880" y="-3844078"/>
            <a:ext cx="9118825" cy="7173476"/>
          </a:xfrm>
          <a:prstGeom prst="rect">
            <a:avLst/>
          </a:prstGeom>
        </p:spPr>
      </p:pic>
      <p:sp>
        <p:nvSpPr>
          <p:cNvPr id="27" name="Gráfico 3">
            <a:extLst>
              <a:ext uri="{FF2B5EF4-FFF2-40B4-BE49-F238E27FC236}">
                <a16:creationId xmlns:a16="http://schemas.microsoft.com/office/drawing/2014/main" id="{1D6B5AAB-B6C6-43DB-B183-B8D7965C08DF}"/>
              </a:ext>
            </a:extLst>
          </p:cNvPr>
          <p:cNvSpPr/>
          <p:nvPr/>
        </p:nvSpPr>
        <p:spPr>
          <a:xfrm rot="9106725">
            <a:off x="7621924" y="5405929"/>
            <a:ext cx="9121626" cy="7162245"/>
          </a:xfrm>
          <a:custGeom>
            <a:avLst/>
            <a:gdLst>
              <a:gd name="connsiteX0" fmla="*/ -1004 w 9121626"/>
              <a:gd name="connsiteY0" fmla="*/ 3692959 h 7162245"/>
              <a:gd name="connsiteX1" fmla="*/ 4011279 w 9121626"/>
              <a:gd name="connsiteY1" fmla="*/ 2277716 h 7162245"/>
              <a:gd name="connsiteX2" fmla="*/ 5025288 w 9121626"/>
              <a:gd name="connsiteY2" fmla="*/ 1849740 h 7162245"/>
              <a:gd name="connsiteX3" fmla="*/ 5025288 w 9121626"/>
              <a:gd name="connsiteY3" fmla="*/ 1849740 h 7162245"/>
              <a:gd name="connsiteX4" fmla="*/ 8213241 w 9121626"/>
              <a:gd name="connsiteY4" fmla="*/ 168227 h 7162245"/>
              <a:gd name="connsiteX5" fmla="*/ 8935444 w 9121626"/>
              <a:gd name="connsiteY5" fmla="*/ 67313 h 7162245"/>
              <a:gd name="connsiteX6" fmla="*/ 8852760 w 9121626"/>
              <a:gd name="connsiteY6" fmla="*/ 1574959 h 7162245"/>
              <a:gd name="connsiteX7" fmla="*/ 4328612 w 9121626"/>
              <a:gd name="connsiteY7" fmla="*/ 7161757 h 7162245"/>
              <a:gd name="connsiteX8" fmla="*/ 4328612 w 9121626"/>
              <a:gd name="connsiteY8" fmla="*/ 7161757 h 7162245"/>
              <a:gd name="connsiteX9" fmla="*/ 3856 w 9121626"/>
              <a:gd name="connsiteY9" fmla="*/ 3692959 h 7162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21626" h="7162245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gradFill flip="none" rotWithShape="1">
            <a:gsLst>
              <a:gs pos="50000">
                <a:schemeClr val="accent2"/>
              </a:gs>
              <a:gs pos="100000">
                <a:schemeClr val="accent3"/>
              </a:gs>
            </a:gsLst>
            <a:lin ang="2700000" scaled="1"/>
            <a:tileRect/>
          </a:gradFill>
          <a:ln w="121539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pic>
        <p:nvPicPr>
          <p:cNvPr id="28" name="Gráfico 27">
            <a:extLst>
              <a:ext uri="{FF2B5EF4-FFF2-40B4-BE49-F238E27FC236}">
                <a16:creationId xmlns:a16="http://schemas.microsoft.com/office/drawing/2014/main" id="{F061CACA-4CFC-44F2-8597-08642710482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8329468">
            <a:off x="7310048" y="5620725"/>
            <a:ext cx="9118825" cy="717347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8015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F3381522-6051-54BE-D496-94A67CB681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09" r="9765" b="63403"/>
          <a:stretch/>
        </p:blipFill>
        <p:spPr>
          <a:xfrm flipH="1">
            <a:off x="6271175" y="0"/>
            <a:ext cx="6240435" cy="6858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F7B1717-5FEE-9388-E914-039ABD0471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9" r="8854"/>
          <a:stretch/>
        </p:blipFill>
        <p:spPr>
          <a:xfrm>
            <a:off x="-1" y="0"/>
            <a:ext cx="6348689" cy="6858000"/>
          </a:xfrm>
          <a:prstGeom prst="rect">
            <a:avLst/>
          </a:prstGeom>
        </p:spPr>
      </p:pic>
      <p:sp>
        <p:nvSpPr>
          <p:cNvPr id="17" name="Gráfico 3">
            <a:extLst>
              <a:ext uri="{FF2B5EF4-FFF2-40B4-BE49-F238E27FC236}">
                <a16:creationId xmlns:a16="http://schemas.microsoft.com/office/drawing/2014/main" id="{312FEFA6-F1EF-4F56-97C5-0A160AC21A69}"/>
              </a:ext>
            </a:extLst>
          </p:cNvPr>
          <p:cNvSpPr/>
          <p:nvPr/>
        </p:nvSpPr>
        <p:spPr>
          <a:xfrm rot="1473581" flipH="1">
            <a:off x="5635839" y="127851"/>
            <a:ext cx="9121626" cy="7162245"/>
          </a:xfrm>
          <a:custGeom>
            <a:avLst/>
            <a:gdLst>
              <a:gd name="connsiteX0" fmla="*/ -1004 w 9121626"/>
              <a:gd name="connsiteY0" fmla="*/ 3692959 h 7162245"/>
              <a:gd name="connsiteX1" fmla="*/ 4011279 w 9121626"/>
              <a:gd name="connsiteY1" fmla="*/ 2277716 h 7162245"/>
              <a:gd name="connsiteX2" fmla="*/ 5025288 w 9121626"/>
              <a:gd name="connsiteY2" fmla="*/ 1849740 h 7162245"/>
              <a:gd name="connsiteX3" fmla="*/ 5025288 w 9121626"/>
              <a:gd name="connsiteY3" fmla="*/ 1849740 h 7162245"/>
              <a:gd name="connsiteX4" fmla="*/ 8213241 w 9121626"/>
              <a:gd name="connsiteY4" fmla="*/ 168227 h 7162245"/>
              <a:gd name="connsiteX5" fmla="*/ 8935444 w 9121626"/>
              <a:gd name="connsiteY5" fmla="*/ 67313 h 7162245"/>
              <a:gd name="connsiteX6" fmla="*/ 8852760 w 9121626"/>
              <a:gd name="connsiteY6" fmla="*/ 1574959 h 7162245"/>
              <a:gd name="connsiteX7" fmla="*/ 4328612 w 9121626"/>
              <a:gd name="connsiteY7" fmla="*/ 7161757 h 7162245"/>
              <a:gd name="connsiteX8" fmla="*/ 4328612 w 9121626"/>
              <a:gd name="connsiteY8" fmla="*/ 7161757 h 7162245"/>
              <a:gd name="connsiteX9" fmla="*/ 3856 w 9121626"/>
              <a:gd name="connsiteY9" fmla="*/ 3692959 h 7162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21626" h="7162245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gradFill flip="none" rotWithShape="1">
            <a:gsLst>
              <a:gs pos="50000">
                <a:schemeClr val="bg2"/>
              </a:gs>
              <a:gs pos="100000">
                <a:schemeClr val="accent1"/>
              </a:gs>
            </a:gsLst>
            <a:lin ang="2700000" scaled="1"/>
            <a:tileRect/>
          </a:gradFill>
          <a:ln w="121539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4D5070BD-131A-4C7F-A205-4233BF339C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250838" flipH="1">
            <a:off x="6315246" y="-157737"/>
            <a:ext cx="9118825" cy="7173476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1EDEB447-2225-4C86-99FB-45849C8231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1480000">
            <a:off x="7181241" y="-1454109"/>
            <a:ext cx="7053220" cy="8472211"/>
          </a:xfrm>
          <a:prstGeom prst="rect">
            <a:avLst/>
          </a:prstGeom>
        </p:spPr>
      </p:pic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2E0579E7-18AC-48A5-847F-994AADF09206}"/>
              </a:ext>
            </a:extLst>
          </p:cNvPr>
          <p:cNvSpPr/>
          <p:nvPr/>
        </p:nvSpPr>
        <p:spPr>
          <a:xfrm>
            <a:off x="4212926" y="1180214"/>
            <a:ext cx="7611825" cy="3563236"/>
          </a:xfrm>
          <a:prstGeom prst="roundRect">
            <a:avLst>
              <a:gd name="adj" fmla="val 2395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Gráfico 3" hidden="1">
            <a:extLst>
              <a:ext uri="{FF2B5EF4-FFF2-40B4-BE49-F238E27FC236}">
                <a16:creationId xmlns:a16="http://schemas.microsoft.com/office/drawing/2014/main" id="{91EA2197-5EFB-4A2D-92EA-078963411F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076D5AD-C2CA-4578-8932-990FBF26FEE8}"/>
              </a:ext>
            </a:extLst>
          </p:cNvPr>
          <p:cNvSpPr txBox="1"/>
          <p:nvPr/>
        </p:nvSpPr>
        <p:spPr>
          <a:xfrm>
            <a:off x="4560000" y="1578701"/>
            <a:ext cx="6982549" cy="25401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30000"/>
              </a:lnSpc>
              <a:spcBef>
                <a:spcPts val="1400"/>
              </a:spcBef>
            </a:pPr>
            <a:r>
              <a:rPr lang="pt-BR" sz="2400" b="1" i="1" dirty="0">
                <a:solidFill>
                  <a:schemeClr val="tx2"/>
                </a:solidFill>
                <a:latin typeface="+mj-lt"/>
              </a:rPr>
              <a:t>Diagnóstico Inicial: </a:t>
            </a:r>
            <a:r>
              <a:rPr lang="pt-BR" sz="2400" b="1" i="1" dirty="0">
                <a:solidFill>
                  <a:schemeClr val="tx2"/>
                </a:solidFill>
                <a:latin typeface="Exo 2.0 semi bold" panose="00000700000000000000" pitchFamily="50" charset="0"/>
              </a:rPr>
              <a:t>Modelos de Negócios</a:t>
            </a:r>
            <a:endParaRPr lang="pt-BR" sz="2400" i="1" dirty="0">
              <a:solidFill>
                <a:schemeClr val="tx2"/>
              </a:solidFill>
              <a:latin typeface="Exo 2.0 semi bold" panose="00000700000000000000" pitchFamily="50" charset="0"/>
            </a:endParaRPr>
          </a:p>
          <a:p>
            <a:pPr marL="360000">
              <a:lnSpc>
                <a:spcPct val="130000"/>
              </a:lnSpc>
              <a:spcBef>
                <a:spcPts val="1600"/>
              </a:spcBef>
              <a:spcAft>
                <a:spcPts val="1600"/>
              </a:spcAft>
            </a:pPr>
            <a:r>
              <a:rPr lang="pt-BR" sz="1600" dirty="0">
                <a:latin typeface="Nunito" pitchFamily="2" charset="77"/>
              </a:rPr>
              <a:t>Eu já tenho um negócio estruturado ou apenas uma ideia?</a:t>
            </a:r>
          </a:p>
          <a:p>
            <a:pPr marL="360000">
              <a:lnSpc>
                <a:spcPct val="130000"/>
              </a:lnSpc>
              <a:spcBef>
                <a:spcPts val="1600"/>
              </a:spcBef>
              <a:spcAft>
                <a:spcPts val="1600"/>
              </a:spcAft>
            </a:pPr>
            <a:r>
              <a:rPr lang="pt-BR" sz="1600" dirty="0">
                <a:latin typeface="Nunito" pitchFamily="2" charset="77"/>
              </a:rPr>
              <a:t>O que é modelo de negócios para você e como você definiria o seu?</a:t>
            </a:r>
          </a:p>
          <a:p>
            <a:pPr marL="360000">
              <a:lnSpc>
                <a:spcPct val="130000"/>
              </a:lnSpc>
              <a:spcBef>
                <a:spcPts val="1600"/>
              </a:spcBef>
              <a:spcAft>
                <a:spcPts val="1600"/>
              </a:spcAft>
            </a:pPr>
            <a:r>
              <a:rPr lang="pt-BR" sz="1600" dirty="0">
                <a:latin typeface="Nunito" pitchFamily="2" charset="77"/>
              </a:rPr>
              <a:t>O que eu acredito que falta para a minha ideia ou projeto crescer mais?</a:t>
            </a:r>
          </a:p>
        </p:txBody>
      </p:sp>
      <p:sp>
        <p:nvSpPr>
          <p:cNvPr id="15" name="Gráfico 8">
            <a:extLst>
              <a:ext uri="{FF2B5EF4-FFF2-40B4-BE49-F238E27FC236}">
                <a16:creationId xmlns:a16="http://schemas.microsoft.com/office/drawing/2014/main" id="{B01C986A-1AC0-4311-A043-78EB0F64A9F0}"/>
              </a:ext>
            </a:extLst>
          </p:cNvPr>
          <p:cNvSpPr/>
          <p:nvPr/>
        </p:nvSpPr>
        <p:spPr>
          <a:xfrm rot="18597044" flipH="1">
            <a:off x="-3188240" y="470061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accent4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DBA523C-6147-426F-9ADB-283D2C06BD00}"/>
              </a:ext>
            </a:extLst>
          </p:cNvPr>
          <p:cNvSpPr txBox="1"/>
          <p:nvPr/>
        </p:nvSpPr>
        <p:spPr>
          <a:xfrm>
            <a:off x="335792" y="6181223"/>
            <a:ext cx="394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/>
              <a:t>6</a:t>
            </a:fld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Gráfico 6">
            <a:extLst>
              <a:ext uri="{FF2B5EF4-FFF2-40B4-BE49-F238E27FC236}">
                <a16:creationId xmlns:a16="http://schemas.microsoft.com/office/drawing/2014/main" id="{9119E045-1DE6-9A8A-14BC-C5F897998F8E}"/>
              </a:ext>
            </a:extLst>
          </p:cNvPr>
          <p:cNvSpPr/>
          <p:nvPr/>
        </p:nvSpPr>
        <p:spPr>
          <a:xfrm>
            <a:off x="4565871" y="3865860"/>
            <a:ext cx="206476" cy="162124"/>
          </a:xfrm>
          <a:custGeom>
            <a:avLst/>
            <a:gdLst>
              <a:gd name="connsiteX0" fmla="*/ -1004 w 6038099"/>
              <a:gd name="connsiteY0" fmla="*/ 2444405 h 4741078"/>
              <a:gd name="connsiteX1" fmla="*/ 2654944 w 6038099"/>
              <a:gd name="connsiteY1" fmla="*/ 1507579 h 4741078"/>
              <a:gd name="connsiteX2" fmla="*/ 3326171 w 6038099"/>
              <a:gd name="connsiteY2" fmla="*/ 1224278 h 4741078"/>
              <a:gd name="connsiteX3" fmla="*/ 3326171 w 6038099"/>
              <a:gd name="connsiteY3" fmla="*/ 1224278 h 4741078"/>
              <a:gd name="connsiteX4" fmla="*/ 5436450 w 6038099"/>
              <a:gd name="connsiteY4" fmla="*/ 111193 h 4741078"/>
              <a:gd name="connsiteX5" fmla="*/ 5914516 w 6038099"/>
              <a:gd name="connsiteY5" fmla="*/ 44393 h 4741078"/>
              <a:gd name="connsiteX6" fmla="*/ 5859783 w 6038099"/>
              <a:gd name="connsiteY6" fmla="*/ 1042385 h 4741078"/>
              <a:gd name="connsiteX7" fmla="*/ 2865004 w 6038099"/>
              <a:gd name="connsiteY7" fmla="*/ 4740590 h 4741078"/>
              <a:gd name="connsiteX8" fmla="*/ 2865004 w 6038099"/>
              <a:gd name="connsiteY8" fmla="*/ 4740590 h 4741078"/>
              <a:gd name="connsiteX9" fmla="*/ 2213 w 6038099"/>
              <a:gd name="connsiteY9" fmla="*/ 2444405 h 4741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38099" h="4741078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bg2"/>
          </a:solidFill>
          <a:ln w="80391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6EEB1B2F-B1AF-6EA5-498E-2D81E4E1BE6C}"/>
              </a:ext>
            </a:extLst>
          </p:cNvPr>
          <p:cNvCxnSpPr>
            <a:cxnSpLocks/>
          </p:cNvCxnSpPr>
          <p:nvPr/>
        </p:nvCxnSpPr>
        <p:spPr>
          <a:xfrm>
            <a:off x="4560000" y="3561347"/>
            <a:ext cx="6903719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Gráfico 6">
            <a:extLst>
              <a:ext uri="{FF2B5EF4-FFF2-40B4-BE49-F238E27FC236}">
                <a16:creationId xmlns:a16="http://schemas.microsoft.com/office/drawing/2014/main" id="{002566A2-1AAD-6F74-905C-EADADDCEC346}"/>
              </a:ext>
            </a:extLst>
          </p:cNvPr>
          <p:cNvSpPr/>
          <p:nvPr/>
        </p:nvSpPr>
        <p:spPr>
          <a:xfrm>
            <a:off x="4599416" y="3088331"/>
            <a:ext cx="206476" cy="162124"/>
          </a:xfrm>
          <a:custGeom>
            <a:avLst/>
            <a:gdLst>
              <a:gd name="connsiteX0" fmla="*/ -1004 w 6038099"/>
              <a:gd name="connsiteY0" fmla="*/ 2444405 h 4741078"/>
              <a:gd name="connsiteX1" fmla="*/ 2654944 w 6038099"/>
              <a:gd name="connsiteY1" fmla="*/ 1507579 h 4741078"/>
              <a:gd name="connsiteX2" fmla="*/ 3326171 w 6038099"/>
              <a:gd name="connsiteY2" fmla="*/ 1224278 h 4741078"/>
              <a:gd name="connsiteX3" fmla="*/ 3326171 w 6038099"/>
              <a:gd name="connsiteY3" fmla="*/ 1224278 h 4741078"/>
              <a:gd name="connsiteX4" fmla="*/ 5436450 w 6038099"/>
              <a:gd name="connsiteY4" fmla="*/ 111193 h 4741078"/>
              <a:gd name="connsiteX5" fmla="*/ 5914516 w 6038099"/>
              <a:gd name="connsiteY5" fmla="*/ 44393 h 4741078"/>
              <a:gd name="connsiteX6" fmla="*/ 5859783 w 6038099"/>
              <a:gd name="connsiteY6" fmla="*/ 1042385 h 4741078"/>
              <a:gd name="connsiteX7" fmla="*/ 2865004 w 6038099"/>
              <a:gd name="connsiteY7" fmla="*/ 4740590 h 4741078"/>
              <a:gd name="connsiteX8" fmla="*/ 2865004 w 6038099"/>
              <a:gd name="connsiteY8" fmla="*/ 4740590 h 4741078"/>
              <a:gd name="connsiteX9" fmla="*/ 2213 w 6038099"/>
              <a:gd name="connsiteY9" fmla="*/ 2444405 h 4741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38099" h="4741078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bg2"/>
          </a:solidFill>
          <a:ln w="80391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10" name="Gráfico 6">
            <a:extLst>
              <a:ext uri="{FF2B5EF4-FFF2-40B4-BE49-F238E27FC236}">
                <a16:creationId xmlns:a16="http://schemas.microsoft.com/office/drawing/2014/main" id="{69B3A54B-097B-375B-B2A1-2508D487DF58}"/>
              </a:ext>
            </a:extLst>
          </p:cNvPr>
          <p:cNvSpPr/>
          <p:nvPr/>
        </p:nvSpPr>
        <p:spPr>
          <a:xfrm>
            <a:off x="4599416" y="2391864"/>
            <a:ext cx="206476" cy="162124"/>
          </a:xfrm>
          <a:custGeom>
            <a:avLst/>
            <a:gdLst>
              <a:gd name="connsiteX0" fmla="*/ -1004 w 6038099"/>
              <a:gd name="connsiteY0" fmla="*/ 2444405 h 4741078"/>
              <a:gd name="connsiteX1" fmla="*/ 2654944 w 6038099"/>
              <a:gd name="connsiteY1" fmla="*/ 1507579 h 4741078"/>
              <a:gd name="connsiteX2" fmla="*/ 3326171 w 6038099"/>
              <a:gd name="connsiteY2" fmla="*/ 1224278 h 4741078"/>
              <a:gd name="connsiteX3" fmla="*/ 3326171 w 6038099"/>
              <a:gd name="connsiteY3" fmla="*/ 1224278 h 4741078"/>
              <a:gd name="connsiteX4" fmla="*/ 5436450 w 6038099"/>
              <a:gd name="connsiteY4" fmla="*/ 111193 h 4741078"/>
              <a:gd name="connsiteX5" fmla="*/ 5914516 w 6038099"/>
              <a:gd name="connsiteY5" fmla="*/ 44393 h 4741078"/>
              <a:gd name="connsiteX6" fmla="*/ 5859783 w 6038099"/>
              <a:gd name="connsiteY6" fmla="*/ 1042385 h 4741078"/>
              <a:gd name="connsiteX7" fmla="*/ 2865004 w 6038099"/>
              <a:gd name="connsiteY7" fmla="*/ 4740590 h 4741078"/>
              <a:gd name="connsiteX8" fmla="*/ 2865004 w 6038099"/>
              <a:gd name="connsiteY8" fmla="*/ 4740590 h 4741078"/>
              <a:gd name="connsiteX9" fmla="*/ 2213 w 6038099"/>
              <a:gd name="connsiteY9" fmla="*/ 2444405 h 4741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38099" h="4741078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bg2"/>
          </a:solidFill>
          <a:ln w="80391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C6E15C20-3D96-E0C9-926E-8B10EB678540}"/>
              </a:ext>
            </a:extLst>
          </p:cNvPr>
          <p:cNvCxnSpPr>
            <a:cxnSpLocks/>
          </p:cNvCxnSpPr>
          <p:nvPr/>
        </p:nvCxnSpPr>
        <p:spPr>
          <a:xfrm>
            <a:off x="4565871" y="2848792"/>
            <a:ext cx="6903719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843549959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ACB3F3B9-B9FC-445B-BC0A-D3306C5AE23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8" t="318" r="44" b="16042"/>
          <a:stretch/>
        </p:blipFill>
        <p:spPr>
          <a:xfrm flipH="1">
            <a:off x="4669912" y="1"/>
            <a:ext cx="7522087" cy="6858000"/>
          </a:xfrm>
          <a:prstGeom prst="rect">
            <a:avLst/>
          </a:prstGeom>
        </p:spPr>
      </p:pic>
      <p:sp>
        <p:nvSpPr>
          <p:cNvPr id="21" name="Retângulo 20">
            <a:extLst>
              <a:ext uri="{FF2B5EF4-FFF2-40B4-BE49-F238E27FC236}">
                <a16:creationId xmlns:a16="http://schemas.microsoft.com/office/drawing/2014/main" id="{D3971361-FD04-48DB-AF95-7760AA89FBF8}"/>
              </a:ext>
            </a:extLst>
          </p:cNvPr>
          <p:cNvSpPr/>
          <p:nvPr/>
        </p:nvSpPr>
        <p:spPr>
          <a:xfrm>
            <a:off x="1" y="-1"/>
            <a:ext cx="9801726" cy="6858001"/>
          </a:xfrm>
          <a:prstGeom prst="rect">
            <a:avLst/>
          </a:prstGeom>
          <a:gradFill flip="none" rotWithShape="1">
            <a:gsLst>
              <a:gs pos="52000">
                <a:schemeClr val="tx2"/>
              </a:gs>
              <a:gs pos="77000">
                <a:schemeClr val="tx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" name="Gráfico 1" hidden="1">
            <a:extLst>
              <a:ext uri="{FF2B5EF4-FFF2-40B4-BE49-F238E27FC236}">
                <a16:creationId xmlns:a16="http://schemas.microsoft.com/office/drawing/2014/main" id="{CFCA2B43-FADD-4264-9729-D1A3450298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pic>
        <p:nvPicPr>
          <p:cNvPr id="24" name="Gráfico 23">
            <a:extLst>
              <a:ext uri="{FF2B5EF4-FFF2-40B4-BE49-F238E27FC236}">
                <a16:creationId xmlns:a16="http://schemas.microsoft.com/office/drawing/2014/main" id="{C9A4715A-8604-418F-940B-F8487A709F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 flipH="1">
            <a:off x="3910715" y="-2828687"/>
            <a:ext cx="12827102" cy="10090654"/>
          </a:xfrm>
          <a:prstGeom prst="rect">
            <a:avLst/>
          </a:prstGeom>
        </p:spPr>
      </p:pic>
      <p:grpSp>
        <p:nvGrpSpPr>
          <p:cNvPr id="3" name="Agrupar 2">
            <a:extLst>
              <a:ext uri="{FF2B5EF4-FFF2-40B4-BE49-F238E27FC236}">
                <a16:creationId xmlns:a16="http://schemas.microsoft.com/office/drawing/2014/main" id="{0CE0D2C9-0FC5-F677-560E-C3180FFBE44A}"/>
              </a:ext>
            </a:extLst>
          </p:cNvPr>
          <p:cNvGrpSpPr/>
          <p:nvPr/>
        </p:nvGrpSpPr>
        <p:grpSpPr>
          <a:xfrm rot="11622232">
            <a:off x="5377453" y="4228490"/>
            <a:ext cx="901908" cy="855653"/>
            <a:chOff x="215468" y="690575"/>
            <a:chExt cx="901908" cy="855653"/>
          </a:xfrm>
          <a:solidFill>
            <a:schemeClr val="tx1"/>
          </a:solidFill>
        </p:grpSpPr>
        <p:pic>
          <p:nvPicPr>
            <p:cNvPr id="6" name="Gráfico 5">
              <a:extLst>
                <a:ext uri="{FF2B5EF4-FFF2-40B4-BE49-F238E27FC236}">
                  <a16:creationId xmlns:a16="http://schemas.microsoft.com/office/drawing/2014/main" id="{B9CCE677-784E-814D-CFC7-1BF92B25520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rot="5591532" flipH="1">
              <a:off x="131992" y="774051"/>
              <a:ext cx="782592" cy="615639"/>
            </a:xfrm>
            <a:prstGeom prst="rect">
              <a:avLst/>
            </a:prstGeom>
          </p:spPr>
        </p:pic>
        <p:pic>
          <p:nvPicPr>
            <p:cNvPr id="7" name="Gráfico 6">
              <a:extLst>
                <a:ext uri="{FF2B5EF4-FFF2-40B4-BE49-F238E27FC236}">
                  <a16:creationId xmlns:a16="http://schemas.microsoft.com/office/drawing/2014/main" id="{2311B06A-DC96-30DA-E0CB-6AA38B1AE9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 rot="5591532" flipH="1">
              <a:off x="418261" y="847112"/>
              <a:ext cx="782592" cy="615639"/>
            </a:xfrm>
            <a:prstGeom prst="rect">
              <a:avLst/>
            </a:prstGeom>
          </p:spPr>
        </p:pic>
      </p:grpSp>
      <p:grpSp>
        <p:nvGrpSpPr>
          <p:cNvPr id="4" name="Agrupar 3">
            <a:extLst>
              <a:ext uri="{FF2B5EF4-FFF2-40B4-BE49-F238E27FC236}">
                <a16:creationId xmlns:a16="http://schemas.microsoft.com/office/drawing/2014/main" id="{041CC9FB-E7DD-4DAB-8AB1-C17F9F9BE699}"/>
              </a:ext>
            </a:extLst>
          </p:cNvPr>
          <p:cNvGrpSpPr/>
          <p:nvPr/>
        </p:nvGrpSpPr>
        <p:grpSpPr>
          <a:xfrm rot="1165804">
            <a:off x="116637" y="991036"/>
            <a:ext cx="901908" cy="855653"/>
            <a:chOff x="215468" y="690575"/>
            <a:chExt cx="901908" cy="855653"/>
          </a:xfrm>
          <a:solidFill>
            <a:schemeClr val="tx1"/>
          </a:solidFill>
        </p:grpSpPr>
        <p:pic>
          <p:nvPicPr>
            <p:cNvPr id="9" name="Gráfico 8">
              <a:extLst>
                <a:ext uri="{FF2B5EF4-FFF2-40B4-BE49-F238E27FC236}">
                  <a16:creationId xmlns:a16="http://schemas.microsoft.com/office/drawing/2014/main" id="{9EBAA511-ECD3-487C-B064-68D1DBED9AA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rot="5591532" flipH="1">
              <a:off x="131992" y="774051"/>
              <a:ext cx="782592" cy="615639"/>
            </a:xfrm>
            <a:prstGeom prst="rect">
              <a:avLst/>
            </a:prstGeom>
          </p:spPr>
        </p:pic>
        <p:pic>
          <p:nvPicPr>
            <p:cNvPr id="10" name="Gráfico 9">
              <a:extLst>
                <a:ext uri="{FF2B5EF4-FFF2-40B4-BE49-F238E27FC236}">
                  <a16:creationId xmlns:a16="http://schemas.microsoft.com/office/drawing/2014/main" id="{A047529D-FF19-4A7D-9480-7862DF31D61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 rot="5591532" flipH="1">
              <a:off x="418261" y="847112"/>
              <a:ext cx="782592" cy="615639"/>
            </a:xfrm>
            <a:prstGeom prst="rect">
              <a:avLst/>
            </a:prstGeom>
          </p:spPr>
        </p:pic>
      </p:grp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13821F4A-36ED-4652-B62A-4F8F14C98F62}"/>
              </a:ext>
            </a:extLst>
          </p:cNvPr>
          <p:cNvSpPr txBox="1"/>
          <p:nvPr/>
        </p:nvSpPr>
        <p:spPr>
          <a:xfrm>
            <a:off x="657726" y="1203442"/>
            <a:ext cx="5238107" cy="449783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3600" i="1" dirty="0">
                <a:solidFill>
                  <a:schemeClr val="bg1"/>
                </a:solidFill>
                <a:latin typeface="+mj-lt"/>
              </a:rPr>
              <a:t>Não fique esperando sentada que as oportunidades venham até você. </a:t>
            </a:r>
            <a:r>
              <a:rPr lang="pt-BR" sz="3600" i="1" spc="-100" dirty="0">
                <a:solidFill>
                  <a:schemeClr val="bg1"/>
                </a:solidFill>
                <a:latin typeface="+mj-lt"/>
              </a:rPr>
              <a:t>Levante-se e crie suas próprias oportunidades.</a:t>
            </a:r>
          </a:p>
          <a:p>
            <a:pPr>
              <a:lnSpc>
                <a:spcPct val="130000"/>
              </a:lnSpc>
            </a:pPr>
            <a:endParaRPr lang="pt-BR" sz="2400" i="1" dirty="0">
              <a:solidFill>
                <a:schemeClr val="bg2"/>
              </a:solidFill>
              <a:latin typeface="+mj-lt"/>
            </a:endParaRPr>
          </a:p>
          <a:p>
            <a:pPr>
              <a:lnSpc>
                <a:spcPct val="130000"/>
              </a:lnSpc>
            </a:pPr>
            <a:r>
              <a:rPr lang="pt-BR" sz="1600" b="1" i="1" dirty="0">
                <a:solidFill>
                  <a:schemeClr val="bg1"/>
                </a:solidFill>
                <a:latin typeface="Exo 2.0" panose="00000500000000000000" pitchFamily="50" charset="0"/>
              </a:rPr>
              <a:t>Madam C.J. Walker  </a:t>
            </a:r>
            <a:r>
              <a:rPr lang="pt-BR" sz="1600" i="1" dirty="0">
                <a:solidFill>
                  <a:schemeClr val="bg1"/>
                </a:solidFill>
                <a:latin typeface="Exo 2.0" panose="00000500000000000000" pitchFamily="50" charset="0"/>
              </a:rPr>
              <a:t>– Primeira mulher negra empreendedora a se tornar milionária nos EUA.</a:t>
            </a:r>
          </a:p>
        </p:txBody>
      </p:sp>
      <p:sp>
        <p:nvSpPr>
          <p:cNvPr id="25" name="Gráfico 8">
            <a:extLst>
              <a:ext uri="{FF2B5EF4-FFF2-40B4-BE49-F238E27FC236}">
                <a16:creationId xmlns:a16="http://schemas.microsoft.com/office/drawing/2014/main" id="{7B559F09-8D5B-4FA5-890A-31F948CFD0D9}"/>
              </a:ext>
            </a:extLst>
          </p:cNvPr>
          <p:cNvSpPr/>
          <p:nvPr/>
        </p:nvSpPr>
        <p:spPr>
          <a:xfrm rot="18597044" flipH="1">
            <a:off x="-3188240" y="470061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7C714550-FCFE-4215-83DB-2647CBE912E0}"/>
              </a:ext>
            </a:extLst>
          </p:cNvPr>
          <p:cNvSpPr txBox="1"/>
          <p:nvPr/>
        </p:nvSpPr>
        <p:spPr>
          <a:xfrm>
            <a:off x="335792" y="6181223"/>
            <a:ext cx="394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B1EA48-AE99-4102-B15A-1A3323D208F4}" type="slidenum">
              <a:rPr lang="pt-BR" sz="1400" smtClean="0">
                <a:solidFill>
                  <a:schemeClr val="bg2"/>
                </a:solidFill>
                <a:latin typeface="+mj-lt"/>
              </a:rPr>
              <a:pPr/>
              <a:t>7</a:t>
            </a:fld>
            <a:endParaRPr lang="pt-BR" sz="1400" dirty="0">
              <a:solidFill>
                <a:schemeClr val="bg2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82101459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A4F7E474-C151-F10C-74B0-391B159DA92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83" t="3575" r="25693" b="912"/>
          <a:stretch/>
        </p:blipFill>
        <p:spPr>
          <a:xfrm flipH="1">
            <a:off x="-2" y="-3"/>
            <a:ext cx="8366079" cy="6858003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F5F67D8E-1E7C-C666-2749-302EB3A90C9C}"/>
              </a:ext>
            </a:extLst>
          </p:cNvPr>
          <p:cNvSpPr/>
          <p:nvPr/>
        </p:nvSpPr>
        <p:spPr>
          <a:xfrm flipH="1">
            <a:off x="2033513" y="-1"/>
            <a:ext cx="10170193" cy="6858001"/>
          </a:xfrm>
          <a:prstGeom prst="rect">
            <a:avLst/>
          </a:prstGeom>
          <a:gradFill flip="none" rotWithShape="1">
            <a:gsLst>
              <a:gs pos="38000">
                <a:schemeClr val="accent4"/>
              </a:gs>
              <a:gs pos="100000">
                <a:schemeClr val="accent3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BD87038E-199F-F378-DAEF-217B0FEC3211}"/>
              </a:ext>
            </a:extLst>
          </p:cNvPr>
          <p:cNvGrpSpPr/>
          <p:nvPr/>
        </p:nvGrpSpPr>
        <p:grpSpPr>
          <a:xfrm rot="3166452">
            <a:off x="6128575" y="-1520527"/>
            <a:ext cx="9197333" cy="8744205"/>
            <a:chOff x="5635839" y="-1454109"/>
            <a:chExt cx="9197333" cy="8744205"/>
          </a:xfrm>
        </p:grpSpPr>
        <p:sp>
          <p:nvSpPr>
            <p:cNvPr id="10" name="Gráfico 3">
              <a:extLst>
                <a:ext uri="{FF2B5EF4-FFF2-40B4-BE49-F238E27FC236}">
                  <a16:creationId xmlns:a16="http://schemas.microsoft.com/office/drawing/2014/main" id="{B43589A1-ED31-844E-94FB-4865CB2CD82B}"/>
                </a:ext>
              </a:extLst>
            </p:cNvPr>
            <p:cNvSpPr/>
            <p:nvPr/>
          </p:nvSpPr>
          <p:spPr>
            <a:xfrm rot="1473581" flipH="1">
              <a:off x="5635839" y="127851"/>
              <a:ext cx="9121626" cy="7162245"/>
            </a:xfrm>
            <a:custGeom>
              <a:avLst/>
              <a:gdLst>
                <a:gd name="connsiteX0" fmla="*/ -1004 w 9121626"/>
                <a:gd name="connsiteY0" fmla="*/ 3692959 h 7162245"/>
                <a:gd name="connsiteX1" fmla="*/ 4011279 w 9121626"/>
                <a:gd name="connsiteY1" fmla="*/ 2277716 h 7162245"/>
                <a:gd name="connsiteX2" fmla="*/ 5025288 w 9121626"/>
                <a:gd name="connsiteY2" fmla="*/ 1849740 h 7162245"/>
                <a:gd name="connsiteX3" fmla="*/ 5025288 w 9121626"/>
                <a:gd name="connsiteY3" fmla="*/ 1849740 h 7162245"/>
                <a:gd name="connsiteX4" fmla="*/ 8213241 w 9121626"/>
                <a:gd name="connsiteY4" fmla="*/ 168227 h 7162245"/>
                <a:gd name="connsiteX5" fmla="*/ 8935444 w 9121626"/>
                <a:gd name="connsiteY5" fmla="*/ 67313 h 7162245"/>
                <a:gd name="connsiteX6" fmla="*/ 8852760 w 9121626"/>
                <a:gd name="connsiteY6" fmla="*/ 1574959 h 7162245"/>
                <a:gd name="connsiteX7" fmla="*/ 4328612 w 9121626"/>
                <a:gd name="connsiteY7" fmla="*/ 7161757 h 7162245"/>
                <a:gd name="connsiteX8" fmla="*/ 4328612 w 9121626"/>
                <a:gd name="connsiteY8" fmla="*/ 7161757 h 7162245"/>
                <a:gd name="connsiteX9" fmla="*/ 3856 w 9121626"/>
                <a:gd name="connsiteY9" fmla="*/ 3692959 h 71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21626" h="7162245">
                  <a:moveTo>
                    <a:pt x="-1004" y="3692959"/>
                  </a:moveTo>
                  <a:cubicBezTo>
                    <a:pt x="1354664" y="3263763"/>
                    <a:pt x="2710332" y="2817551"/>
                    <a:pt x="4011279" y="2277716"/>
                  </a:cubicBezTo>
                  <a:cubicBezTo>
                    <a:pt x="4346853" y="2137895"/>
                    <a:pt x="4728629" y="1983480"/>
                    <a:pt x="5025288" y="1849740"/>
                  </a:cubicBezTo>
                  <a:lnTo>
                    <a:pt x="5025288" y="1849740"/>
                  </a:lnTo>
                  <a:cubicBezTo>
                    <a:pt x="6118330" y="1347596"/>
                    <a:pt x="7182193" y="786363"/>
                    <a:pt x="8213241" y="168227"/>
                  </a:cubicBezTo>
                  <a:cubicBezTo>
                    <a:pt x="8520837" y="-19014"/>
                    <a:pt x="8776176" y="-46976"/>
                    <a:pt x="8935444" y="67313"/>
                  </a:cubicBezTo>
                  <a:cubicBezTo>
                    <a:pt x="9178613" y="242395"/>
                    <a:pt x="9212660" y="753047"/>
                    <a:pt x="8852760" y="1574959"/>
                  </a:cubicBezTo>
                  <a:cubicBezTo>
                    <a:pt x="7923869" y="3702681"/>
                    <a:pt x="6162113" y="5735575"/>
                    <a:pt x="4328612" y="7161757"/>
                  </a:cubicBezTo>
                  <a:lnTo>
                    <a:pt x="4328612" y="7161757"/>
                  </a:lnTo>
                  <a:cubicBezTo>
                    <a:pt x="2603338" y="6411828"/>
                    <a:pt x="1110278" y="5214218"/>
                    <a:pt x="3856" y="3692959"/>
                  </a:cubicBezTo>
                </a:path>
              </a:pathLst>
            </a:custGeom>
            <a:gradFill flip="none" rotWithShape="1">
              <a:gsLst>
                <a:gs pos="50000">
                  <a:schemeClr val="bg2"/>
                </a:gs>
                <a:gs pos="100000">
                  <a:schemeClr val="accent1"/>
                </a:gs>
              </a:gsLst>
              <a:lin ang="2700000" scaled="1"/>
              <a:tileRect/>
            </a:gradFill>
            <a:ln w="121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pic>
          <p:nvPicPr>
            <p:cNvPr id="13" name="Gráfico 12">
              <a:extLst>
                <a:ext uri="{FF2B5EF4-FFF2-40B4-BE49-F238E27FC236}">
                  <a16:creationId xmlns:a16="http://schemas.microsoft.com/office/drawing/2014/main" id="{8EA1B379-88AD-FA31-6BA2-12F414E8956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21480000">
              <a:off x="7181241" y="-1454109"/>
              <a:ext cx="7053220" cy="8472211"/>
            </a:xfrm>
            <a:prstGeom prst="rect">
              <a:avLst/>
            </a:prstGeom>
          </p:spPr>
        </p:pic>
        <p:pic>
          <p:nvPicPr>
            <p:cNvPr id="11" name="Gráfico 10">
              <a:extLst>
                <a:ext uri="{FF2B5EF4-FFF2-40B4-BE49-F238E27FC236}">
                  <a16:creationId xmlns:a16="http://schemas.microsoft.com/office/drawing/2014/main" id="{2F6A7D9B-7AD9-91A4-CD34-9DDD3339944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21037792" flipH="1">
              <a:off x="5714347" y="-74135"/>
              <a:ext cx="9118825" cy="7173476"/>
            </a:xfrm>
            <a:prstGeom prst="rect">
              <a:avLst/>
            </a:prstGeom>
          </p:spPr>
        </p:pic>
      </p:grpSp>
      <p:pic>
        <p:nvPicPr>
          <p:cNvPr id="4" name="Gráfico 3" hidden="1">
            <a:extLst>
              <a:ext uri="{FF2B5EF4-FFF2-40B4-BE49-F238E27FC236}">
                <a16:creationId xmlns:a16="http://schemas.microsoft.com/office/drawing/2014/main" id="{91EA2197-5EFB-4A2D-92EA-078963411F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15" name="Gráfico 8">
            <a:extLst>
              <a:ext uri="{FF2B5EF4-FFF2-40B4-BE49-F238E27FC236}">
                <a16:creationId xmlns:a16="http://schemas.microsoft.com/office/drawing/2014/main" id="{B01C986A-1AC0-4311-A043-78EB0F64A9F0}"/>
              </a:ext>
            </a:extLst>
          </p:cNvPr>
          <p:cNvSpPr/>
          <p:nvPr/>
        </p:nvSpPr>
        <p:spPr>
          <a:xfrm rot="18597044" flipH="1">
            <a:off x="-3188240" y="470061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bg2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DBA523C-6147-426F-9ADB-283D2C06BD00}"/>
              </a:ext>
            </a:extLst>
          </p:cNvPr>
          <p:cNvSpPr txBox="1"/>
          <p:nvPr/>
        </p:nvSpPr>
        <p:spPr>
          <a:xfrm>
            <a:off x="335792" y="6181223"/>
            <a:ext cx="394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B1EA48-AE99-4102-B15A-1A3323D208F4}" type="slidenum">
              <a:rPr lang="pt-BR" sz="1400" smtClean="0">
                <a:latin typeface="+mj-lt"/>
              </a:rPr>
              <a:pPr/>
              <a:t>8</a:t>
            </a:fld>
            <a:endParaRPr lang="pt-BR" sz="1400" dirty="0">
              <a:latin typeface="+mj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076D5AD-C2CA-4578-8932-990FBF26FEE8}"/>
              </a:ext>
            </a:extLst>
          </p:cNvPr>
          <p:cNvSpPr txBox="1"/>
          <p:nvPr/>
        </p:nvSpPr>
        <p:spPr>
          <a:xfrm>
            <a:off x="7983828" y="2400192"/>
            <a:ext cx="3701315" cy="19568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  <a:spcBef>
                <a:spcPts val="1400"/>
              </a:spcBef>
            </a:pPr>
            <a:r>
              <a:rPr lang="pt-BR" sz="4800" b="1" i="1" dirty="0">
                <a:solidFill>
                  <a:schemeClr val="bg1"/>
                </a:solidFill>
                <a:latin typeface="+mj-lt"/>
              </a:rPr>
              <a:t>Modelo de Negócios?</a:t>
            </a:r>
            <a:endParaRPr lang="pt-BR" sz="4800" b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8637362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A67A54C-B2C6-48F0-83D0-C3C34989BCF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19" t="5357" r="8075"/>
          <a:stretch/>
        </p:blipFill>
        <p:spPr>
          <a:xfrm flipH="1">
            <a:off x="0" y="-1922"/>
            <a:ext cx="10293927" cy="6858000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B301AD13-D46E-B919-51C7-DA3B49E756B8}"/>
              </a:ext>
            </a:extLst>
          </p:cNvPr>
          <p:cNvSpPr/>
          <p:nvPr/>
        </p:nvSpPr>
        <p:spPr>
          <a:xfrm flipH="1">
            <a:off x="0" y="-1"/>
            <a:ext cx="12192000" cy="6913639"/>
          </a:xfrm>
          <a:prstGeom prst="rect">
            <a:avLst/>
          </a:prstGeom>
          <a:gradFill>
            <a:gsLst>
              <a:gs pos="0">
                <a:schemeClr val="accent6">
                  <a:alpha val="60000"/>
                </a:schemeClr>
              </a:gs>
              <a:gs pos="76000">
                <a:schemeClr val="accent3">
                  <a:alpha val="0"/>
                </a:schemeClr>
              </a:gs>
            </a:gsLst>
            <a:path path="circle">
              <a:fillToRect t="100000" r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1EBF31F4-8654-D0EA-0216-F830E5D77627}"/>
              </a:ext>
            </a:extLst>
          </p:cNvPr>
          <p:cNvSpPr/>
          <p:nvPr/>
        </p:nvSpPr>
        <p:spPr>
          <a:xfrm flipH="1">
            <a:off x="4560000" y="0"/>
            <a:ext cx="7632000" cy="6911716"/>
          </a:xfrm>
          <a:prstGeom prst="rect">
            <a:avLst/>
          </a:prstGeom>
          <a:gradFill flip="none" rotWithShape="1">
            <a:gsLst>
              <a:gs pos="50000">
                <a:schemeClr val="bg1"/>
              </a:gs>
              <a:gs pos="100000">
                <a:schemeClr val="bg1">
                  <a:lumMod val="95000"/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Gráfico 3">
            <a:extLst>
              <a:ext uri="{FF2B5EF4-FFF2-40B4-BE49-F238E27FC236}">
                <a16:creationId xmlns:a16="http://schemas.microsoft.com/office/drawing/2014/main" id="{DEFF50AA-B0D8-E192-F8F6-978E3A61E0D3}"/>
              </a:ext>
            </a:extLst>
          </p:cNvPr>
          <p:cNvSpPr/>
          <p:nvPr/>
        </p:nvSpPr>
        <p:spPr>
          <a:xfrm rot="1473581" flipH="1">
            <a:off x="5635839" y="127851"/>
            <a:ext cx="9121626" cy="7162245"/>
          </a:xfrm>
          <a:custGeom>
            <a:avLst/>
            <a:gdLst>
              <a:gd name="connsiteX0" fmla="*/ -1004 w 9121626"/>
              <a:gd name="connsiteY0" fmla="*/ 3692959 h 7162245"/>
              <a:gd name="connsiteX1" fmla="*/ 4011279 w 9121626"/>
              <a:gd name="connsiteY1" fmla="*/ 2277716 h 7162245"/>
              <a:gd name="connsiteX2" fmla="*/ 5025288 w 9121626"/>
              <a:gd name="connsiteY2" fmla="*/ 1849740 h 7162245"/>
              <a:gd name="connsiteX3" fmla="*/ 5025288 w 9121626"/>
              <a:gd name="connsiteY3" fmla="*/ 1849740 h 7162245"/>
              <a:gd name="connsiteX4" fmla="*/ 8213241 w 9121626"/>
              <a:gd name="connsiteY4" fmla="*/ 168227 h 7162245"/>
              <a:gd name="connsiteX5" fmla="*/ 8935444 w 9121626"/>
              <a:gd name="connsiteY5" fmla="*/ 67313 h 7162245"/>
              <a:gd name="connsiteX6" fmla="*/ 8852760 w 9121626"/>
              <a:gd name="connsiteY6" fmla="*/ 1574959 h 7162245"/>
              <a:gd name="connsiteX7" fmla="*/ 4328612 w 9121626"/>
              <a:gd name="connsiteY7" fmla="*/ 7161757 h 7162245"/>
              <a:gd name="connsiteX8" fmla="*/ 4328612 w 9121626"/>
              <a:gd name="connsiteY8" fmla="*/ 7161757 h 7162245"/>
              <a:gd name="connsiteX9" fmla="*/ 3856 w 9121626"/>
              <a:gd name="connsiteY9" fmla="*/ 3692959 h 7162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21626" h="7162245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gradFill flip="none" rotWithShape="1">
            <a:gsLst>
              <a:gs pos="50000">
                <a:schemeClr val="bg2"/>
              </a:gs>
              <a:gs pos="100000">
                <a:schemeClr val="accent1"/>
              </a:gs>
            </a:gsLst>
            <a:lin ang="2700000" scaled="1"/>
            <a:tileRect/>
          </a:gradFill>
          <a:ln w="121539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pic>
        <p:nvPicPr>
          <p:cNvPr id="22" name="Gráfico 21">
            <a:extLst>
              <a:ext uri="{FF2B5EF4-FFF2-40B4-BE49-F238E27FC236}">
                <a16:creationId xmlns:a16="http://schemas.microsoft.com/office/drawing/2014/main" id="{5F82D37B-55B2-F55A-1C22-D38FD6D550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250838" flipH="1">
            <a:off x="6200946" y="-157739"/>
            <a:ext cx="9118825" cy="7173476"/>
          </a:xfrm>
          <a:prstGeom prst="rect">
            <a:avLst/>
          </a:prstGeom>
        </p:spPr>
      </p:pic>
      <p:pic>
        <p:nvPicPr>
          <p:cNvPr id="23" name="Gráfico 22">
            <a:extLst>
              <a:ext uri="{FF2B5EF4-FFF2-40B4-BE49-F238E27FC236}">
                <a16:creationId xmlns:a16="http://schemas.microsoft.com/office/drawing/2014/main" id="{894E09AC-12DB-DB97-7123-A94DE04C5D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1480000">
            <a:off x="7192293" y="-1419186"/>
            <a:ext cx="7053220" cy="8472211"/>
          </a:xfrm>
          <a:prstGeom prst="rect">
            <a:avLst/>
          </a:prstGeom>
        </p:spPr>
      </p:pic>
      <p:sp>
        <p:nvSpPr>
          <p:cNvPr id="11" name="Gráfico 8">
            <a:extLst>
              <a:ext uri="{FF2B5EF4-FFF2-40B4-BE49-F238E27FC236}">
                <a16:creationId xmlns:a16="http://schemas.microsoft.com/office/drawing/2014/main" id="{0D76B9A2-23DA-413A-A719-E9518DCF33B0}"/>
              </a:ext>
            </a:extLst>
          </p:cNvPr>
          <p:cNvSpPr/>
          <p:nvPr/>
        </p:nvSpPr>
        <p:spPr>
          <a:xfrm rot="6807135">
            <a:off x="-2519309" y="4890970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tx2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9E427915-F110-F2E9-8FE8-1CE0B9BD997E}"/>
              </a:ext>
            </a:extLst>
          </p:cNvPr>
          <p:cNvSpPr/>
          <p:nvPr/>
        </p:nvSpPr>
        <p:spPr>
          <a:xfrm>
            <a:off x="4959648" y="2361293"/>
            <a:ext cx="6083698" cy="2146432"/>
          </a:xfrm>
          <a:prstGeom prst="roundRect">
            <a:avLst>
              <a:gd name="adj" fmla="val 2395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6A22A492-5291-49E9-A3C7-9F90A4EE9718}"/>
              </a:ext>
            </a:extLst>
          </p:cNvPr>
          <p:cNvSpPr txBox="1"/>
          <p:nvPr/>
        </p:nvSpPr>
        <p:spPr>
          <a:xfrm>
            <a:off x="155439" y="6093430"/>
            <a:ext cx="394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 algn="r"/>
              <a:t>9</a:t>
            </a:fld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Gráfico 3" hidden="1">
            <a:extLst>
              <a:ext uri="{FF2B5EF4-FFF2-40B4-BE49-F238E27FC236}">
                <a16:creationId xmlns:a16="http://schemas.microsoft.com/office/drawing/2014/main" id="{91EA2197-5EFB-4A2D-92EA-078963411F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4099FB3-54BD-A9DB-53F4-CBCA6343CD57}"/>
              </a:ext>
            </a:extLst>
          </p:cNvPr>
          <p:cNvSpPr txBox="1"/>
          <p:nvPr/>
        </p:nvSpPr>
        <p:spPr>
          <a:xfrm>
            <a:off x="5180241" y="3136432"/>
            <a:ext cx="5597763" cy="10248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  <a:spcBef>
                <a:spcPts val="1400"/>
              </a:spcBef>
            </a:pPr>
            <a:r>
              <a:rPr lang="pt-BR" sz="2400" b="1" i="1" dirty="0"/>
              <a:t>Define funcionamento básico de uma empresa ou projeto.</a:t>
            </a:r>
            <a:endParaRPr lang="pt-BR" sz="1600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B716C62-C620-357F-9F84-2C337D4A949A}"/>
              </a:ext>
            </a:extLst>
          </p:cNvPr>
          <p:cNvSpPr txBox="1"/>
          <p:nvPr/>
        </p:nvSpPr>
        <p:spPr>
          <a:xfrm>
            <a:off x="5119389" y="2414929"/>
            <a:ext cx="6323605" cy="71788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pt-BR"/>
            </a:defPPr>
            <a:lvl1pPr algn="just">
              <a:lnSpc>
                <a:spcPct val="130000"/>
              </a:lnSpc>
              <a:spcBef>
                <a:spcPts val="1400"/>
              </a:spcBef>
              <a:defRPr sz="2400" b="1" i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pt-BR" sz="3600" dirty="0"/>
              <a:t>Modelo de Negócios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81577346"/>
      </p:ext>
    </p:extLst>
  </p:cSld>
  <p:clrMapOvr>
    <a:masterClrMapping/>
  </p:clrMapOvr>
  <p:transition spd="slow">
    <p:push dir="r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-SUITE_ISPRING_PLAYERS_CUSTOMIZATION_2" val="{&quot;universal&quot;:{&quot;skinSettings&quot;:{&quot;borderRadius&quot;:10,&quot;colors&quot;:{&quot;asideBackground&quot;:{&quot;color&quot;:&quot;#EFF1F2&quot;,&quot;opacity&quot;:1,&quot;type&quot;:&quot;SOLID&quot;},&quot;asideElementBackgroundActive&quot;:{&quot;color&quot;:&quot;#D5D9DB&quot;,&quot;opacity&quot;:1,&quot;type&quot;:&quot;SOLID&quot;},&quot;asideElementBackgroundHover&quot;:{&quot;color&quot;:&quot;#DDE2E5&quot;,&quot;opacity&quot;:1,&quot;type&quot;:&quot;SOLID&quot;},&quot;asideElementText&quot;:{&quot;color&quot;:&quot;#34383D&quot;,&quot;opacity&quot;:1,&quot;type&quot;:&quot;SOLID&quot;},&quot;asideElementTextActive&quot;:{&quot;color&quot;:&quot;#42484E&quot;,&quot;opacity&quot;:1,&quot;type&quot;:&quot;SOLID&quot;},&quot;asideElementTextHover&quot;:{&quot;color&quot;:&quot;#42484E&quot;,&quot;opacity&quot;:1,&quot;type&quot;:&quot;SOLID&quot;},&quot;asideLogoBackground&quot;:{&quot;color&quot;:&quot;#EFF1F2&quot;,&quot;opacity&quot;:1,&quot;type&quot;:&quot;SOLID&quot;},&quot;pageBackground&quot;:{&quot;color&quot;:&quot;#DCDEE0&quot;,&quot;opacity&quot;:1,&quot;type&quot;:&quot;SOLID&quot;},&quot;playerBackground&quot;:{&quot;color&quot;:&quot;#FFFFFF&quot;,&quot;opacity&quot;:1,&quot;type&quot;:&quot;SOLID&quot;},&quot;playerText&quot;:{&quot;color&quot;:&quot;#616870&quot;,&quot;opacity&quot;:1,&quot;type&quot;:&quot;SOLID&quot;},&quot;primaryButtonBackground&quot;:{&quot;color&quot;:&quot;#5F8BD9&quot;,&quot;opacity&quot;:1,&quot;type&quot;:&quot;SOLID&quot;},&quot;primaryButtonBackgroundHover&quot;:{&quot;color&quot;:&quot;#5077BB&quot;,&quot;opacity&quot;:1,&quot;type&quot;:&quot;SOLID&quot;},&quot;primaryButtonBorder&quot;:{&quot;color&quot;:&quot;#5F8BD9&quot;,&quot;opacity&quot;:1,&quot;type&quot;:&quot;SOLID&quot;},&quot;primaryButtonBorderHover&quot;:{&quot;color&quot;:&quot;#5077BB&quot;,&quot;opacity&quot;:1,&quot;type&quot;:&quot;SOLID&quot;},&quot;primaryButtonText&quot;:{&quot;color&quot;:&quot;#FFFFFF&quot;,&quot;opacity&quot;:1,&quot;type&quot;:&quot;SOLID&quot;},&quot;primaryButtonTextHover&quot;:{&quot;color&quot;:&quot;#FFFFFF&quot;,&quot;opacity&quot;:1,&quot;type&quot;:&quot;SOLID&quot;},&quot;secondaryButtonBackground&quot;:{&quot;color&quot;:&quot;#F1F2F4&quot;,&quot;opacity&quot;:1,&quot;type&quot;:&quot;SOLID&quot;},&quot;secondaryButtonBackgroundHover&quot;:{&quot;color&quot;:&quot;#E5E5E5&quot;,&quot;opacity&quot;:1,&quot;type&quot;:&quot;SOLID&quot;},&quot;secondaryButtonBorder&quot;:{&quot;color&quot;:&quot;#F1F2F4&quot;,&quot;opacity&quot;:1,&quot;type&quot;:&quot;SOLID&quot;},&quot;secondaryButtonBorderHover&quot;:{&quot;color&quot;:&quot;#E5E5E5&quot;,&quot;opacity&quot;:1,&quot;type&quot;:&quot;SOLID&quot;},&quot;secondaryButtonText&quot;:{&quot;color&quot;:&quot;#616870&quot;,&quot;opacity&quot;:1,&quot;type&quot;:&quot;SOLID&quot;},&quot;secondaryButtonTextHover&quot;:{&quot;color&quot;:&quot;#616870&quot;,&quot;opacity&quot;:1,&quot;type&quot;:&quot;SOLID&quot;}},&quot;controlPanel&quot;:{&quot;navigationMode&quot;:&quot;bySlides&quot;,&quot;progressBar&quot;:{&quot;enabled&quot;:true,&quot;mode&quot;:&quot;presentationTimeline&quot;,&quot;showLabels&quot;:true,&quot;visible&quot;:false},&quot;showCCButton&quot;:false,&quot;showNextButton&quot;:true,&quot;showOutline&quot;:false,&quot;showPlayPause&quot;:false,&quot;showPlaybackRateButton&quot;:false,&quot;showPrevButton&quot;:true,&quot;showRewind&quot;:false,&quot;showSlideNumbers&quot;:true,&quot;showSlideOnlyButton&quot;:false,&quot;showVolumeControl&quot;:false,&quot;visible&quot;:true},&quot;fontFamily&quot;:&quot;Arial&quot;,&quot;miniskinCustomizationEnabled&quot;:true,&quot;outlinePanel&quot;:{&quot;highlightViewedEntries&quot;:false,&quot;multilevel&quot;:true,&quot;numberEntries&quot;:true,&quot;search&quot;:true,&quot;thumbnails&quot;:true},&quot;sidePanel&quot;:{&quot;showAtLeft&quot;:false,&quot;showLogo&quot;:false,&quot;showNotes&quot;:false,&quot;showOutline&quot;:false,&quot;showPresenterInfo&quot;:false,&quot;showPresenterVideo&quot;:false,&quot;visible&quot;:false},&quot;titlePanel&quot;:{&quot;buttons&quot;:[&quot;attachments&quot;],&quot;buttonsAtLeft&quot;:false,&quot;courseTitleVisible&quot;:true,&quot;showLogo&quot;:false,&quot;visible&quot;:false},&quot;version&quot;:&quot;1.0&quot;},&quot;skinMessages&quot;:{&quot;PB_ACCESSIBLE_ARIA_LABEL_BACK_TO_BEGIN&quot;:&quot;Vá para o início do slide&quot;,&quot;PB_ACCESSIBLE_ARIA_LABEL_BOTTOM_PANEL&quot;:&quot;Barra Inferior&quot;,&quot;PB_ACCESSIBLE_ARIA_LABEL_NAVIGATION_BUTTONS&quot;:&quot;Botões de navegação&quot;,&quot;PB_ACCESSIBLE_ARIA_LABEL_SETTINGS&quot;:&quot;Configurações de Acessibilidade&quot;,&quot;PB_ACCESSIBLE_ARIA_LABEL_SLIDE&quot;:&quot;Slide&quot;,&quot;PB_ACCESSIBLE_ARIA_LABEL_TOP_PANEL&quot;:&quot;Barra Superior&quot;,&quot;PB_ACCESSIBLE_AUDIO_NARRATION_LABEL&quot;:&quot;Narração em áudio&quot;,&quot;PB_ACCESSIBLE_NAVIGATION_NEXT_BUTTON&quot;:&quot;Next&quot;,&quot;PB_ACCESSIBLE_NAVIGATION_PREV_BUTTON&quot;:&quot;Previous&quot;,&quot;PB_ACCESSIBLE_SKIN_ENABLE_ACCESSIBILITY_MODE&quot;:&quot;Ative o modo de acessibilidade&quot;,&quot;PB_ACCESSIBLE_SKIN_ENABLE_NORMAL_MODE&quot;:&quot;Desative o modo de acessibilidade&quot;,&quot;PB_ACCESSIBLE_SKIN_PRESENTER_PHOTO&quot;:&quot;Foto do apresentador&quot;,&quot;PB_ACCESSIBLE_SLIDE_N_OF_COUNT&quot;:&quot;Slide %QUESTION_NUMBER% de %TOTAL_QUESTIONS%&quot;,&quot;PB_ACCESSIBLE_VIDEO_NARRATION_LABEL&quot;:&quot;Naração em vídeo&quot;,&quot;PB_ACCESSIBLE_WATERMARK_SKIN_CREATED_WITH&quot;:&quot;Criado com a versão de avaliação do iSpring&quot;,&quot;PB_ATTACHMENT_DOCUMENT_SUBTITLE&quot;:&quot;Document&quot;,&quot;PB_ATTACHMENT_FILE_SUBTITLE&quot;:&quot;File&quot;,&quot;PB_ATTACHMENT_IMAGE_SUBTITLE&quot;:&quot;Picture&quot;,&quot;PB_ATTACHMENT_LINK_SUBTITLE&quot;:&quot;Link&quot;,&quot;PB_ATTACHMENT_VIDEO_SUBTITLE&quot;:&quot;Video&quot;,&quot;PB_BACK_TO_APP_BUTTON_LABEL&quot;:&quot;De volta&quot;,&quot;PB_CC_MENU_OFF&quot;:&quot;Off&quot;,&quot;PB_CC_MENU_ON&quot;:&quot;On&quot;,&quot;PB_CC_MENU_TITLE&quot;:&quot;Notes&quot;,&quot;PB_CONTROL_PANEL_EXIT_FULL_SCREEN&quot;:&quot;Sair full screen&quot;,&quot;PB_CONTROL_PANEL_FULL_SCREEN&quot;:&quot;Full screen&quot;,&quot;PB_CONTROL_PANEL_NEXT&quot;:&quot;PRÓXIMO&quot;,&quot;PB_CONTROL_PANEL_OUTLINE&quot;:&quot;ÍNDICE&quot;,&quot;PB_CONTROL_PANEL_PREV&quot;:&quot;ANTERIOR&quot;,&quot;PB_CONTROL_PANEL_REPLAY&quot;:&quot;Replay&quot;,&quot;PB_CONTROL_PANEL_SLIDE_COUNTER&quot;:&quot;%SLIDE_NUMBER% de %TOTAL_SLIDES%&quot;,&quot;PB_CONTROL_PANEL_VOLUME_CONTROL&quot;:&quot;Volume&quot;,&quot;PB_CURRENT_SLIDE_IS_NOT_COMPLETED&quot;:&quot;Você tem que ver o slide inteiro para continuar&quot;,&quot;PB_DOMAIN_RESTRICTION&quot;:&quot;Desculpe, o autor desativou a visualização da apresentação neste domínio.&quot;,&quot;PB_DRAWING_TOOLS_END_DRAWING&quot;:&quot;Final de Desenho&quot;,&quot;PB_DRAWING_TOOLS_ERASER&quot;:&quot;Apagador&quot;,&quot;PB_DRAWING_TOOLS_ERASE_ALL&quot;:&quot;Excluir Tudo&quot;,&quot;PB_DRAWING_TOOLS_HIGHLIGHTER&quot;:&quot;Marcador&quot;,&quot;PB_DRAWING_TOOLS_PEN&quot;:&quot;Caneta&quot;,&quot;PB_ENTER_PASSWORD&quot;:&quot;Digite a senha para assistir a apresentação&quot;,&quot;PB_INCORRECT_PASSWORD&quot;:&quot;Senha incorreta&quot;,&quot;PB_INTERACTION_SLIDE_WINDOW_TEXT&quot;:&quot;Você deve concluir a interação antes de sair deste slide.&quot;,&quot;PB_MESSAGE_BOX_NO&quot;:&quot;NÃO&quot;,&quot;PB_MESSAGE_BOX_OK&quot;:&quot;OK&quot;,&quot;PB_MESSAGE_BOX_YES&quot;:&quot;SIM&quot;,&quot;PB_NAVIGATION_IS_RESTRICTED&quot;:&quot;Você só pode acessar slides visualizados anteriormente.&quot;,&quot;PB_NAVIGATION_IS_SEQUENTIAL&quot;:&quot;Você tem que ver os slides na ordem definida.&quot;,&quot;PB_PLAYBACK_RATE_MENU_CAPTION&quot;:&quot;Speed&quot;,&quot;PB_PRECEDING_QUIZ_FAILED_WINDOW_TEXT&quot;:&quot;Você não pode avançar porque você não passou no teste do slide%SLIDE_INDEX%.&quot;,&quot;PB_PRECEDING_QUIZ_NOT_COMPLETED_WINDOW_TEXT&quot;:&quot;Você deve tentar o teste do slide %SLIDE_INDEX% para avançar.&quot;,&quot;PB_PRECEDING_QUIZ_NOT_PASSED_WINDOW_TEXT&quot;:&quot;Você deve passar o questionário do slide %SLIDE_INDEX% para avançar.&quot;,&quot;PB_PRECEDING_SCENARIO_FAILED_WINDOW_TEXT&quot;:&quot;Você não pode avançar porque você não passou a simulação do slide %SLIDE_INDEX%.&quot;,&quot;PB_PRECEDING_SCENARIO_NOT_COMPLETED_WINDOW_TEXT&quot;:&quot;Você deve tentar a simulação no slide %SLIDE_INDEX% para avançar.&quot;,&quot;PB_PRECEDING_SCENARIO_NOT_PASSED_WINDOW_TEXT&quot;:&quot;Você deve passar na simulação do slide %SLIDE_INDEX% para avançar.&quot;,&quot;PB_PRESENTER_COLLAPSE_BIO&quot;:&quot;Show less&quot;,&quot;PB_PRESENTER_EMAIL&quot;:&quot;Email&quot;,&quot;PB_PRESENTER_EXPAND_BIO&quot;:&quot;Show more&quot;,&quot;PB_PRESENTER_NO_INFO&quot;:&quot;Sem informaão do Apresentador&quot;,&quot;PB_PRESENTER_WEBSITE&quot;:&quot;Página Web&quot;,&quot;PB_QUIZ_SLIDE_WINDOW_TEXT&quot;:&quot;Você deve concluir o questionário antes de sair deste slide.&quot;,&quot;PB_RATE_MENU_CAPTION&quot;:&quot;Speed&quot;,&quot;PB_RATE_MENU_DEFAULT_RATE&quot;:&quot;Normal&quot;,&quot;PB_RESUME_PRESENTATION_WINDOW_TEXT&quot;:&quot;Gostaria de retomar a apresentação do último slide visualizado?&quot;,&quot;PB_SCENARIO_SLIDE_WINDOW_TEXT&quot;:&quot;Você deve completar a simulação antes de sair deste slide.&quot;,&quot;PB_SEARCH_CANCEL&quot;:&quot;Cancelar&quot;,&quot;PB_SEARCH_NO_RESULTS_LABEL&quot;:&quot;Nenhuma equivalência encontrada&quot;,&quot;PB_SEARCH_PANEL_DEFAULT_TEXT&quot;:&quot;Procurar&quot;,&quot;PB_SEARCH_RESULTS_LABEL&quot;:&quot;RESULTADOS DA PESQUISA:&quot;,&quot;PB_SEARCH_RESULT_IN_NOTES&quot;:&quot;in notes&quot;,&quot;PB_SEARCH_RESULT_IN_TEXT_LABEL&quot;:&quot;[Slide text]&quot;,&quot;PB_SUBTITLES_MENU_CAPTION&quot;:&quot;Subtitles&quot;,&quot;PB_SUBTITLES_OFF&quot;:&quot;Desligar&quot;,&quot;PB_TAB_NOTES_LABEL&quot;:&quot;NOTAS&quot;,&quot;PB_TAB_OUTLINE_LABEL&quot;:&quot;ESBOÇO&quot;,&quot;PB_TIME_RESTRICTION&quot;:&quot;Desculpe, o autor desativou a visualização da apresentação no momento.&quot;,&quot;PB_TITLE_PANEL_ATTACHMENTS&quot;:&quot;Recursos&quot;,&quot;PB_TITLE_PANEL_MARKER_TOOLS&quot;:&quot;Marcadores&quot;,&quot;PB_TITLE_PANEL_NOTES&quot;:&quot;Notas&quot;,&quot;PB_TITLE_PANEL_OUTLINE&quot;:&quot;Esboço&quot;,&quot;PB_TITLE_PANEL_PRESENTER_INFO&quot;:&quot;Informação do apresentador&quot;,&quot;PB_TREE_CONTROL_LOADING&quot;:&quot;Carregando…&quot;,&quot;PB_VIDEO_WINDOW_NO_VIDEO_LABEL&quot;:&quot;Sem vídeo&quot;},&quot;playbackAndNavigationSettings&quot;:{&quot;autoStart&quot;:true,&quot;saveAnimationStates&quot;:true,&quot;loopPresentation&quot;:false,&quot;autoPlayAnimations&quot;:false,&quot;autoPlayAnimationsTime&quot;:1,&quot;navigationType&quot;:&quot;FREE&quot;,&quot;resumeMode&quot;:&quot;PROMPT&quot;,&quot;enableKeyboardNavigation&quot;:true},&quot;keyboardSettings&quot;:&quot;&quot;,&quot;skinVersion&quot;:2,&quot;skinCompatibleVersion&quot;:0,&quot;publishSettings&quot;:{&quot;backgroundColor&quot;:&quot;#DCDEE0&quot;,&quot;playerDimensions&quot;:{&quot;height&quot;:74,&quot;width&quot;:24},&quot;playerModule&quot;:&quot;UniversalHtml&quot;,&quot;presentationContent&quot;:{&quot;metadata&quot;:{&quot;references&quot;:false,&quot;texts&quot;:[&quot;DT_HYPERLINK_TOOLTIP&quot;]},&quot;resources&quot;:{&quot;attachments&quot;:false,&quot;companyLogos&quot;:null,&quot;fonts&quot;:[{&quot;charsets&quot;:{&quot;dynamicFormatted&quot;:[&quot;DCT_INTERACTIVITY_TEXT&quot;,&quot;DCT_INTERACTIVITY_SEMIBOLD_TEXT&quot;],&quot;dynamicPlain&quot;:[&quot;DCT_HYPERLINK_TOOLTIP&quot;],&quot;static&quot;:[&quot;ANTERIOR&quot;,&quot;PRÓXIMO&quot;,&quot;%SLIDE_NUMBER% de %TOTAL_SLIDES%&quot;,&quot;SIM&quot;,&quot;NÃO&quot;,&quot;OK&quot;,&quot;Gostaria de retomar a apresentação do último slide visualizado?&quot;,&quot;Você deve concluir o questionário antes de sair deste slide.&quot;,&quot;Você deve passar o questionário do slide %SLIDE_INDEX% para avançar.&quot;,&quot;Você deve tentar o teste do slide %SLIDE_INDEX% para avançar.&quot;,&quot;Você não pode avançar porque você não passou no teste do slide%SLIDE_INDEX%.&quot;,&quot;Você deve concluir a interação antes de sair deste slide.&quot;,&quot;Você deve completar a simulação antes de sair deste slide.&quot;,&quot;Você deve passar na simulação do slide %SLIDE_INDEX% para avançar.&quot;,&quot;Você deve tentar a simulação no slide %SLIDE_INDEX% para avançar.&quot;,&quot;Você não pode avançar porque você não passou a simulação do slide %SLIDE_INDEX%.&quot;,&quot;Você tem que ver o slide inteiro para continuar&quot;,&quot;Você só pode acessar slides visualizados anteriormente.&quot;,&quot;Você tem que ver os slides na ordem definida.&quot;,&quot;Digite a senha para assistir a apresentação&quot;,&quot;Senha incorreta&quot;,&quot;Desculpe, o autor desativou a visualização da apresentação neste domínio.&quot;,&quot;Desculpe, o autor desativou a visualização da apresentação no momento.&quot;,&quot;De volta&quot;,&quot;Previous&quot;,&quot;Next&quot;,&quot;0123456789:.\/…-x&quot;]},&quot;embedName&quot;:&quot;PFn&quot;,&quot;fontFamily&quot;:&quot;Arial&quot;,&quot;isBold&quot;:false,&quot;isItalic&quot;:false,&quot;isSemibold&quot;:false,&quot;substituteFontFamily&quot;:&quot;Arial&quot;},{&quot;charsets&quot;:{&quot;dynamicFormatted&quot;:[&quot;DCT_INTERACTIVITY_TEXT&quot;,&quot;DCT_INTERACTIVITY_SEMIBOLD_TEXT&quot;],&quot;dynamicPlain&quot;:[&quot;DCT_HYPERLINK_TOOLTIP&quot;],&quot;static&quot;:[&quot;ANTERIOR&quot;,&quot;PRÓXIMO&quot;,&quot;%SLIDE_NUMBER% de %TOTAL_SLIDES%&quot;,&quot;SIM&quot;,&quot;NÃO&quot;,&quot;OK&quot;,&quot;Gostaria de retomar a apresentação do último slide visualizado?&quot;,&quot;Você deve concluir o questionário antes de sair deste slide.&quot;,&quot;Você deve passar o questionário do slide %SLIDE_INDEX% para avançar.&quot;,&quot;Você deve tentar o teste do slide %SLIDE_INDEX% para avançar.&quot;,&quot;Você não pode avançar porque você não passou no teste do slide%SLIDE_INDEX%.&quot;,&quot;Você deve concluir a interação antes de sair deste slide.&quot;,&quot;Você deve completar a simulação antes de sair deste slide.&quot;,&quot;Você deve passar na simulação do slide %SLIDE_INDEX% para avançar.&quot;,&quot;Você deve tentar a simulação no slide %SLIDE_INDEX% para avançar.&quot;,&quot;Você não pode avançar porque você não passou a simulação do slide %SLIDE_INDEX%.&quot;,&quot;Você tem que ver o slide inteiro para continuar&quot;,&quot;Você só pode acessar slides visualizados anteriormente.&quot;,&quot;Você tem que ver os slides na ordem definida.&quot;,&quot;Digite a senha para assistir a apresentação&quot;,&quot;Senha incorreta&quot;,&quot;Desculpe, o autor desativou a visualização da apresentação neste domínio.&quot;,&quot;Desculpe, o autor desativou a visualização da apresentação no momento.&quot;,&quot;De volta&quot;,&quot;Previous&quot;,&quot;Next&quot;,&quot;0123456789:.\/…-x&quot;]},&quot;embedName&quot;:&quot;PFnb&quot;,&quot;fontFamily&quot;:&quot;Arial&quot;,&quot;isBold&quot;:true,&quot;isItalic&quot;:false,&quot;isSemibold&quot;:false,&quot;substituteFontFamily&quot;:&quot;Arial&quot;},{&quot;charsets&quot;:{&quot;dynamicFormatted&quot;:[&quot;DCT_INTERACTIVITY_TEXT&quot;,&quot;DCT_INTERACTIVITY_SEMIBOLD_TEXT&quot;],&quot;dynamicPlain&quot;:[&quot;DCT_HYPERLINK_TOOLTIP&quot;],&quot;static&quot;:[&quot;ANTERIOR&quot;,&quot;PRÓXIMO&quot;,&quot;%SLIDE_NUMBER% de %TOTAL_SLIDES%&quot;,&quot;SIM&quot;,&quot;NÃO&quot;,&quot;OK&quot;,&quot;Gostaria de retomar a apresentação do último slide visualizado?&quot;,&quot;Você deve concluir o questionário antes de sair deste slide.&quot;,&quot;Você deve passar o questionário do slide %SLIDE_INDEX% para avançar.&quot;,&quot;Você deve tentar o teste do slide %SLIDE_INDEX% para avançar.&quot;,&quot;Você não pode avançar porque você não passou no teste do slide%SLIDE_INDEX%.&quot;,&quot;Você deve concluir a interação antes de sair deste slide.&quot;,&quot;Você deve completar a simulação antes de sair deste slide.&quot;,&quot;Você deve passar na simulação do slide %SLIDE_INDEX% para avançar.&quot;,&quot;Você deve tentar a simulação no slide %SLIDE_INDEX% para avançar.&quot;,&quot;Você não pode avançar porque você não passou a simulação do slide %SLIDE_INDEX%.&quot;,&quot;Você tem que ver o slide inteiro para continuar&quot;,&quot;Você só pode acessar slides visualizados anteriormente.&quot;,&quot;Você tem que ver os slides na ordem definida.&quot;,&quot;Digite a senha para assistir a apresentação&quot;,&quot;Senha incorreta&quot;,&quot;Desculpe, o autor desativou a visualização da apresentação neste domínio.&quot;,&quot;Desculpe, o autor desativou a visualização da apresentação no momento.&quot;,&quot;De volta&quot;,&quot;Previous&quot;,&quot;Next&quot;,&quot;0123456789:.\/…-x&quot;]},&quot;embedName&quot;:&quot;PFni&quot;,&quot;fontFamily&quot;:&quot;Arial&quot;,&quot;isBold&quot;:false,&quot;isItalic&quot;:true,&quot;isSemibold&quot;:false,&quot;substituteFontFamily&quot;:&quot;Arial&quot;},{&quot;charsets&quot;:{&quot;dynamicFormatted&quot;:[&quot;DCT_INTERACTIVITY_TEXT&quot;,&quot;DCT_INTERACTIVITY_SEMIBOLD_TEXT&quot;],&quot;dynamicPlain&quot;:[&quot;DCT_HYPERLINK_TOOLTIP&quot;],&quot;static&quot;:[&quot;ANTERIOR&quot;,&quot;PRÓXIMO&quot;,&quot;%SLIDE_NUMBER% de %TOTAL_SLIDES%&quot;,&quot;SIM&quot;,&quot;NÃO&quot;,&quot;OK&quot;,&quot;Gostaria de retomar a apresentação do último slide visualizado?&quot;,&quot;Você deve concluir o questionário antes de sair deste slide.&quot;,&quot;Você deve passar o questionário do slide %SLIDE_INDEX% para avançar.&quot;,&quot;Você deve tentar o teste do slide %SLIDE_INDEX% para avançar.&quot;,&quot;Você não pode avançar porque você não passou no teste do slide%SLIDE_INDEX%.&quot;,&quot;Você deve concluir a interação antes de sair deste slide.&quot;,&quot;Você deve completar a simulação antes de sair deste slide.&quot;,&quot;Você deve passar na simulação do slide %SLIDE_INDEX% para avançar.&quot;,&quot;Você deve tentar a simulação no slide %SLIDE_INDEX% para avançar.&quot;,&quot;Você não pode avançar porque você não passou a simulação do slide %SLIDE_INDEX%.&quot;,&quot;Você tem que ver o slide inteiro para continuar&quot;,&quot;Você só pode acessar slides visualizados anteriormente.&quot;,&quot;Você tem que ver os slides na ordem definida.&quot;,&quot;Digite a senha para assistir a apresentação&quot;,&quot;Senha incorreta&quot;,&quot;Desculpe, o autor desativou a visualização da apresentação neste domínio.&quot;,&quot;Desculpe, o autor desativou a visualização da apresentação no momento.&quot;,&quot;De volta&quot;,&quot;Previous&quot;,&quot;Next&quot;,&quot;0123456789:.\/…-x&quot;]},&quot;embedName&quot;:&quot;PFnbi&quot;,&quot;fontFamily&quot;:&quot;Arial&quot;,&quot;isBold&quot;:true,&quot;isItalic&quot;:true,&quot;isSemibold&quot;:false,&quot;substituteFontFamily&quot;:&quot;Arial&quot;},{&quot;charsets&quot;:{&quot;dynamicFormatted&quot;:[&quot;DCT_INTERACTIVITY_TEXT&quot;,&quot;DCT_INTERACTIVITY_SEMIBOLD_TEXT&quot;],&quot;dynamicPlain&quot;:[&quot;DCT_HYPERLINK_TOOLTIP&quot;],&quot;static&quot;:[&quot;ANTERIOR&quot;,&quot;PRÓXIMO&quot;,&quot;%SLIDE_NUMBER% de %TOTAL_SLIDES%&quot;,&quot;SIM&quot;,&quot;NÃO&quot;,&quot;OK&quot;,&quot;Gostaria de retomar a apresentação do último slide visualizado?&quot;,&quot;Você deve concluir o questionário antes de sair deste slide.&quot;,&quot;Você deve passar o questionário do slide %SLIDE_INDEX% para avançar.&quot;,&quot;Você deve tentar o teste do slide %SLIDE_INDEX% para avançar.&quot;,&quot;Você não pode avançar porque você não passou no teste do slide%SLIDE_INDEX%.&quot;,&quot;Você deve concluir a interação antes de sair deste slide.&quot;,&quot;Você deve completar a simulação antes de sair deste slide.&quot;,&quot;Você deve passar na simulação do slide %SLIDE_INDEX% para avançar.&quot;,&quot;Você deve tentar a simulação no slide %SLIDE_INDEX% para avançar.&quot;,&quot;Você não pode avançar porque você não passou a simulação do slide %SLIDE_INDEX%.&quot;,&quot;Você tem que ver o slide inteiro para continuar&quot;,&quot;Você só pode acessar slides visualizados anteriormente.&quot;,&quot;Você tem que ver os slides na ordem definida.&quot;,&quot;Digite a senha para assistir a apresentação&quot;,&quot;Senha incorreta&quot;,&quot;Desculpe, o autor desativou a visualização da apresentação neste domínio.&quot;,&quot;Desculpe, o autor desativou a visualização da apresentação no momento.&quot;,&quot;De volta&quot;,&quot;Previous&quot;,&quot;Next&quot;,&quot;0123456789:.\/…-x&quot;]},&quot;embedName&quot;:&quot;PFnsb&quot;,&quot;fontFamily&quot;:&quot;Arial&quot;,&quot;isBold&quot;:false,&quot;isItalic&quot;:false,&quot;isSemibold&quot;:true,&quot;substituteFontFamily&quot;:&quot;Arial&quot;},{&quot;charsets&quot;:{&quot;dynamicFormatted&quot;:[&quot;DCT_INTERACTIVITY_TEXT&quot;,&quot;DCT_INTERACTIVITY_SEMIBOLD_TEXT&quot;],&quot;dynamicPlain&quot;:[&quot;DCT_HYPERLINK_TOOLTIP&quot;],&quot;static&quot;:[&quot;ANTERIOR&quot;,&quot;PRÓXIMO&quot;,&quot;%SLIDE_NUMBER% de %TOTAL_SLIDES%&quot;,&quot;SIM&quot;,&quot;NÃO&quot;,&quot;OK&quot;,&quot;Gostaria de retomar a apresentação do último slide visualizado?&quot;,&quot;Você deve concluir o questionário antes de sair deste slide.&quot;,&quot;Você deve passar o questionário do slide %SLIDE_INDEX% para avançar.&quot;,&quot;Você deve tentar o teste do slide %SLIDE_INDEX% para avançar.&quot;,&quot;Você não pode avançar porque você não passou no teste do slide%SLIDE_INDEX%.&quot;,&quot;Você deve concluir a interação antes de sair deste slide.&quot;,&quot;Você deve completar a simulação antes de sair deste slide.&quot;,&quot;Você deve passar na simulação do slide %SLIDE_INDEX% para avançar.&quot;,&quot;Você deve tentar a simulação no slide %SLIDE_INDEX% para avançar.&quot;,&quot;Você não pode avançar porque você não passou a simulação do slide %SLIDE_INDEX%.&quot;,&quot;Você tem que ver o slide inteiro para continuar&quot;,&quot;Você só pode acessar slides visualizados anteriormente.&quot;,&quot;Você tem que ver os slides na ordem definida.&quot;,&quot;Digite a senha para assistir a apresentação&quot;,&quot;Senha incorreta&quot;,&quot;Desculpe, o autor desativou a visualização da apresentação neste domínio.&quot;,&quot;Desculpe, o autor desativou a visualização da apresentação no momento.&quot;,&quot;De volta&quot;,&quot;Previous&quot;,&quot;Next&quot;,&quot;0123456789:.\/…-x&quot;]},&quot;embedName&quot;:&quot;PFnsbi&quot;,&quot;fontFamily&quot;:&quot;Arial&quot;,&quot;isBold&quot;:false,&quot;isItalic&quot;:true,&quot;isSemibold&quot;:true,&quot;substituteFontFamily&quot;:&quot;Arial&quot;}],&quot;interactivity&quot;:{&quot;fullSupport&quot;:true},&quot;presenterPhotos&quot;:null,&quot;slideThumbnails&quot;:{&quot;enlargeToFit&quot;:false,&quot;height&quot;:59,&quot;jpegQuality&quot;:100,&quot;keepAspectRatio&quot;:true,&quot;width&quot;:78},&quot;videoNarrations&quot;:null}}},&quot;ceipData&quot;:{&quot;enableMiniSkinCustomization&quot;:true,&quot;playerLayout&quot;:&quot;custom&quot;,&quot;playerLayoutFooter&quot;:&quot;slideNumber,goToPrev,goToNext&quot;,&quot;playerLayoutHeader&quot;:&quot;&quot;,&quot;playerLayoutHeaderButtonsPosition&quot;:&quot;&quot;,&quot;playerLayoutOutline&quot;:&quot;&quot;,&quot;playerLayoutProgress&quot;:&quot;&quot;,&quot;playerLayoutProgressMode&quot;:&quot;&quot;,&quot;playerLayoutSidebar&quot;:&quot;&quot;,&quot;playerLayoutSidebarPosition&quot;:&quot;&quot;,&quot;playerMessages&quot;:&quot;custom&quot;,&quot;playerNavigationAutoStart&quot;:true,&quot;playerNavigationEnableKeyboardNavigation&quot;:true,&quot;playerNavigationMode&quot;:&quot;bySlides&quot;,&quot;playerNavigationOnRestart&quot;:&quot;prompt&quot;,&quot;playerNavigationSaveAnimationStates&quot;:true,&quot;playerNavigationType&quot;:&quot;free&quot;,&quot;playerTheme&quot;:&quot;custom&quot;,&quot;playerThemeBorderRadius&quot;:10,&quot;playerThemeColorScheme&quot;:&quot;builtin.lightBlue&quot;,&quot;playerThemeFont&quot;:&quot;Arial&quot;}}}"/>
  <p:tag name="ISPRING-SUITE_ISPRING_CURRENT_PLAYER_ID" val="universal"/>
  <p:tag name="ISPRING_PRESENTATION_COURSE_TITLE" val="4.1 - Modelo de Negocios _R01"/>
  <p:tag name="ISPRING_ULTRA_SCORM_LESSON_TITLE" val="4.1 - Modelo de Negocios"/>
  <p:tag name="ISPRING_ULTRA_SCORM_COURSE_ID" val="EADD242D-E632-4FD5-81A0-7ADEF74BB76B"/>
  <p:tag name="ISPRING_CMI5_LAUNCH_METHOD" val="any window"/>
  <p:tag name="ISPRING_SCORM_RATE_SLIDES" val="1"/>
  <p:tag name="ISPRING_SCORM_PASSING_SCORE" val="100.000000"/>
  <p:tag name="ISPRINGCLOUDFOLDERID" val="1"/>
  <p:tag name="ISPRINGONLINEFOLDERID" val="1"/>
  <p:tag name="ISPRING_OUTPUT_FOLDER" val="[[&quot;o\uFFFDY\uFFFD{88FD052C-7D39-4A0B-8043-8D93854AA114}&quot;,&quot;G:\\Meu Drive\\2021_HUBNER ARQUITETURA\\00_21_19_Quiron\\23_SICREDI_EMPREENDEDORAS\\FINALIZADOS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publishDestination&quot;:&quot;LMS&quot;,&quot;wordSettings&quot;:{&quot;printCopies&quot;:1},&quot;studioSettings&quot;:{&quot;onlineDestinationFolderId&quot;:&quot;0&quot;}}"/>
  <p:tag name="ISPRING_FIRST_PUBLISH" val="1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LMS_API_VERSION" val="SCORM 2004 (4th edition)"/>
  <p:tag name="ISPRING_ULTRA_SCORM_COURCE_TITLE" val="4.1 - Modelo de Negocios SCORM 2004"/>
  <p:tag name="ISPRING_SCORM_RATE_QUIZZES" val="0"/>
  <p:tag name="ISPRING_PRESENTATION_TITLE" val="4.1 - Modelo de Negocios SCORM 200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3BEC5B4-755C-45DC-901B-C8C0D2D74734}:28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3969684-C8F2-4F2E-82C1-8624E2469F28}:29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56E8AD7-56BE-4049-B6E2-FBD6FA0AE35E}:812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3759C35-8AAC-4A21-9DB9-DCC6265B8038}:29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871AC55-2924-4840-B287-C8DC376FC17A}:812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900154A-D114-488B-B2A3-7065972DAFC9}:29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2223F77-C0CE-4905-8084-74B4DF280C29}:812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84E21E4-13FB-49C7-A02E-16D7CE76E5B8}:29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DC6D610-1613-4030-A61A-9D97BB9E3552}:28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4B1EB7D-99A6-480C-9E07-78C6B55B19D2}:30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C34D6B1-6815-415E-BFC8-02E9BE574510}:821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9D4FEC4-CA58-4EC2-87AD-DE73275FDE29}:30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F7F540C-B89A-425F-8BCD-CDAD81033A31}:30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2F772B7-29C0-45C7-865C-E2B83D606E2B}:808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7EC1929-4683-4983-88E9-317BAA1B7B2B}:808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A56961D-527E-4387-84CD-2A4C041D0AC7}:30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5779CD2-C74A-479A-9356-BEA533712302}:30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75EEE95-65F1-439A-859F-24CE78E23FD5}:30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5BFB986-A4D3-41E7-AE7E-59EE40BAB61E}:31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C8887B5-4FA8-4184-8219-6D58E8A2CD88}:30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D6B0F32-CE53-49A7-8D40-B76C6DAB21F1}:820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2411C36-1230-4E79-B23A-48B306A03AFD}:812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36DF720-E2EB-481A-92F8-5DB9A0D9F7E4}:31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C1D8C24-4773-49C8-9BCF-DD6221D3B86A}:31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CF05A80-74AF-4222-974C-5E6EFCC9AE87}:808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F642147-F4C8-40A7-948E-A8AE840A709F}:8219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4EE8A3D-1065-4C7C-A972-7FFF1425B966}:821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816E7AB-3AE9-4380-8273-EBA49935E963}:822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FFBA4CD-D3B9-4FB7-8EC5-E71BB3628570}:33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77F1A66-3E66-4F0D-BB55-C76837CF2972}:8206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FFBA4CD-D3B9-4FB7-8EC5-E71BB3628570}:33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3F6BC97-BFBC-479B-8570-F824EEFFC635}:473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8B5986A-6674-4A77-8CCE-E2BDC64640DD}:8116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DCB9F25-C1CB-42FB-B232-0C4BDB1F88BA}:8208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8F1820A-E1AC-4CFC-9851-16BFBF50E920}:8209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0CBCE64-51A3-4423-960A-2C26E2773B50}:821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C944BB1-189C-401E-9421-2A4704350916}:821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E181E07-5938-49A4-B214-423F610C4E2B}:821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2C181F9-698E-43D0-9CAA-EB124A4C76F9}:821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23F7D9-F6CD-4715-9CED-3C923024E4C4}:821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6BA56CF-3F63-4C54-83B4-DF296F860EB0}:8215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C07BCF6-B7A7-40D0-9892-8F697D5AA5F5}:811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77F1A66-3E66-4F0D-BB55-C76837CF2972}:820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E563E79-4AAB-4901-9417-BF26C55C2965}:283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1900B71-B4E2-40C7-AD13-0DD91D3AE577}:855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7E82895-E31E-4371-B223-175C605E3DFF}:325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7ADB036-5731-41E9-BEC6-8F6328F76AF7}:336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95C3970-155F-4E31-ABF5-F8500E980B46}:820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6408E3E-BC39-46A8-AD60-0E303EAAFD9A}:8496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06A878B-230C-49D8-A351-262BF0B4D289}:26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6BF3175-58D4-4C5F-9798-BCE5F8387201}:811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86EF35E-765B-49B5-B7FE-11C8E02F1D46}:29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FE17C34-B2DD-4DFE-A662-497240A81CA5}:29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D9E8006-5748-4724-9CC7-D19BF5AAC8B9}:294"/>
</p:tagLst>
</file>

<file path=ppt/theme/theme1.xml><?xml version="1.0" encoding="utf-8"?>
<a:theme xmlns:a="http://schemas.openxmlformats.org/drawingml/2006/main" name="Tema do Office">
  <a:themeElements>
    <a:clrScheme name="Sicredi">
      <a:dk1>
        <a:srgbClr val="262626"/>
      </a:dk1>
      <a:lt1>
        <a:srgbClr val="FFFFFF"/>
      </a:lt1>
      <a:dk2>
        <a:srgbClr val="F06478"/>
      </a:dk2>
      <a:lt2>
        <a:srgbClr val="FFCD00"/>
      </a:lt2>
      <a:accent1>
        <a:srgbClr val="FF6400"/>
      </a:accent1>
      <a:accent2>
        <a:srgbClr val="46D7FF"/>
      </a:accent2>
      <a:accent3>
        <a:srgbClr val="1E9B32"/>
      </a:accent3>
      <a:accent4>
        <a:srgbClr val="828A82"/>
      </a:accent4>
      <a:accent5>
        <a:srgbClr val="0A4B1E"/>
      </a:accent5>
      <a:accent6>
        <a:srgbClr val="64C800"/>
      </a:accent6>
      <a:hlink>
        <a:srgbClr val="46D7FF"/>
      </a:hlink>
      <a:folHlink>
        <a:srgbClr val="F06478"/>
      </a:folHlink>
    </a:clrScheme>
    <a:fontScheme name="Sicredi">
      <a:majorFont>
        <a:latin typeface="Exo 2.0 extra bold"/>
        <a:ea typeface=""/>
        <a:cs typeface=""/>
      </a:majorFont>
      <a:minorFont>
        <a:latin typeface="Nuni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Sicredi">
      <a:dk1>
        <a:srgbClr val="262626"/>
      </a:dk1>
      <a:lt1>
        <a:srgbClr val="FFFFFF"/>
      </a:lt1>
      <a:dk2>
        <a:srgbClr val="F06478"/>
      </a:dk2>
      <a:lt2>
        <a:srgbClr val="FFCD00"/>
      </a:lt2>
      <a:accent1>
        <a:srgbClr val="FF6400"/>
      </a:accent1>
      <a:accent2>
        <a:srgbClr val="46D7FF"/>
      </a:accent2>
      <a:accent3>
        <a:srgbClr val="1E9B32"/>
      </a:accent3>
      <a:accent4>
        <a:srgbClr val="828A82"/>
      </a:accent4>
      <a:accent5>
        <a:srgbClr val="0A4B1E"/>
      </a:accent5>
      <a:accent6>
        <a:srgbClr val="64C800"/>
      </a:accent6>
      <a:hlink>
        <a:srgbClr val="46D7FF"/>
      </a:hlink>
      <a:folHlink>
        <a:srgbClr val="F06478"/>
      </a:folHlink>
    </a:clrScheme>
    <a:fontScheme name="Sicredi">
      <a:majorFont>
        <a:latin typeface="Exo 2.0 Extra Bold"/>
        <a:ea typeface=""/>
        <a:cs typeface=""/>
      </a:majorFont>
      <a:minorFont>
        <a:latin typeface="Nuni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Materiais" ma:contentTypeID="0x010100385D3196928907479B521E8100A4944F00D5796FB70C8EDC4FA452DAC528136A8F" ma:contentTypeVersion="11" ma:contentTypeDescription="Crie um novo documento." ma:contentTypeScope="" ma:versionID="a8ff81b5e2de93d9b7d21238f1649353">
  <xsd:schema xmlns:xsd="http://www.w3.org/2001/XMLSchema" xmlns:xs="http://www.w3.org/2001/XMLSchema" xmlns:p="http://schemas.microsoft.com/office/2006/metadata/properties" xmlns:ns2="5d01c54c-98c5-4681-b2de-261132f90f7a" xmlns:ns3="39995f0c-aa0f-4156-9ebb-631744bc52a5" targetNamespace="http://schemas.microsoft.com/office/2006/metadata/properties" ma:root="true" ma:fieldsID="e3b36efd162006ffeb59b2d19b92d86d" ns2:_="" ns3:_="">
    <xsd:import namespace="5d01c54c-98c5-4681-b2de-261132f90f7a"/>
    <xsd:import namespace="39995f0c-aa0f-4156-9ebb-631744bc52a5"/>
    <xsd:element name="properties">
      <xsd:complexType>
        <xsd:sequence>
          <xsd:element name="documentManagement">
            <xsd:complexType>
              <xsd:all>
                <xsd:element ref="ns2:CmDescricao"/>
                <xsd:element ref="ns2:CmCategoria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2:CmOrdem" minOccurs="0"/>
                <xsd:element ref="ns3:MediaServiceObjectDetectorVersion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01c54c-98c5-4681-b2de-261132f90f7a" elementFormDefault="qualified">
    <xsd:import namespace="http://schemas.microsoft.com/office/2006/documentManagement/types"/>
    <xsd:import namespace="http://schemas.microsoft.com/office/infopath/2007/PartnerControls"/>
    <xsd:element name="CmDescricao" ma:index="8" ma:displayName="Descrição" ma:internalName="CmDescricao" ma:readOnly="false">
      <xsd:simpleType>
        <xsd:restriction base="dms:Note"/>
      </xsd:simpleType>
    </xsd:element>
    <xsd:element name="CmCategoria" ma:index="9" nillable="true" ma:displayName="Categorias" ma:format="Dropdown" ma:list="ab5e5b63-3857-4872-bd8e-ed889b25f63c" ma:internalName="CmCategoria" ma:showField="Title">
      <xsd:simpleType>
        <xsd:restriction base="dms:Lookup"/>
      </xsd:simpleType>
    </xsd:element>
    <xsd:element name="CmOrdem" ma:index="13" nillable="true" ma:displayName="Ordem" ma:internalName="CmOrdem" ma:percentage="FALSE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995f0c-aa0f-4156-9ebb-631744bc5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mDescricao xmlns="5d01c54c-98c5-4681-b2de-261132f90f7a">4.1 - Modelo de Negocios</CmDescricao>
    <CmCategoria xmlns="5d01c54c-98c5-4681-b2de-261132f90f7a">78</CmCategoria>
    <CmOrdem xmlns="5d01c54c-98c5-4681-b2de-261132f90f7a">0</CmOrdem>
  </documentManagement>
</p:properties>
</file>

<file path=customXml/itemProps1.xml><?xml version="1.0" encoding="utf-8"?>
<ds:datastoreItem xmlns:ds="http://schemas.openxmlformats.org/officeDocument/2006/customXml" ds:itemID="{3EED7314-C041-4E94-90C8-1589D1B1F615}"/>
</file>

<file path=customXml/itemProps2.xml><?xml version="1.0" encoding="utf-8"?>
<ds:datastoreItem xmlns:ds="http://schemas.openxmlformats.org/officeDocument/2006/customXml" ds:itemID="{2552BB25-093C-47D3-B1F0-0DC7098EAB16}"/>
</file>

<file path=customXml/itemProps3.xml><?xml version="1.0" encoding="utf-8"?>
<ds:datastoreItem xmlns:ds="http://schemas.openxmlformats.org/officeDocument/2006/customXml" ds:itemID="{414310E3-AC08-46D8-9BA8-0925A38E4FD2}"/>
</file>

<file path=docProps/app.xml><?xml version="1.0" encoding="utf-8"?>
<Properties xmlns="http://schemas.openxmlformats.org/officeDocument/2006/extended-properties" xmlns:vt="http://schemas.openxmlformats.org/officeDocument/2006/docPropsVTypes">
  <TotalTime>11214</TotalTime>
  <Words>7396</Words>
  <Application>Microsoft Macintosh PowerPoint</Application>
  <PresentationFormat>Widescreen</PresentationFormat>
  <Paragraphs>1002</Paragraphs>
  <Slides>58</Slides>
  <Notes>58</Notes>
  <HiddenSlides>0</HiddenSlides>
  <MMClips>1</MMClips>
  <ScaleCrop>false</ScaleCrop>
  <HeadingPairs>
    <vt:vector size="6" baseType="variant">
      <vt:variant>
        <vt:lpstr>Fontes usadas</vt:lpstr>
      </vt:variant>
      <vt:variant>
        <vt:i4>14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58</vt:i4>
      </vt:variant>
    </vt:vector>
  </HeadingPairs>
  <TitlesOfParts>
    <vt:vector size="74" baseType="lpstr">
      <vt:lpstr>Arial</vt:lpstr>
      <vt:lpstr>Calibri</vt:lpstr>
      <vt:lpstr>Exo 2</vt:lpstr>
      <vt:lpstr>Exo 2 ExtraBold</vt:lpstr>
      <vt:lpstr>Exo 2 Medium</vt:lpstr>
      <vt:lpstr>Exo 2.0</vt:lpstr>
      <vt:lpstr>Exo 2.0 extra bold</vt:lpstr>
      <vt:lpstr>Exo 2.0 extra bold</vt:lpstr>
      <vt:lpstr>Exo 2.0 Light</vt:lpstr>
      <vt:lpstr>Exo 2.0 Medium</vt:lpstr>
      <vt:lpstr>Exo 2.0 semi bold</vt:lpstr>
      <vt:lpstr>Nunito</vt:lpstr>
      <vt:lpstr>Nunito ExtraLight</vt:lpstr>
      <vt:lpstr>Wingdings</vt:lpstr>
      <vt:lpstr>Tema do Office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4.1 - Modelo de Negocios</dc:title>
  <dc:creator>Marcelo Carvalho</dc:creator>
  <cp:lastModifiedBy>Fernando Henrique Granato Martins</cp:lastModifiedBy>
  <cp:revision>121</cp:revision>
  <dcterms:created xsi:type="dcterms:W3CDTF">2022-10-10T17:29:31Z</dcterms:created>
  <dcterms:modified xsi:type="dcterms:W3CDTF">2023-11-30T22:04:32Z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0x010100385D3196928907479B521E8100A4944F00D5796FB70C8EDC4FA452DAC528136A8F</vt:lpwstr>
  </property>
</Properties>
</file>